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4"/>
  </p:sldMasterIdLst>
  <p:notesMasterIdLst>
    <p:notesMasterId r:id="rId31"/>
  </p:notesMasterIdLst>
  <p:sldIdLst>
    <p:sldId id="256" r:id="rId5"/>
    <p:sldId id="288" r:id="rId6"/>
    <p:sldId id="257" r:id="rId7"/>
    <p:sldId id="260" r:id="rId8"/>
    <p:sldId id="261" r:id="rId9"/>
    <p:sldId id="258" r:id="rId10"/>
    <p:sldId id="259" r:id="rId11"/>
    <p:sldId id="263" r:id="rId12"/>
    <p:sldId id="281" r:id="rId13"/>
    <p:sldId id="282" r:id="rId14"/>
    <p:sldId id="264" r:id="rId15"/>
    <p:sldId id="267" r:id="rId16"/>
    <p:sldId id="284" r:id="rId17"/>
    <p:sldId id="262" r:id="rId18"/>
    <p:sldId id="268" r:id="rId19"/>
    <p:sldId id="285" r:id="rId20"/>
    <p:sldId id="269" r:id="rId21"/>
    <p:sldId id="270" r:id="rId22"/>
    <p:sldId id="272" r:id="rId23"/>
    <p:sldId id="274" r:id="rId24"/>
    <p:sldId id="278" r:id="rId25"/>
    <p:sldId id="279" r:id="rId26"/>
    <p:sldId id="287" r:id="rId27"/>
    <p:sldId id="289" r:id="rId28"/>
    <p:sldId id="280" r:id="rId29"/>
    <p:sldId id="26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Kalajärv" initials="JK" lastIdx="4" clrIdx="0">
    <p:extLst>
      <p:ext uri="{19B8F6BF-5375-455C-9EA6-DF929625EA0E}">
        <p15:presenceInfo xmlns:p15="http://schemas.microsoft.com/office/powerpoint/2012/main" userId="S::jane.kalajarv@raplaleader.ee::7d2da1f3-aba1-4159-a372-d8fe2f9f98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EA363-1226-4CDD-A498-AA59C73F8572}" v="5" dt="2020-10-15T10:04:4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445" autoAdjust="0"/>
  </p:normalViewPr>
  <p:slideViewPr>
    <p:cSldViewPr snapToGrid="0">
      <p:cViewPr varScale="1">
        <p:scale>
          <a:sx n="76" d="100"/>
          <a:sy n="76" d="100"/>
        </p:scale>
        <p:origin x="3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E2EB4-D50A-4BEC-8621-D83DAE0D61F9}" type="datetimeFigureOut">
              <a:rPr lang="et-EE" smtClean="0"/>
              <a:t>19.03.2021</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E6A1D-60EF-4111-A64A-0633B8355475}" type="slidenum">
              <a:rPr lang="et-EE" smtClean="0"/>
              <a:t>‹#›</a:t>
            </a:fld>
            <a:endParaRPr lang="et-EE"/>
          </a:p>
        </p:txBody>
      </p:sp>
    </p:spTree>
    <p:extLst>
      <p:ext uri="{BB962C8B-B14F-4D97-AF65-F5344CB8AC3E}">
        <p14:creationId xmlns:p14="http://schemas.microsoft.com/office/powerpoint/2010/main" val="421778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Kõik projektid ei loo alati töökohti, aga see võiks olla üks eesmärke, kui sa taotled </a:t>
            </a:r>
            <a:r>
              <a:rPr lang="et-EE" dirty="0" err="1"/>
              <a:t>LEADRi</a:t>
            </a:r>
            <a:r>
              <a:rPr lang="et-EE" dirty="0"/>
              <a:t> raha.</a:t>
            </a:r>
          </a:p>
        </p:txBody>
      </p:sp>
      <p:sp>
        <p:nvSpPr>
          <p:cNvPr id="4" name="Slaidinumbri kohatäide 3"/>
          <p:cNvSpPr>
            <a:spLocks noGrp="1"/>
          </p:cNvSpPr>
          <p:nvPr>
            <p:ph type="sldNum" sz="quarter" idx="5"/>
          </p:nvPr>
        </p:nvSpPr>
        <p:spPr/>
        <p:txBody>
          <a:bodyPr/>
          <a:lstStyle/>
          <a:p>
            <a:fld id="{1ECE6A1D-60EF-4111-A64A-0633B8355475}" type="slidenum">
              <a:rPr lang="et-EE" smtClean="0"/>
              <a:t>4</a:t>
            </a:fld>
            <a:endParaRPr lang="et-EE"/>
          </a:p>
        </p:txBody>
      </p:sp>
    </p:spTree>
    <p:extLst>
      <p:ext uri="{BB962C8B-B14F-4D97-AF65-F5344CB8AC3E}">
        <p14:creationId xmlns:p14="http://schemas.microsoft.com/office/powerpoint/2010/main" val="857922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5</a:t>
            </a:fld>
            <a:endParaRPr lang="et-EE"/>
          </a:p>
        </p:txBody>
      </p:sp>
    </p:spTree>
    <p:extLst>
      <p:ext uri="{BB962C8B-B14F-4D97-AF65-F5344CB8AC3E}">
        <p14:creationId xmlns:p14="http://schemas.microsoft.com/office/powerpoint/2010/main" val="240899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8</a:t>
            </a:fld>
            <a:endParaRPr lang="et-EE"/>
          </a:p>
        </p:txBody>
      </p:sp>
    </p:spTree>
    <p:extLst>
      <p:ext uri="{BB962C8B-B14F-4D97-AF65-F5344CB8AC3E}">
        <p14:creationId xmlns:p14="http://schemas.microsoft.com/office/powerpoint/2010/main" val="170481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10</a:t>
            </a:fld>
            <a:endParaRPr lang="et-EE"/>
          </a:p>
        </p:txBody>
      </p:sp>
    </p:spTree>
    <p:extLst>
      <p:ext uri="{BB962C8B-B14F-4D97-AF65-F5344CB8AC3E}">
        <p14:creationId xmlns:p14="http://schemas.microsoft.com/office/powerpoint/2010/main" val="337596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13</a:t>
            </a:fld>
            <a:endParaRPr lang="et-EE"/>
          </a:p>
        </p:txBody>
      </p:sp>
    </p:spTree>
    <p:extLst>
      <p:ext uri="{BB962C8B-B14F-4D97-AF65-F5344CB8AC3E}">
        <p14:creationId xmlns:p14="http://schemas.microsoft.com/office/powerpoint/2010/main" val="85402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14</a:t>
            </a:fld>
            <a:endParaRPr lang="et-EE"/>
          </a:p>
        </p:txBody>
      </p:sp>
    </p:spTree>
    <p:extLst>
      <p:ext uri="{BB962C8B-B14F-4D97-AF65-F5344CB8AC3E}">
        <p14:creationId xmlns:p14="http://schemas.microsoft.com/office/powerpoint/2010/main" val="203530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17</a:t>
            </a:fld>
            <a:endParaRPr lang="et-EE"/>
          </a:p>
        </p:txBody>
      </p:sp>
    </p:spTree>
    <p:extLst>
      <p:ext uri="{BB962C8B-B14F-4D97-AF65-F5344CB8AC3E}">
        <p14:creationId xmlns:p14="http://schemas.microsoft.com/office/powerpoint/2010/main" val="415974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22</a:t>
            </a:fld>
            <a:endParaRPr lang="et-EE"/>
          </a:p>
        </p:txBody>
      </p:sp>
    </p:spTree>
    <p:extLst>
      <p:ext uri="{BB962C8B-B14F-4D97-AF65-F5344CB8AC3E}">
        <p14:creationId xmlns:p14="http://schemas.microsoft.com/office/powerpoint/2010/main" val="1608017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1ECE6A1D-60EF-4111-A64A-0633B8355475}" type="slidenum">
              <a:rPr lang="et-EE" smtClean="0"/>
              <a:t>24</a:t>
            </a:fld>
            <a:endParaRPr lang="et-EE"/>
          </a:p>
        </p:txBody>
      </p:sp>
    </p:spTree>
    <p:extLst>
      <p:ext uri="{BB962C8B-B14F-4D97-AF65-F5344CB8AC3E}">
        <p14:creationId xmlns:p14="http://schemas.microsoft.com/office/powerpoint/2010/main" val="278239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itelslai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t-EE"/>
              <a:t>Klõpsake juhteksemplari pealkirja laadi redigeerimiseks</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4326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4AAD347D-5ACD-4C99-B74B-A9C85AD731AF}"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214763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4AAD347D-5ACD-4C99-B74B-A9C85AD731AF}"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06332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7584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4AAD347D-5ACD-4C99-B74B-A9C85AD731AF}"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54520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t-EE"/>
              <a:t>Klõpsake juhteksemplari pealkirja laadi redigeerimiseks</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4AAD347D-5ACD-4C99-B74B-A9C85AD731AF}"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1574980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3423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4481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t-EE"/>
              <a:t>Klõpsake juhteksemplari pealkirja laadi redigeerimiseks</a:t>
            </a:r>
            <a:endParaRPr lang="en-US" dirty="0"/>
          </a:p>
        </p:txBody>
      </p:sp>
      <p:sp>
        <p:nvSpPr>
          <p:cNvPr id="3" name="Content Placeholder 2"/>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500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9796027F-7875-4030-9381-8BD8C4F21935}" type="datetimeFigureOut">
              <a:rPr lang="en-US" smtClean="0"/>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8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089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1621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40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463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299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4509A250-FF31-4206-8172-F9D3106AACB1}" type="datetimeFigureOut">
              <a:rPr lang="en-US" smtClean="0"/>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3371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3/19/2021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2486893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hyperlink" Target="https://raplaleader.ee/taotlejale/" TargetMode="Externa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2" Type="http://schemas.openxmlformats.org/officeDocument/2006/relationships/hyperlink" Target="https://www.maainfo.ee/data/Maaeluvirgustik/TGK/TG-KAART-2015-2019-EST-2000px.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aplaleader.ee/wp-content/uploads/2011/03/Maksetaotlu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raplaleader.ee/elluviijal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ritatriinu.peussa@raplaleader.ee" TargetMode="External"/><Relationship Id="rId2" Type="http://schemas.openxmlformats.org/officeDocument/2006/relationships/hyperlink" Target="mailto:jane.kalajarv@raplaleader.ee" TargetMode="External"/><Relationship Id="rId1" Type="http://schemas.openxmlformats.org/officeDocument/2006/relationships/slideLayout" Target="../slideLayouts/slideLayout2.xml"/><Relationship Id="rId6" Type="http://schemas.openxmlformats.org/officeDocument/2006/relationships/image" Target="../media/image1.wmf"/><Relationship Id="rId5" Type="http://schemas.openxmlformats.org/officeDocument/2006/relationships/oleObject" Target="../embeddings/oleObject8.bin"/><Relationship Id="rId4" Type="http://schemas.openxmlformats.org/officeDocument/2006/relationships/hyperlink" Target="https://raplaleader.ee/taotlejal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0.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hyperlink" Target="https://www.riigiteataja.ee/akt/115052020016?leiaKehtiv" TargetMode="External"/><Relationship Id="rId7"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hyperlink" Target="https://raplaleader.ee/wp-content/uploads/2020/09/2020Meede-2-meetmeleht-investeeringutoetus-soetused.pdf" TargetMode="External"/><Relationship Id="rId4" Type="http://schemas.openxmlformats.org/officeDocument/2006/relationships/hyperlink" Target="https://raplaleader.ee/wp-content/uploads/2020/10/Strateegia-2014-2020-muudetud-2017.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rik.ee/sites/www.rik.ee/files/elfinder/article_files/emtak_2008_pdf_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1F9403B-6049-49DD-B60F-0D9919D58A3D}"/>
              </a:ext>
            </a:extLst>
          </p:cNvPr>
          <p:cNvSpPr>
            <a:spLocks noGrp="1"/>
          </p:cNvSpPr>
          <p:nvPr>
            <p:ph type="ctrTitle"/>
          </p:nvPr>
        </p:nvSpPr>
        <p:spPr/>
        <p:txBody>
          <a:bodyPr/>
          <a:lstStyle/>
          <a:p>
            <a:r>
              <a:rPr lang="et-EE" sz="4800" dirty="0"/>
              <a:t>Raplamaa Partnerluskogu</a:t>
            </a:r>
            <a:br>
              <a:rPr lang="et-EE" sz="4800" dirty="0"/>
            </a:br>
            <a:r>
              <a:rPr lang="et-EE" sz="2400" dirty="0"/>
              <a:t>Meede 2 Ettevõtluse konkurentsivõime tugevdamine</a:t>
            </a:r>
          </a:p>
        </p:txBody>
      </p:sp>
      <p:sp>
        <p:nvSpPr>
          <p:cNvPr id="3" name="Alapealkiri 2">
            <a:extLst>
              <a:ext uri="{FF2B5EF4-FFF2-40B4-BE49-F238E27FC236}">
                <a16:creationId xmlns:a16="http://schemas.microsoft.com/office/drawing/2014/main" id="{4D23C8E6-34CF-476B-8C26-019AFD83CA01}"/>
              </a:ext>
            </a:extLst>
          </p:cNvPr>
          <p:cNvSpPr>
            <a:spLocks noGrp="1"/>
          </p:cNvSpPr>
          <p:nvPr>
            <p:ph type="subTitle" idx="1"/>
          </p:nvPr>
        </p:nvSpPr>
        <p:spPr/>
        <p:txBody>
          <a:bodyPr/>
          <a:lstStyle/>
          <a:p>
            <a:r>
              <a:rPr lang="et-EE" dirty="0"/>
              <a:t>7. oktoober 2020, Rapla </a:t>
            </a:r>
          </a:p>
        </p:txBody>
      </p:sp>
      <p:graphicFrame>
        <p:nvGraphicFramePr>
          <p:cNvPr id="4" name="Objekt 3">
            <a:extLst>
              <a:ext uri="{FF2B5EF4-FFF2-40B4-BE49-F238E27FC236}">
                <a16:creationId xmlns:a16="http://schemas.microsoft.com/office/drawing/2014/main" id="{753170A1-93AC-4A9A-94A4-980A1AA909C1}"/>
              </a:ext>
            </a:extLst>
          </p:cNvPr>
          <p:cNvGraphicFramePr>
            <a:graphicFrameLocks noChangeAspect="1"/>
          </p:cNvGraphicFramePr>
          <p:nvPr>
            <p:extLst>
              <p:ext uri="{D42A27DB-BD31-4B8C-83A1-F6EECF244321}">
                <p14:modId xmlns:p14="http://schemas.microsoft.com/office/powerpoint/2010/main" val="741305388"/>
              </p:ext>
            </p:extLst>
          </p:nvPr>
        </p:nvGraphicFramePr>
        <p:xfrm>
          <a:off x="656418" y="6103884"/>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753170A1-93AC-4A9A-94A4-980A1AA909C1}"/>
                          </a:ext>
                        </a:extLst>
                      </p:cNvPr>
                      <p:cNvPicPr/>
                      <p:nvPr/>
                    </p:nvPicPr>
                    <p:blipFill>
                      <a:blip r:embed="rId3"/>
                      <a:stretch>
                        <a:fillRect/>
                      </a:stretch>
                    </p:blipFill>
                    <p:spPr>
                      <a:xfrm>
                        <a:off x="656418" y="6103884"/>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73973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ED6AB45-4690-4112-8851-A446018DC4FF}"/>
              </a:ext>
            </a:extLst>
          </p:cNvPr>
          <p:cNvSpPr>
            <a:spLocks noGrp="1"/>
          </p:cNvSpPr>
          <p:nvPr>
            <p:ph type="title"/>
          </p:nvPr>
        </p:nvSpPr>
        <p:spPr/>
        <p:txBody>
          <a:bodyPr/>
          <a:lstStyle/>
          <a:p>
            <a:r>
              <a:rPr lang="et-EE" dirty="0"/>
              <a:t>Mittetoetatavad tegevused</a:t>
            </a:r>
          </a:p>
        </p:txBody>
      </p:sp>
      <p:sp>
        <p:nvSpPr>
          <p:cNvPr id="3" name="Sisu kohatäide 2">
            <a:extLst>
              <a:ext uri="{FF2B5EF4-FFF2-40B4-BE49-F238E27FC236}">
                <a16:creationId xmlns:a16="http://schemas.microsoft.com/office/drawing/2014/main" id="{2ED1A902-BD69-45EB-9A25-1BE63E7F7F90}"/>
              </a:ext>
            </a:extLst>
          </p:cNvPr>
          <p:cNvSpPr>
            <a:spLocks noGrp="1"/>
          </p:cNvSpPr>
          <p:nvPr>
            <p:ph idx="1"/>
          </p:nvPr>
        </p:nvSpPr>
        <p:spPr/>
        <p:txBody>
          <a:bodyPr>
            <a:normAutofit lnSpcReduction="10000"/>
          </a:bodyPr>
          <a:lstStyle/>
          <a:p>
            <a:r>
              <a:rPr lang="et-EE" sz="2000" dirty="0"/>
              <a:t>kinnisvara arenduse tegevus (EMTAK 2008 jagu L);</a:t>
            </a:r>
          </a:p>
          <a:p>
            <a:r>
              <a:rPr lang="et-EE" sz="2000" dirty="0"/>
              <a:t>tubakatoodete (EMTAK 2008 jagu C 12) ja kange alkoholi tootmine (EMTAK 2008 jagu C 1101);</a:t>
            </a:r>
          </a:p>
          <a:p>
            <a:r>
              <a:rPr lang="et-EE" sz="2000" dirty="0"/>
              <a:t>hasartmängude ja kihlvedude korraldamine (EMTAK 2008 jagu R 920);</a:t>
            </a:r>
          </a:p>
          <a:p>
            <a:r>
              <a:rPr lang="et-EE" sz="2000" dirty="0"/>
              <a:t>finants- ja kindlustustegevus (EMTAK 2008 jagu K);</a:t>
            </a:r>
          </a:p>
          <a:p>
            <a:r>
              <a:rPr lang="et-EE" sz="2000" dirty="0"/>
              <a:t>juriidilised toimingud ja arvepidamine (EMTAK 2008 jagu M 69) ja peakontorite tegevus ning juhtimisalane nõustamine (EMTAK jagu M 70);</a:t>
            </a:r>
          </a:p>
          <a:p>
            <a:r>
              <a:rPr lang="et-EE" sz="2000" dirty="0"/>
              <a:t>muu koolitus (EMTAK 2008 jagu P 855) – täiend- ja jätkuõpe, sh kutsealane täiendõpe, täiskasvanute tööalane koolitus ning huviharidus;</a:t>
            </a:r>
          </a:p>
          <a:p>
            <a:pPr marL="0" indent="0">
              <a:buNone/>
            </a:pPr>
            <a:endParaRPr lang="et-EE" sz="2000" dirty="0"/>
          </a:p>
        </p:txBody>
      </p:sp>
    </p:spTree>
    <p:extLst>
      <p:ext uri="{BB962C8B-B14F-4D97-AF65-F5344CB8AC3E}">
        <p14:creationId xmlns:p14="http://schemas.microsoft.com/office/powerpoint/2010/main" val="820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AFE3A93-2CC9-418A-875A-7381F37593BC}"/>
              </a:ext>
            </a:extLst>
          </p:cNvPr>
          <p:cNvSpPr>
            <a:spLocks noGrp="1"/>
          </p:cNvSpPr>
          <p:nvPr>
            <p:ph type="title"/>
          </p:nvPr>
        </p:nvSpPr>
        <p:spPr/>
        <p:txBody>
          <a:bodyPr>
            <a:normAutofit/>
          </a:bodyPr>
          <a:lstStyle/>
          <a:p>
            <a:r>
              <a:rPr lang="et-EE" dirty="0"/>
              <a:t>Abikõlbulikud kulud</a:t>
            </a:r>
          </a:p>
        </p:txBody>
      </p:sp>
      <p:sp>
        <p:nvSpPr>
          <p:cNvPr id="3" name="Sisu kohatäide 2">
            <a:extLst>
              <a:ext uri="{FF2B5EF4-FFF2-40B4-BE49-F238E27FC236}">
                <a16:creationId xmlns:a16="http://schemas.microsoft.com/office/drawing/2014/main" id="{C3ABCF4A-48EB-4B5D-B06A-BBD3BD9D5D19}"/>
              </a:ext>
            </a:extLst>
          </p:cNvPr>
          <p:cNvSpPr>
            <a:spLocks noGrp="1"/>
          </p:cNvSpPr>
          <p:nvPr>
            <p:ph idx="1"/>
          </p:nvPr>
        </p:nvSpPr>
        <p:spPr/>
        <p:txBody>
          <a:bodyPr/>
          <a:lstStyle/>
          <a:p>
            <a:r>
              <a:rPr lang="et-EE" sz="2000" dirty="0"/>
              <a:t>Masina, seadme sisseseade või muu põhivara ostmise, liisimise ja paigaldamise kulud, sh. ka kasutatud seadme ostmine (erinõuded);</a:t>
            </a:r>
          </a:p>
          <a:p>
            <a:r>
              <a:rPr lang="et-EE" sz="2000" dirty="0"/>
              <a:t>maastiku- või mootorsõiduki ostmise ja liisimise kulud, kui selle sõiduki sihtotstarve on teenuse osutamine tegevuspiirkonnas;</a:t>
            </a:r>
          </a:p>
          <a:p>
            <a:r>
              <a:rPr lang="et-EE" sz="2000" dirty="0"/>
              <a:t>infotehnoloogilise lahenduse ja tarkvara ostmise ning paigaldamise kulud;</a:t>
            </a:r>
          </a:p>
          <a:p>
            <a:r>
              <a:rPr lang="et-EE" sz="2000" dirty="0"/>
              <a:t>käibemaks on abikõlbulik juhul, kui taotleja ei ole käibemaksukohuslane ja tal ei ole õigust taotleda käibemaksu tagastamist käibemaksuseaduse alusel.</a:t>
            </a:r>
          </a:p>
          <a:p>
            <a:endParaRPr lang="et-EE" dirty="0"/>
          </a:p>
        </p:txBody>
      </p:sp>
      <p:graphicFrame>
        <p:nvGraphicFramePr>
          <p:cNvPr id="4" name="Objekt 3">
            <a:extLst>
              <a:ext uri="{FF2B5EF4-FFF2-40B4-BE49-F238E27FC236}">
                <a16:creationId xmlns:a16="http://schemas.microsoft.com/office/drawing/2014/main" id="{35B56B0A-ACD3-4DFE-B3BB-18DD3B333253}"/>
              </a:ext>
            </a:extLst>
          </p:cNvPr>
          <p:cNvGraphicFramePr>
            <a:graphicFrameLocks noChangeAspect="1"/>
          </p:cNvGraphicFramePr>
          <p:nvPr>
            <p:extLst>
              <p:ext uri="{D42A27DB-BD31-4B8C-83A1-F6EECF244321}">
                <p14:modId xmlns:p14="http://schemas.microsoft.com/office/powerpoint/2010/main" val="2441637865"/>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35B56B0A-ACD3-4DFE-B3BB-18DD3B333253}"/>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3559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DA7EBB7-EDA6-4F80-A57A-09FB7D59A60F}"/>
              </a:ext>
            </a:extLst>
          </p:cNvPr>
          <p:cNvSpPr>
            <a:spLocks noGrp="1"/>
          </p:cNvSpPr>
          <p:nvPr>
            <p:ph type="title"/>
          </p:nvPr>
        </p:nvSpPr>
        <p:spPr/>
        <p:txBody>
          <a:bodyPr/>
          <a:lstStyle/>
          <a:p>
            <a:r>
              <a:rPr lang="et-EE" dirty="0"/>
              <a:t>Mitteabikõlblikud kulud</a:t>
            </a:r>
          </a:p>
        </p:txBody>
      </p:sp>
      <p:sp>
        <p:nvSpPr>
          <p:cNvPr id="3" name="Sisu kohatäide 2">
            <a:extLst>
              <a:ext uri="{FF2B5EF4-FFF2-40B4-BE49-F238E27FC236}">
                <a16:creationId xmlns:a16="http://schemas.microsoft.com/office/drawing/2014/main" id="{085BCAD2-5E73-41AF-A4EF-5405D1D1DCB4}"/>
              </a:ext>
            </a:extLst>
          </p:cNvPr>
          <p:cNvSpPr>
            <a:spLocks noGrp="1"/>
          </p:cNvSpPr>
          <p:nvPr>
            <p:ph idx="1"/>
          </p:nvPr>
        </p:nvSpPr>
        <p:spPr/>
        <p:txBody>
          <a:bodyPr/>
          <a:lstStyle/>
          <a:p>
            <a:r>
              <a:rPr lang="et-EE" sz="2000" dirty="0"/>
              <a:t>Käibemaks juhul, kui taotlejal on võimalik taotleda selle tagastamist käibemaksu seaduse alusel (kahtluse puhul maksuametist küsida);</a:t>
            </a:r>
          </a:p>
          <a:p>
            <a:r>
              <a:rPr lang="et-EE" sz="2000" dirty="0"/>
              <a:t>sularaha maksed;</a:t>
            </a:r>
          </a:p>
          <a:p>
            <a:r>
              <a:rPr lang="et-EE" sz="2000" dirty="0"/>
              <a:t>riigilõiv, pangateenuste tasu jm finantsteenusega seotud kulud</a:t>
            </a:r>
          </a:p>
          <a:p>
            <a:r>
              <a:rPr lang="et-EE" sz="2000" dirty="0"/>
              <a:t>õigus- ja raamatupidamisteenuse kulud;</a:t>
            </a:r>
          </a:p>
          <a:p>
            <a:r>
              <a:rPr lang="et-EE" sz="2000" dirty="0"/>
              <a:t>viivis, trahv, kohtukulud.</a:t>
            </a:r>
          </a:p>
          <a:p>
            <a:endParaRPr lang="et-EE" dirty="0"/>
          </a:p>
        </p:txBody>
      </p:sp>
      <p:graphicFrame>
        <p:nvGraphicFramePr>
          <p:cNvPr id="4" name="Objekt 3">
            <a:extLst>
              <a:ext uri="{FF2B5EF4-FFF2-40B4-BE49-F238E27FC236}">
                <a16:creationId xmlns:a16="http://schemas.microsoft.com/office/drawing/2014/main" id="{17D1FA16-FC36-4CA8-AE13-5EFCFD1238E3}"/>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17D1FA16-FC36-4CA8-AE13-5EFCFD1238E3}"/>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36827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F4C4E8-E0F9-4590-9F13-40126087387C}"/>
              </a:ext>
            </a:extLst>
          </p:cNvPr>
          <p:cNvSpPr>
            <a:spLocks noGrp="1"/>
          </p:cNvSpPr>
          <p:nvPr>
            <p:ph type="title"/>
          </p:nvPr>
        </p:nvSpPr>
        <p:spPr/>
        <p:txBody>
          <a:bodyPr/>
          <a:lstStyle/>
          <a:p>
            <a:r>
              <a:rPr lang="et-EE" dirty="0"/>
              <a:t>Mitteabikõlbulikud kulud</a:t>
            </a:r>
          </a:p>
        </p:txBody>
      </p:sp>
      <p:sp>
        <p:nvSpPr>
          <p:cNvPr id="3" name="Sisu kohatäide 2">
            <a:extLst>
              <a:ext uri="{FF2B5EF4-FFF2-40B4-BE49-F238E27FC236}">
                <a16:creationId xmlns:a16="http://schemas.microsoft.com/office/drawing/2014/main" id="{E6B1A8F9-E88D-47FF-8130-8FE95197FEEC}"/>
              </a:ext>
            </a:extLst>
          </p:cNvPr>
          <p:cNvSpPr>
            <a:spLocks noGrp="1"/>
          </p:cNvSpPr>
          <p:nvPr>
            <p:ph idx="1"/>
          </p:nvPr>
        </p:nvSpPr>
        <p:spPr>
          <a:xfrm>
            <a:off x="677334" y="1661826"/>
            <a:ext cx="8596668" cy="4276787"/>
          </a:xfrm>
        </p:spPr>
        <p:txBody>
          <a:bodyPr>
            <a:normAutofit fontScale="92500" lnSpcReduction="20000"/>
          </a:bodyPr>
          <a:lstStyle/>
          <a:p>
            <a:r>
              <a:rPr lang="et-EE" sz="2200" dirty="0"/>
              <a:t>Kulutused stipendiumitele, annetustele, auhindadele ja kingitustele, erisoodustusmaks;</a:t>
            </a:r>
          </a:p>
          <a:p>
            <a:r>
              <a:rPr lang="et-EE" sz="2200" dirty="0"/>
              <a:t>sõiduauto ostmise ja liisimise kulud;</a:t>
            </a:r>
          </a:p>
          <a:p>
            <a:r>
              <a:rPr lang="et-EE" sz="2200" dirty="0"/>
              <a:t>liisingu puhul kulud, mis on seotud liisingulepinguga (intress refinantseerimine, üldkulud, kindlustusmaksed). Liisingumakse, kui asjaomandiõigus EI OLE toetuse saajale läinud üle hiljemalt viimase toetusosa maksmiseks, kuid mitte hiljem kui 30.06.2023. Liisitud seade/masin tuleb sihtotstarbeliselt kasutusele võtta kahe aasta jooksul!</a:t>
            </a:r>
          </a:p>
          <a:p>
            <a:r>
              <a:rPr lang="et-EE" sz="2200" dirty="0"/>
              <a:t>projekti tegevusega seotud üldkulud;</a:t>
            </a:r>
          </a:p>
          <a:p>
            <a:r>
              <a:rPr lang="et-EE" sz="2200" dirty="0"/>
              <a:t>kohaliku omavalitsuse üksuse (vallavalituse) </a:t>
            </a:r>
            <a:r>
              <a:rPr lang="et-EE" sz="2200" dirty="0" err="1"/>
              <a:t>KOKS-i</a:t>
            </a:r>
            <a:r>
              <a:rPr lang="et-EE" sz="2200" dirty="0"/>
              <a:t> kohase ülesande asendamiseks tehtud kulud;</a:t>
            </a:r>
          </a:p>
          <a:p>
            <a:r>
              <a:rPr lang="et-EE" sz="2200" dirty="0"/>
              <a:t>muud investeeringu või tegevusega otseselt mitteseotud kulud.</a:t>
            </a:r>
          </a:p>
          <a:p>
            <a:endParaRPr lang="et-EE" dirty="0"/>
          </a:p>
        </p:txBody>
      </p:sp>
      <p:graphicFrame>
        <p:nvGraphicFramePr>
          <p:cNvPr id="4" name="Objekt 3">
            <a:extLst>
              <a:ext uri="{FF2B5EF4-FFF2-40B4-BE49-F238E27FC236}">
                <a16:creationId xmlns:a16="http://schemas.microsoft.com/office/drawing/2014/main" id="{9DB3BD97-E382-4DCA-B8AE-D30325EAC79E}"/>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9DB3BD97-E382-4DCA-B8AE-D30325EAC79E}"/>
                          </a:ext>
                        </a:extLst>
                      </p:cNvPr>
                      <p:cNvPicPr/>
                      <p:nvPr/>
                    </p:nvPicPr>
                    <p:blipFill>
                      <a:blip r:embed="rId4"/>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130164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FCA55FE-B5D9-4D08-ADEB-E2D6EACA0032}"/>
              </a:ext>
            </a:extLst>
          </p:cNvPr>
          <p:cNvSpPr>
            <a:spLocks noGrp="1"/>
          </p:cNvSpPr>
          <p:nvPr>
            <p:ph type="title"/>
          </p:nvPr>
        </p:nvSpPr>
        <p:spPr/>
        <p:txBody>
          <a:bodyPr>
            <a:normAutofit/>
          </a:bodyPr>
          <a:lstStyle/>
          <a:p>
            <a:r>
              <a:rPr lang="et-EE" dirty="0"/>
              <a:t>Üldised nõude taotlejale </a:t>
            </a:r>
          </a:p>
        </p:txBody>
      </p:sp>
      <p:sp>
        <p:nvSpPr>
          <p:cNvPr id="3" name="Sisu kohatäide 2">
            <a:extLst>
              <a:ext uri="{FF2B5EF4-FFF2-40B4-BE49-F238E27FC236}">
                <a16:creationId xmlns:a16="http://schemas.microsoft.com/office/drawing/2014/main" id="{66533569-93C4-4E2C-8F9C-3E1E709CB783}"/>
              </a:ext>
            </a:extLst>
          </p:cNvPr>
          <p:cNvSpPr>
            <a:spLocks noGrp="1"/>
          </p:cNvSpPr>
          <p:nvPr>
            <p:ph idx="1"/>
          </p:nvPr>
        </p:nvSpPr>
        <p:spPr>
          <a:xfrm>
            <a:off x="677334" y="1488613"/>
            <a:ext cx="8596668" cy="3880773"/>
          </a:xfrm>
        </p:spPr>
        <p:txBody>
          <a:bodyPr/>
          <a:lstStyle/>
          <a:p>
            <a:pPr marL="0" indent="0" algn="just" fontAlgn="base">
              <a:buNone/>
            </a:pPr>
            <a:endParaRPr lang="et-EE" sz="2000" dirty="0">
              <a:solidFill>
                <a:srgbClr val="000000"/>
              </a:solidFill>
            </a:endParaRPr>
          </a:p>
          <a:p>
            <a:pPr algn="just" fontAlgn="base"/>
            <a:r>
              <a:rPr lang="et-EE" sz="2000" dirty="0">
                <a:solidFill>
                  <a:srgbClr val="000000"/>
                </a:solidFill>
              </a:rPr>
              <a:t>Ettevõte (sh FIE)</a:t>
            </a:r>
            <a:r>
              <a:rPr lang="et-EE" sz="2000" b="0" i="0" u="none" strike="noStrike" dirty="0">
                <a:solidFill>
                  <a:srgbClr val="000000"/>
                </a:solidFill>
                <a:effectLst/>
              </a:rPr>
              <a:t> registreeritud ja asub Raplamaa Partnerluskogu tegevuspiirkonnas</a:t>
            </a:r>
            <a:r>
              <a:rPr lang="en-US" sz="2000" b="0" i="0" dirty="0">
                <a:solidFill>
                  <a:srgbClr val="000000"/>
                </a:solidFill>
                <a:effectLst/>
              </a:rPr>
              <a:t>​</a:t>
            </a:r>
            <a:r>
              <a:rPr lang="et-EE" sz="2000" b="0" i="0" dirty="0">
                <a:solidFill>
                  <a:srgbClr val="000000"/>
                </a:solidFill>
                <a:effectLst/>
              </a:rPr>
              <a:t>;</a:t>
            </a:r>
            <a:endParaRPr lang="et-EE" sz="2000" dirty="0">
              <a:solidFill>
                <a:srgbClr val="000000"/>
              </a:solidFill>
            </a:endParaRPr>
          </a:p>
          <a:p>
            <a:pPr algn="just" fontAlgn="base"/>
            <a:r>
              <a:rPr lang="et-EE" sz="2000" dirty="0">
                <a:solidFill>
                  <a:srgbClr val="000000"/>
                </a:solidFill>
              </a:rPr>
              <a:t>i</a:t>
            </a:r>
            <a:r>
              <a:rPr lang="et-EE" sz="2000" b="0" i="0" u="none" strike="noStrike" dirty="0">
                <a:solidFill>
                  <a:srgbClr val="000000"/>
                </a:solidFill>
                <a:effectLst/>
              </a:rPr>
              <a:t>nvesteering tehakse samasse piirkonda; </a:t>
            </a:r>
            <a:r>
              <a:rPr lang="en-US" sz="2000" b="0" i="0" dirty="0">
                <a:solidFill>
                  <a:srgbClr val="000000"/>
                </a:solidFill>
                <a:effectLst/>
              </a:rPr>
              <a:t>​</a:t>
            </a:r>
            <a:endParaRPr lang="et-EE" sz="2000" b="0" i="0" dirty="0">
              <a:solidFill>
                <a:srgbClr val="000000"/>
              </a:solidFill>
              <a:effectLst/>
            </a:endParaRPr>
          </a:p>
          <a:p>
            <a:pPr algn="just" fontAlgn="base"/>
            <a:r>
              <a:rPr lang="et-EE" sz="2000" dirty="0">
                <a:solidFill>
                  <a:srgbClr val="000000"/>
                </a:solidFill>
              </a:rPr>
              <a:t>t</a:t>
            </a:r>
            <a:r>
              <a:rPr lang="et-EE" sz="2000" b="0" i="0" u="none" strike="noStrike" dirty="0">
                <a:solidFill>
                  <a:srgbClr val="000000"/>
                </a:solidFill>
                <a:effectLst/>
              </a:rPr>
              <a:t>aotleja on mikro-või väikeettevõte; </a:t>
            </a:r>
            <a:r>
              <a:rPr lang="en-US" sz="2000" b="0" i="0" dirty="0">
                <a:solidFill>
                  <a:srgbClr val="000000"/>
                </a:solidFill>
                <a:effectLst/>
              </a:rPr>
              <a:t>​</a:t>
            </a:r>
            <a:endParaRPr lang="et-EE" sz="2000" dirty="0">
              <a:solidFill>
                <a:srgbClr val="000000"/>
              </a:solidFill>
            </a:endParaRPr>
          </a:p>
          <a:p>
            <a:pPr algn="just" fontAlgn="base"/>
            <a:r>
              <a:rPr lang="et-EE" sz="2000" u="none" strike="noStrike" dirty="0">
                <a:solidFill>
                  <a:srgbClr val="000000"/>
                </a:solidFill>
              </a:rPr>
              <a:t>t</a:t>
            </a:r>
            <a:r>
              <a:rPr lang="et-EE" sz="2000" b="0" i="0" u="none" strike="noStrike" dirty="0">
                <a:solidFill>
                  <a:srgbClr val="000000"/>
                </a:solidFill>
                <a:effectLst/>
              </a:rPr>
              <a:t>aotlejal ei ole riikliku maksu võlga</a:t>
            </a:r>
            <a:r>
              <a:rPr lang="en-US" sz="2000" b="0" i="0" dirty="0">
                <a:solidFill>
                  <a:srgbClr val="000000"/>
                </a:solidFill>
                <a:effectLst/>
              </a:rPr>
              <a:t>​</a:t>
            </a:r>
            <a:r>
              <a:rPr lang="et-EE" sz="2000" b="0" i="0" dirty="0">
                <a:solidFill>
                  <a:srgbClr val="000000"/>
                </a:solidFill>
                <a:effectLst/>
              </a:rPr>
              <a:t>;</a:t>
            </a:r>
            <a:endParaRPr lang="et-EE" sz="2000" dirty="0">
              <a:solidFill>
                <a:srgbClr val="000000"/>
              </a:solidFill>
            </a:endParaRPr>
          </a:p>
          <a:p>
            <a:pPr algn="just" fontAlgn="base"/>
            <a:r>
              <a:rPr lang="et-EE" sz="2000" dirty="0">
                <a:solidFill>
                  <a:srgbClr val="000000"/>
                </a:solidFill>
              </a:rPr>
              <a:t>t</a:t>
            </a:r>
            <a:r>
              <a:rPr lang="et-EE" sz="2000" b="0" i="0" u="none" strike="noStrike" dirty="0">
                <a:solidFill>
                  <a:srgbClr val="000000"/>
                </a:solidFill>
                <a:effectLst/>
              </a:rPr>
              <a:t>aotleja ei taotle samal ajal sama tegevuse ja sama objekti kohta toetust avaliku sektori vahenditest;</a:t>
            </a:r>
            <a:r>
              <a:rPr lang="en-US" sz="2000" b="0" i="0" dirty="0">
                <a:solidFill>
                  <a:srgbClr val="000000"/>
                </a:solidFill>
                <a:effectLst/>
              </a:rPr>
              <a:t>​</a:t>
            </a:r>
            <a:endParaRPr lang="et-EE" sz="2000" b="0" i="0" dirty="0">
              <a:solidFill>
                <a:srgbClr val="000000"/>
              </a:solidFill>
              <a:effectLst/>
            </a:endParaRPr>
          </a:p>
          <a:p>
            <a:pPr algn="just" fontAlgn="base"/>
            <a:r>
              <a:rPr lang="et-EE" sz="2000" dirty="0">
                <a:solidFill>
                  <a:srgbClr val="000000"/>
                </a:solidFill>
              </a:rPr>
              <a:t>t</a:t>
            </a:r>
            <a:r>
              <a:rPr lang="et-EE" sz="2000" b="0" i="0" u="none" strike="noStrike" dirty="0">
                <a:solidFill>
                  <a:srgbClr val="000000"/>
                </a:solidFill>
                <a:effectLst/>
              </a:rPr>
              <a:t>aotleja kohta ei ole algatatud likvideerimismenetlust või pankrotti.</a:t>
            </a:r>
            <a:endParaRPr lang="en-US" sz="2000" b="0" i="0" dirty="0">
              <a:solidFill>
                <a:srgbClr val="000000"/>
              </a:solidFill>
              <a:effectLst/>
            </a:endParaRPr>
          </a:p>
          <a:p>
            <a:pPr marL="0" indent="0">
              <a:buNone/>
            </a:pPr>
            <a:endParaRPr lang="et-EE" dirty="0"/>
          </a:p>
        </p:txBody>
      </p:sp>
      <p:graphicFrame>
        <p:nvGraphicFramePr>
          <p:cNvPr id="5" name="Objekt 4">
            <a:extLst>
              <a:ext uri="{FF2B5EF4-FFF2-40B4-BE49-F238E27FC236}">
                <a16:creationId xmlns:a16="http://schemas.microsoft.com/office/drawing/2014/main" id="{9882A8DF-BA31-497F-AD03-CE3A3CD9459F}"/>
              </a:ext>
            </a:extLst>
          </p:cNvPr>
          <p:cNvGraphicFramePr>
            <a:graphicFrameLocks noChangeAspect="1"/>
          </p:cNvGraphicFramePr>
          <p:nvPr>
            <p:extLst>
              <p:ext uri="{D42A27DB-BD31-4B8C-83A1-F6EECF244321}">
                <p14:modId xmlns:p14="http://schemas.microsoft.com/office/powerpoint/2010/main" val="2734976002"/>
              </p:ext>
            </p:extLst>
          </p:nvPr>
        </p:nvGraphicFramePr>
        <p:xfrm>
          <a:off x="564978" y="624840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5" name="Objekt 4">
                        <a:extLst>
                          <a:ext uri="{FF2B5EF4-FFF2-40B4-BE49-F238E27FC236}">
                            <a16:creationId xmlns:a16="http://schemas.microsoft.com/office/drawing/2014/main" id="{9882A8DF-BA31-497F-AD03-CE3A3CD9459F}"/>
                          </a:ext>
                        </a:extLst>
                      </p:cNvPr>
                      <p:cNvPicPr/>
                      <p:nvPr/>
                    </p:nvPicPr>
                    <p:blipFill>
                      <a:blip r:embed="rId4"/>
                      <a:stretch>
                        <a:fillRect/>
                      </a:stretch>
                    </p:blipFill>
                    <p:spPr>
                      <a:xfrm>
                        <a:off x="564978" y="624840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31828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BF50C72-49EB-4E9A-A16C-36E103DC3C5C}"/>
              </a:ext>
            </a:extLst>
          </p:cNvPr>
          <p:cNvSpPr>
            <a:spLocks noGrp="1"/>
          </p:cNvSpPr>
          <p:nvPr>
            <p:ph type="title"/>
          </p:nvPr>
        </p:nvSpPr>
        <p:spPr/>
        <p:txBody>
          <a:bodyPr/>
          <a:lstStyle/>
          <a:p>
            <a:r>
              <a:rPr lang="et-EE" dirty="0"/>
              <a:t>Nõuded investeeringutele soetuse puhul</a:t>
            </a:r>
          </a:p>
        </p:txBody>
      </p:sp>
      <p:sp>
        <p:nvSpPr>
          <p:cNvPr id="3" name="Sisu kohatäide 2">
            <a:extLst>
              <a:ext uri="{FF2B5EF4-FFF2-40B4-BE49-F238E27FC236}">
                <a16:creationId xmlns:a16="http://schemas.microsoft.com/office/drawing/2014/main" id="{C665E22B-2598-40B6-A190-7FA084C070C1}"/>
              </a:ext>
            </a:extLst>
          </p:cNvPr>
          <p:cNvSpPr>
            <a:spLocks noGrp="1"/>
          </p:cNvSpPr>
          <p:nvPr>
            <p:ph idx="1"/>
          </p:nvPr>
        </p:nvSpPr>
        <p:spPr/>
        <p:txBody>
          <a:bodyPr/>
          <a:lstStyle/>
          <a:p>
            <a:pPr marL="0" indent="0">
              <a:buNone/>
            </a:pPr>
            <a:r>
              <a:rPr lang="et-EE" sz="2000" u="sng" dirty="0"/>
              <a:t>Kasutatud masina </a:t>
            </a:r>
            <a:r>
              <a:rPr lang="et-EE" sz="2000" dirty="0"/>
              <a:t>või seadme ostmine ja liisimise kulud on abikõlbulikud, kui taotleja ettevõtja tõendab, et </a:t>
            </a:r>
          </a:p>
          <a:p>
            <a:r>
              <a:rPr lang="et-EE" sz="2000" dirty="0"/>
              <a:t>masina või seadme ostmiseks ei ole hinnapakkuja varem saanud toetust riigieelarve või muudest Euroopa Liidu vahenditest või muud riigiabi;</a:t>
            </a:r>
          </a:p>
          <a:p>
            <a:r>
              <a:rPr lang="et-EE" sz="2000" dirty="0"/>
              <a:t>masina või seadme hind ei ületa selle turuväärtust ning on madalam uue samaväärse masina või seadme hinnast;</a:t>
            </a:r>
          </a:p>
          <a:p>
            <a:r>
              <a:rPr lang="et-EE" sz="2000" dirty="0"/>
              <a:t>masina või seadme eeldatav kasutusiga on vähemalt viis aastat arvates PRIA poolt viimase toetusosa väljamaksmisest;</a:t>
            </a:r>
          </a:p>
          <a:p>
            <a:r>
              <a:rPr lang="et-EE" sz="2000" dirty="0"/>
              <a:t>kasutatud mootorsõiduki ostmine ei ole abikõlbulik;</a:t>
            </a:r>
          </a:p>
          <a:p>
            <a:endParaRPr lang="et-EE" dirty="0"/>
          </a:p>
        </p:txBody>
      </p:sp>
      <p:graphicFrame>
        <p:nvGraphicFramePr>
          <p:cNvPr id="4" name="Objekt 3">
            <a:extLst>
              <a:ext uri="{FF2B5EF4-FFF2-40B4-BE49-F238E27FC236}">
                <a16:creationId xmlns:a16="http://schemas.microsoft.com/office/drawing/2014/main" id="{64198BA2-3DA7-4C57-8EFA-C630FD001815}"/>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64198BA2-3DA7-4C57-8EFA-C630FD001815}"/>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116787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00D581-8FEC-46C3-8D5C-A273C20F694E}"/>
              </a:ext>
            </a:extLst>
          </p:cNvPr>
          <p:cNvSpPr>
            <a:spLocks noGrp="1"/>
          </p:cNvSpPr>
          <p:nvPr>
            <p:ph type="title"/>
          </p:nvPr>
        </p:nvSpPr>
        <p:spPr/>
        <p:txBody>
          <a:bodyPr/>
          <a:lstStyle/>
          <a:p>
            <a:r>
              <a:rPr lang="et-EE" dirty="0"/>
              <a:t>Nõuded investeeringutoetuse puhul</a:t>
            </a:r>
          </a:p>
        </p:txBody>
      </p:sp>
      <p:sp>
        <p:nvSpPr>
          <p:cNvPr id="3" name="Sisu kohatäide 2">
            <a:extLst>
              <a:ext uri="{FF2B5EF4-FFF2-40B4-BE49-F238E27FC236}">
                <a16:creationId xmlns:a16="http://schemas.microsoft.com/office/drawing/2014/main" id="{B8D4F673-E7CC-43BD-9CE8-D8B96AA59C13}"/>
              </a:ext>
            </a:extLst>
          </p:cNvPr>
          <p:cNvSpPr>
            <a:spLocks noGrp="1"/>
          </p:cNvSpPr>
          <p:nvPr>
            <p:ph idx="1"/>
          </p:nvPr>
        </p:nvSpPr>
        <p:spPr/>
        <p:txBody>
          <a:bodyPr>
            <a:normAutofit/>
          </a:bodyPr>
          <a:lstStyle/>
          <a:p>
            <a:r>
              <a:rPr lang="et-EE" sz="2000" dirty="0"/>
              <a:t>Ehitis, kuhu investeering paigaldatakse, peab olema taotleja omandis või antud rendile kasutus-, üüri-, rendilepinguga vähemalt viieks aastaks arvates PRIA poolt viimase toetusosa väljamaksmisest.</a:t>
            </a:r>
          </a:p>
          <a:p>
            <a:r>
              <a:rPr lang="et-EE" sz="2000" dirty="0"/>
              <a:t>Ka mootorsõiduk, seade ja inventar peavad samuti olema taotleja omandis viis aastat arvates PRIA poolt viimase toetusosa  väljamaksmisest. </a:t>
            </a:r>
          </a:p>
        </p:txBody>
      </p:sp>
      <p:graphicFrame>
        <p:nvGraphicFramePr>
          <p:cNvPr id="4" name="Objekt 3">
            <a:extLst>
              <a:ext uri="{FF2B5EF4-FFF2-40B4-BE49-F238E27FC236}">
                <a16:creationId xmlns:a16="http://schemas.microsoft.com/office/drawing/2014/main" id="{DF4EC2BD-A845-4575-B7F5-E17F0E1DC4C4}"/>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DF4EC2BD-A845-4575-B7F5-E17F0E1DC4C4}"/>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74534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A94C3BD-67D4-406D-A8C4-684FF6BC1C8E}"/>
              </a:ext>
            </a:extLst>
          </p:cNvPr>
          <p:cNvSpPr>
            <a:spLocks noGrp="1"/>
          </p:cNvSpPr>
          <p:nvPr>
            <p:ph type="title"/>
          </p:nvPr>
        </p:nvSpPr>
        <p:spPr/>
        <p:txBody>
          <a:bodyPr/>
          <a:lstStyle/>
          <a:p>
            <a:r>
              <a:rPr lang="et-EE" dirty="0"/>
              <a:t>Nõuded hinnapakkumiste kohta</a:t>
            </a:r>
          </a:p>
        </p:txBody>
      </p:sp>
      <p:sp>
        <p:nvSpPr>
          <p:cNvPr id="3" name="Sisu kohatäide 2">
            <a:extLst>
              <a:ext uri="{FF2B5EF4-FFF2-40B4-BE49-F238E27FC236}">
                <a16:creationId xmlns:a16="http://schemas.microsoft.com/office/drawing/2014/main" id="{A8461695-4C5B-4B3C-A648-A30C5D8643B4}"/>
              </a:ext>
            </a:extLst>
          </p:cNvPr>
          <p:cNvSpPr>
            <a:spLocks noGrp="1"/>
          </p:cNvSpPr>
          <p:nvPr>
            <p:ph idx="1"/>
          </p:nvPr>
        </p:nvSpPr>
        <p:spPr>
          <a:xfrm>
            <a:off x="677334" y="1270000"/>
            <a:ext cx="8596668" cy="3880773"/>
          </a:xfrm>
        </p:spPr>
        <p:txBody>
          <a:bodyPr>
            <a:noAutofit/>
          </a:bodyPr>
          <a:lstStyle/>
          <a:p>
            <a:r>
              <a:rPr lang="et-EE" sz="2000" dirty="0"/>
              <a:t>Kui tegevuse või investeeringu käibemaksuta maksumus ületab 5000 eurot, tuleb võtta vähemalt 3 võrreldavat hinnapakkumist, mis on vastavuses projektitoetuse saaja poolt väljastatud tehniliste tingimuste loetelule.</a:t>
            </a:r>
          </a:p>
          <a:p>
            <a:r>
              <a:rPr lang="et-EE" sz="2000" dirty="0"/>
              <a:t>Kui tegevuse  või investeeringu käibemaksuta maksumus on vahemikus 1000-5000 eurot või kui valdkonnas on ainult üks teenuse osutaja, töö pakkuja või kauba müüja, tuleb võtta vähemalt 1 hinnapakkumine koos projektitoetuse saaja väljastatud tehniliste tingimuste loeteluga. Alati võib küsida rohkem pakkumisi.</a:t>
            </a:r>
          </a:p>
          <a:p>
            <a:r>
              <a:rPr lang="et-EE" sz="2000" dirty="0"/>
              <a:t>Väljavalitud hinnapakkumus ei tohi olla põhjendamatult kõrge võrreldes tavaliselt sarnase tegevuse eest tasustatava hinnaga.</a:t>
            </a:r>
          </a:p>
          <a:p>
            <a:r>
              <a:rPr lang="et-EE" sz="2000" b="0" i="0" u="none" strike="noStrike" dirty="0">
                <a:solidFill>
                  <a:srgbClr val="000000"/>
                </a:solidFill>
                <a:effectLst/>
              </a:rPr>
              <a:t>Väljavalitud hinnapakkumus peab olema objektiivselt põhjendatud ja juhul, kui taotleja ei ole valinud odavaimat hinnapakkumust, peab selle kohta esitama põhjenduse.</a:t>
            </a:r>
            <a:endParaRPr lang="et-EE" sz="2000" dirty="0"/>
          </a:p>
        </p:txBody>
      </p:sp>
      <p:graphicFrame>
        <p:nvGraphicFramePr>
          <p:cNvPr id="4" name="Objekt 3">
            <a:extLst>
              <a:ext uri="{FF2B5EF4-FFF2-40B4-BE49-F238E27FC236}">
                <a16:creationId xmlns:a16="http://schemas.microsoft.com/office/drawing/2014/main" id="{474CBA03-7108-4B23-891C-FE3004774159}"/>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474CBA03-7108-4B23-891C-FE3004774159}"/>
                          </a:ext>
                        </a:extLst>
                      </p:cNvPr>
                      <p:cNvPicPr/>
                      <p:nvPr/>
                    </p:nvPicPr>
                    <p:blipFill>
                      <a:blip r:embed="rId4"/>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51839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750488A-3D49-4254-895A-4D646A18BC8D}"/>
              </a:ext>
            </a:extLst>
          </p:cNvPr>
          <p:cNvSpPr>
            <a:spLocks noGrp="1"/>
          </p:cNvSpPr>
          <p:nvPr>
            <p:ph type="title"/>
          </p:nvPr>
        </p:nvSpPr>
        <p:spPr/>
        <p:txBody>
          <a:bodyPr/>
          <a:lstStyle/>
          <a:p>
            <a:r>
              <a:rPr lang="et-EE" dirty="0"/>
              <a:t>Nõuded hinnapakkumiste kohta </a:t>
            </a:r>
          </a:p>
        </p:txBody>
      </p:sp>
      <p:sp>
        <p:nvSpPr>
          <p:cNvPr id="3" name="Sisu kohatäide 2">
            <a:extLst>
              <a:ext uri="{FF2B5EF4-FFF2-40B4-BE49-F238E27FC236}">
                <a16:creationId xmlns:a16="http://schemas.microsoft.com/office/drawing/2014/main" id="{8DCB9A66-E813-49FF-9B9F-FB1280756B0F}"/>
              </a:ext>
            </a:extLst>
          </p:cNvPr>
          <p:cNvSpPr>
            <a:spLocks noGrp="1"/>
          </p:cNvSpPr>
          <p:nvPr>
            <p:ph idx="1"/>
          </p:nvPr>
        </p:nvSpPr>
        <p:spPr>
          <a:xfrm>
            <a:off x="677334" y="1488613"/>
            <a:ext cx="8596668" cy="3880773"/>
          </a:xfrm>
        </p:spPr>
        <p:txBody>
          <a:bodyPr>
            <a:noAutofit/>
          </a:bodyPr>
          <a:lstStyle/>
          <a:p>
            <a:r>
              <a:rPr lang="et-EE" sz="2000" dirty="0"/>
              <a:t>Projektitoetuse saaja ja isik, kellelt tellitakse teenus, töö või ostetakse kaupa, ning nende osanik, aktsionär või juhatuse või nõukogu liige ei tohi kuuluda üksteise juhatusse ega nõukokku ega omada osalust üksteise äriühingus, välja arvatud juhul, kui tegevuse või investeeringu käibemaksuta maksumus ei ületa 1000 eurot.</a:t>
            </a:r>
          </a:p>
          <a:p>
            <a:r>
              <a:rPr lang="et-EE" sz="2000" b="0" i="0" u="none" strike="noStrike" dirty="0">
                <a:solidFill>
                  <a:srgbClr val="000000"/>
                </a:solidFill>
                <a:effectLst/>
              </a:rPr>
              <a:t>Projektitoetuse saaja ei tohi jaotada tegevuse hinnapakkumust osadeks, kui toetatava tegevuse elluviimiseks või investeeringu tegemiseks vajalik teenus, töö või kaup on funktsionaalselt koos toimiv.</a:t>
            </a:r>
            <a:r>
              <a:rPr lang="en-US" sz="2000" b="0" i="0" dirty="0">
                <a:solidFill>
                  <a:srgbClr val="000000"/>
                </a:solidFill>
                <a:effectLst/>
              </a:rPr>
              <a:t>​</a:t>
            </a:r>
            <a:endParaRPr lang="et-EE" sz="2000" dirty="0">
              <a:solidFill>
                <a:srgbClr val="000000"/>
              </a:solidFill>
            </a:endParaRPr>
          </a:p>
          <a:p>
            <a:r>
              <a:rPr lang="et-EE" sz="2000" b="0" i="0" u="none" strike="noStrike" dirty="0">
                <a:solidFill>
                  <a:srgbClr val="000000"/>
                </a:solidFill>
                <a:effectLst/>
              </a:rPr>
              <a:t>Hinnapakkumus peab sisaldama taotleja nime, hinnapakkuja nime ja kontaktandmeid, väljastamise päeva, kehtivusaega ning toetatava tegevuse või investeeringuobjekti käibemaksuta maksumust.</a:t>
            </a:r>
            <a:endParaRPr lang="en-US" sz="2000" b="0" i="0" dirty="0">
              <a:solidFill>
                <a:srgbClr val="000000"/>
              </a:solidFill>
              <a:effectLst/>
            </a:endParaRPr>
          </a:p>
        </p:txBody>
      </p:sp>
      <p:graphicFrame>
        <p:nvGraphicFramePr>
          <p:cNvPr id="4" name="Objekt 3">
            <a:extLst>
              <a:ext uri="{FF2B5EF4-FFF2-40B4-BE49-F238E27FC236}">
                <a16:creationId xmlns:a16="http://schemas.microsoft.com/office/drawing/2014/main" id="{AF4D464B-39AA-4D52-B8AE-1AE69019FB22}"/>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AF4D464B-39AA-4D52-B8AE-1AE69019FB22}"/>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175432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49BE6D0-B323-4E91-BA0C-2891124626CC}"/>
              </a:ext>
            </a:extLst>
          </p:cNvPr>
          <p:cNvSpPr>
            <a:spLocks noGrp="1"/>
          </p:cNvSpPr>
          <p:nvPr>
            <p:ph type="title"/>
          </p:nvPr>
        </p:nvSpPr>
        <p:spPr/>
        <p:txBody>
          <a:bodyPr/>
          <a:lstStyle/>
          <a:p>
            <a:r>
              <a:rPr lang="et-EE" dirty="0"/>
              <a:t>Taotluseks esitatavad dokumendid</a:t>
            </a:r>
          </a:p>
        </p:txBody>
      </p:sp>
      <p:sp>
        <p:nvSpPr>
          <p:cNvPr id="3" name="Sisu kohatäide 2">
            <a:extLst>
              <a:ext uri="{FF2B5EF4-FFF2-40B4-BE49-F238E27FC236}">
                <a16:creationId xmlns:a16="http://schemas.microsoft.com/office/drawing/2014/main" id="{BBEC2AD0-7B3B-478A-A951-4CE694689287}"/>
              </a:ext>
            </a:extLst>
          </p:cNvPr>
          <p:cNvSpPr>
            <a:spLocks noGrp="1"/>
          </p:cNvSpPr>
          <p:nvPr>
            <p:ph idx="1"/>
          </p:nvPr>
        </p:nvSpPr>
        <p:spPr>
          <a:xfrm>
            <a:off x="677334" y="1744953"/>
            <a:ext cx="8596668" cy="4050205"/>
          </a:xfrm>
        </p:spPr>
        <p:txBody>
          <a:bodyPr>
            <a:normAutofit fontScale="70000" lnSpcReduction="20000"/>
          </a:bodyPr>
          <a:lstStyle/>
          <a:p>
            <a:r>
              <a:rPr lang="et-EE" sz="2900" dirty="0"/>
              <a:t>PRIA kodulehel olev taotlusvorm (täidetakse ainult e-</a:t>
            </a:r>
            <a:r>
              <a:rPr lang="et-EE" sz="2900" dirty="0" err="1"/>
              <a:t>PRIAs</a:t>
            </a:r>
            <a:r>
              <a:rPr lang="et-EE" sz="2900" dirty="0"/>
              <a:t>);</a:t>
            </a:r>
          </a:p>
          <a:p>
            <a:r>
              <a:rPr lang="et-EE" sz="2900" dirty="0"/>
              <a:t>Toetatava tegevuse ja kavandatava investeeringu eeldatava maksumuse arvestus kululiikide kaupa (e-PRIA vormil);</a:t>
            </a:r>
          </a:p>
          <a:p>
            <a:r>
              <a:rPr lang="et-EE" sz="2900" dirty="0"/>
              <a:t>Ärakiri dokumendist, mis tõendab, et ehitis, kuhu inventar seade või mootorsõiduk paigaldatakse, kuulub taotleja omandisse või on antud taotlejale kasutamiseks vähemalt viieks aastaks arvates PRIA poolt viimase toetusosa väljamaksmisest.</a:t>
            </a:r>
          </a:p>
          <a:p>
            <a:r>
              <a:rPr lang="et-EE" sz="2900" dirty="0"/>
              <a:t>Äriregistris peab olema taotluse esitamise aastale eelnenud majandusaasta kinnitatud aruanne.</a:t>
            </a:r>
          </a:p>
          <a:p>
            <a:r>
              <a:rPr lang="et-EE" sz="2900" dirty="0"/>
              <a:t>E-PRIA taotlusele peab olema lisatud projekti äriplaan vabas vormis. Mittekohustuslik näidis asub sellel </a:t>
            </a:r>
            <a:r>
              <a:rPr lang="et-EE" sz="2900" dirty="0">
                <a:hlinkClick r:id="rId2"/>
              </a:rPr>
              <a:t>lingil</a:t>
            </a:r>
            <a:r>
              <a:rPr lang="et-EE" sz="2900" dirty="0"/>
              <a:t>.</a:t>
            </a:r>
          </a:p>
          <a:p>
            <a:r>
              <a:rPr lang="et-EE" sz="2900" dirty="0"/>
              <a:t>Soovituslikult lisada ka finantsprognooside tabel 2021. aasta algusega. Näidis asub sellel </a:t>
            </a:r>
            <a:r>
              <a:rPr lang="et-EE" sz="2900" dirty="0">
                <a:hlinkClick r:id="rId2"/>
              </a:rPr>
              <a:t>lingil</a:t>
            </a:r>
            <a:r>
              <a:rPr lang="et-EE" sz="2900" dirty="0"/>
              <a:t>.</a:t>
            </a:r>
          </a:p>
          <a:p>
            <a:endParaRPr lang="et-EE" dirty="0"/>
          </a:p>
        </p:txBody>
      </p:sp>
      <p:graphicFrame>
        <p:nvGraphicFramePr>
          <p:cNvPr id="4" name="Objekt 3">
            <a:extLst>
              <a:ext uri="{FF2B5EF4-FFF2-40B4-BE49-F238E27FC236}">
                <a16:creationId xmlns:a16="http://schemas.microsoft.com/office/drawing/2014/main" id="{45858D25-31F1-4EA8-9C13-518CFCA66CB4}"/>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45858D25-31F1-4EA8-9C13-518CFCA66CB4}"/>
                          </a:ext>
                        </a:extLst>
                      </p:cNvPr>
                      <p:cNvPicPr/>
                      <p:nvPr/>
                    </p:nvPicPr>
                    <p:blipFill>
                      <a:blip r:embed="rId4"/>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643246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34AE876-2A8D-4EB1-8C5C-2886D5E76D91}"/>
              </a:ext>
            </a:extLst>
          </p:cNvPr>
          <p:cNvSpPr>
            <a:spLocks noGrp="1"/>
          </p:cNvSpPr>
          <p:nvPr>
            <p:ph type="title"/>
          </p:nvPr>
        </p:nvSpPr>
        <p:spPr/>
        <p:txBody>
          <a:bodyPr/>
          <a:lstStyle/>
          <a:p>
            <a:r>
              <a:rPr lang="et-EE" dirty="0"/>
              <a:t>LEADER meede</a:t>
            </a:r>
          </a:p>
        </p:txBody>
      </p:sp>
      <p:sp>
        <p:nvSpPr>
          <p:cNvPr id="3" name="Sisu kohatäide 2">
            <a:extLst>
              <a:ext uri="{FF2B5EF4-FFF2-40B4-BE49-F238E27FC236}">
                <a16:creationId xmlns:a16="http://schemas.microsoft.com/office/drawing/2014/main" id="{5CF160C4-F7CF-4CA3-8CBD-A48ECBD4606F}"/>
              </a:ext>
            </a:extLst>
          </p:cNvPr>
          <p:cNvSpPr>
            <a:spLocks noGrp="1"/>
          </p:cNvSpPr>
          <p:nvPr>
            <p:ph idx="1"/>
          </p:nvPr>
        </p:nvSpPr>
        <p:spPr/>
        <p:txBody>
          <a:bodyPr>
            <a:normAutofit/>
          </a:bodyPr>
          <a:lstStyle/>
          <a:p>
            <a:r>
              <a:rPr lang="et-EE" sz="2000" dirty="0"/>
              <a:t>LEADER-toetusprogramm, on Euroopa Komisjoni algatus (</a:t>
            </a:r>
            <a:r>
              <a:rPr lang="et-EE" sz="2000" dirty="0" err="1"/>
              <a:t>al</a:t>
            </a:r>
            <a:r>
              <a:rPr lang="et-EE" sz="2000" dirty="0"/>
              <a:t>. 1991).</a:t>
            </a:r>
          </a:p>
          <a:p>
            <a:r>
              <a:rPr lang="et-EE" sz="2000" dirty="0"/>
              <a:t>Aastatel 2007-2013 rakendati LEADER-meede maaelu arengukavade toetusmeetmena. Lõppemas on periood 2014-2020. </a:t>
            </a:r>
          </a:p>
          <a:p>
            <a:r>
              <a:rPr lang="et-EE" sz="2000" dirty="0"/>
              <a:t>Eestis </a:t>
            </a:r>
            <a:r>
              <a:rPr lang="et-EE" sz="2000" dirty="0">
                <a:hlinkClick r:id="rId2"/>
              </a:rPr>
              <a:t>tegutseb 26 LEADER tegevusgruppi</a:t>
            </a:r>
            <a:r>
              <a:rPr lang="et-EE" sz="2000" dirty="0"/>
              <a:t>. </a:t>
            </a:r>
          </a:p>
        </p:txBody>
      </p:sp>
    </p:spTree>
    <p:extLst>
      <p:ext uri="{BB962C8B-B14F-4D97-AF65-F5344CB8AC3E}">
        <p14:creationId xmlns:p14="http://schemas.microsoft.com/office/powerpoint/2010/main" val="69679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933A8CC-E4D1-48F7-8EF4-DB196F06E5CB}"/>
              </a:ext>
            </a:extLst>
          </p:cNvPr>
          <p:cNvSpPr>
            <a:spLocks noGrp="1"/>
          </p:cNvSpPr>
          <p:nvPr>
            <p:ph type="title"/>
          </p:nvPr>
        </p:nvSpPr>
        <p:spPr/>
        <p:txBody>
          <a:bodyPr/>
          <a:lstStyle/>
          <a:p>
            <a:r>
              <a:rPr lang="et-EE" dirty="0"/>
              <a:t>Toetuse suurus ja määr</a:t>
            </a:r>
          </a:p>
        </p:txBody>
      </p:sp>
      <p:sp>
        <p:nvSpPr>
          <p:cNvPr id="3" name="Sisu kohatäide 2">
            <a:extLst>
              <a:ext uri="{FF2B5EF4-FFF2-40B4-BE49-F238E27FC236}">
                <a16:creationId xmlns:a16="http://schemas.microsoft.com/office/drawing/2014/main" id="{58289CF1-32C1-4CE3-8749-251D0AD2BEB8}"/>
              </a:ext>
            </a:extLst>
          </p:cNvPr>
          <p:cNvSpPr>
            <a:spLocks noGrp="1"/>
          </p:cNvSpPr>
          <p:nvPr>
            <p:ph idx="1"/>
          </p:nvPr>
        </p:nvSpPr>
        <p:spPr/>
        <p:txBody>
          <a:bodyPr/>
          <a:lstStyle/>
          <a:p>
            <a:r>
              <a:rPr lang="et-EE" sz="2000" dirty="0"/>
              <a:t>Maksimaalne toetus abikõlblikest kuludest on 25 000 eurot.</a:t>
            </a:r>
          </a:p>
          <a:p>
            <a:r>
              <a:rPr lang="et-EE" sz="2000" dirty="0"/>
              <a:t>Minimaalne toetus abikõlblikest kuludest on 3000 eurot.</a:t>
            </a:r>
          </a:p>
          <a:p>
            <a:r>
              <a:rPr lang="et-EE" sz="2000" dirty="0"/>
              <a:t>Taotleja võib selles voorus esitada ühe projekti.</a:t>
            </a:r>
          </a:p>
          <a:p>
            <a:r>
              <a:rPr lang="et-EE" sz="2000" dirty="0"/>
              <a:t>Toetust antakse kuni 60% abikõlblike kulude maksumusest.</a:t>
            </a:r>
          </a:p>
          <a:p>
            <a:r>
              <a:rPr lang="et-EE" sz="2000" dirty="0"/>
              <a:t>Mootorsõiduki ostmiseks antakse toetust kuni 30% abikõlblike kulude maksumusest.</a:t>
            </a:r>
          </a:p>
          <a:p>
            <a:endParaRPr lang="et-EE" dirty="0"/>
          </a:p>
          <a:p>
            <a:endParaRPr lang="et-EE" dirty="0"/>
          </a:p>
        </p:txBody>
      </p:sp>
      <p:graphicFrame>
        <p:nvGraphicFramePr>
          <p:cNvPr id="4" name="Objekt 3">
            <a:extLst>
              <a:ext uri="{FF2B5EF4-FFF2-40B4-BE49-F238E27FC236}">
                <a16:creationId xmlns:a16="http://schemas.microsoft.com/office/drawing/2014/main" id="{EADD8672-DDE9-450D-98B4-EC9CBEC7049B}"/>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EADD8672-DDE9-450D-98B4-EC9CBEC7049B}"/>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418974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9F489C3-44AF-409F-A38D-4061B4915768}"/>
              </a:ext>
            </a:extLst>
          </p:cNvPr>
          <p:cNvSpPr>
            <a:spLocks noGrp="1"/>
          </p:cNvSpPr>
          <p:nvPr>
            <p:ph type="title"/>
          </p:nvPr>
        </p:nvSpPr>
        <p:spPr/>
        <p:txBody>
          <a:bodyPr/>
          <a:lstStyle/>
          <a:p>
            <a:r>
              <a:rPr lang="et-EE" dirty="0"/>
              <a:t>Taotlusvoor</a:t>
            </a:r>
          </a:p>
        </p:txBody>
      </p:sp>
      <p:sp>
        <p:nvSpPr>
          <p:cNvPr id="3" name="Sisu kohatäide 2">
            <a:extLst>
              <a:ext uri="{FF2B5EF4-FFF2-40B4-BE49-F238E27FC236}">
                <a16:creationId xmlns:a16="http://schemas.microsoft.com/office/drawing/2014/main" id="{F440309B-21A6-4A77-83C1-6A5A5EB7C5FD}"/>
              </a:ext>
            </a:extLst>
          </p:cNvPr>
          <p:cNvSpPr>
            <a:spLocks noGrp="1"/>
          </p:cNvSpPr>
          <p:nvPr>
            <p:ph idx="1"/>
          </p:nvPr>
        </p:nvSpPr>
        <p:spPr/>
        <p:txBody>
          <a:bodyPr>
            <a:normAutofit/>
          </a:bodyPr>
          <a:lstStyle/>
          <a:p>
            <a:r>
              <a:rPr lang="et-EE" sz="2000" dirty="0"/>
              <a:t>Taotlusvoor avatakse 15. oktoobril 2020.</a:t>
            </a:r>
          </a:p>
          <a:p>
            <a:r>
              <a:rPr lang="et-EE" sz="2000" dirty="0"/>
              <a:t>Taotluse esitamise viimane tähtaeg on 15. novembril 2020 kell 23.55.</a:t>
            </a:r>
          </a:p>
          <a:p>
            <a:pPr marL="0" indent="0">
              <a:buNone/>
            </a:pPr>
            <a:r>
              <a:rPr lang="et-EE" sz="2000" dirty="0"/>
              <a:t>Kui esitamisega tekib </a:t>
            </a:r>
            <a:r>
              <a:rPr lang="et-EE" sz="2000" dirty="0" err="1"/>
              <a:t>PRIAst</a:t>
            </a:r>
            <a:r>
              <a:rPr lang="et-EE" sz="2000" dirty="0"/>
              <a:t> tingitud tehnilisi probleeme, tee selle tõestuseks kellaaja ja kuupäevaga ekraanipilt. </a:t>
            </a:r>
          </a:p>
          <a:p>
            <a:r>
              <a:rPr lang="et-EE" sz="2000" dirty="0"/>
              <a:t>Taotlused esitatakse ainult e-PRIA keskkonnas.</a:t>
            </a:r>
          </a:p>
          <a:p>
            <a:r>
              <a:rPr lang="et-EE" sz="2000" dirty="0"/>
              <a:t>Ei saa esitada paberil või e-posti kaudu.</a:t>
            </a:r>
          </a:p>
        </p:txBody>
      </p:sp>
      <p:graphicFrame>
        <p:nvGraphicFramePr>
          <p:cNvPr id="4" name="Objekt 3">
            <a:extLst>
              <a:ext uri="{FF2B5EF4-FFF2-40B4-BE49-F238E27FC236}">
                <a16:creationId xmlns:a16="http://schemas.microsoft.com/office/drawing/2014/main" id="{A8FF3B98-FF79-44B7-ABF3-64E977CE72A5}"/>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A8FF3B98-FF79-44B7-ABF3-64E977CE72A5}"/>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10564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BCAED17-4EE5-47BE-AC74-D5BCE12B7F12}"/>
              </a:ext>
            </a:extLst>
          </p:cNvPr>
          <p:cNvSpPr>
            <a:spLocks noGrp="1"/>
          </p:cNvSpPr>
          <p:nvPr>
            <p:ph type="title"/>
          </p:nvPr>
        </p:nvSpPr>
        <p:spPr/>
        <p:txBody>
          <a:bodyPr/>
          <a:lstStyle/>
          <a:p>
            <a:r>
              <a:rPr lang="et-EE" dirty="0"/>
              <a:t>Taotluse menetlemine</a:t>
            </a:r>
          </a:p>
        </p:txBody>
      </p:sp>
      <p:sp>
        <p:nvSpPr>
          <p:cNvPr id="3" name="Sisu kohatäide 2">
            <a:extLst>
              <a:ext uri="{FF2B5EF4-FFF2-40B4-BE49-F238E27FC236}">
                <a16:creationId xmlns:a16="http://schemas.microsoft.com/office/drawing/2014/main" id="{C51F1127-659E-4F2B-A34C-789180F3704B}"/>
              </a:ext>
            </a:extLst>
          </p:cNvPr>
          <p:cNvSpPr>
            <a:spLocks noGrp="1"/>
          </p:cNvSpPr>
          <p:nvPr>
            <p:ph idx="1"/>
          </p:nvPr>
        </p:nvSpPr>
        <p:spPr>
          <a:xfrm>
            <a:off x="677334" y="1662545"/>
            <a:ext cx="8596668" cy="4378818"/>
          </a:xfrm>
        </p:spPr>
        <p:txBody>
          <a:bodyPr>
            <a:normAutofit lnSpcReduction="10000"/>
          </a:bodyPr>
          <a:lstStyle/>
          <a:p>
            <a:r>
              <a:rPr lang="et-EE" sz="2000" dirty="0"/>
              <a:t>E-PRIA portaalis esitatud taotluse kontrollib Raplamaa Partnerluskogu büroo kahe-kolme nädala jooksul. Vajadusel teeb taotlejale ettepanekud taotluse täiendamiseks või parandamiseks. Pärast täiendamist või parandamist saadab büroo taotluse hindamiskomisjonile. </a:t>
            </a:r>
          </a:p>
          <a:p>
            <a:r>
              <a:rPr lang="et-EE" sz="2000" dirty="0"/>
              <a:t>Hindamiskomisjon teeb kõikidele taotlustele kohapealse paikvaatluse, mille käigus taotleja saab selgitada oma taotlust.</a:t>
            </a:r>
          </a:p>
          <a:p>
            <a:r>
              <a:rPr lang="et-EE" sz="2000" dirty="0"/>
              <a:t>Pärast paikvaatlust hindavad komisjoni liikmed taotlusi e-</a:t>
            </a:r>
            <a:r>
              <a:rPr lang="et-EE" sz="2000" dirty="0" err="1"/>
              <a:t>PRIAs</a:t>
            </a:r>
            <a:r>
              <a:rPr lang="et-EE" sz="2000" dirty="0"/>
              <a:t> hindamiskriteeriumide alusel (kriteeriumid on meetmelehel 5.4) ja moodustub paremusjärjestus.</a:t>
            </a:r>
          </a:p>
          <a:p>
            <a:r>
              <a:rPr lang="et-EE" sz="2000" dirty="0"/>
              <a:t>Hindamiskomisjon edastab paremusjärjestuse Raplamaa Partnerluskogu juhatusele, kes vaatab selle läbi ja kinnitab ning edastab </a:t>
            </a:r>
            <a:r>
              <a:rPr lang="et-EE" sz="2000" dirty="0" err="1"/>
              <a:t>PRIAle</a:t>
            </a:r>
            <a:r>
              <a:rPr lang="et-EE" sz="2000" dirty="0"/>
              <a:t>.</a:t>
            </a:r>
          </a:p>
          <a:p>
            <a:pPr marL="0" indent="0">
              <a:buNone/>
            </a:pPr>
            <a:endParaRPr lang="et-EE" dirty="0"/>
          </a:p>
          <a:p>
            <a:pPr marL="0" indent="0">
              <a:buNone/>
            </a:pPr>
            <a:endParaRPr lang="et-EE" dirty="0"/>
          </a:p>
        </p:txBody>
      </p:sp>
      <p:graphicFrame>
        <p:nvGraphicFramePr>
          <p:cNvPr id="4" name="Objekt 3">
            <a:extLst>
              <a:ext uri="{FF2B5EF4-FFF2-40B4-BE49-F238E27FC236}">
                <a16:creationId xmlns:a16="http://schemas.microsoft.com/office/drawing/2014/main" id="{C1ED516F-8E87-4D99-8856-2A0E83A916CE}"/>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C1ED516F-8E87-4D99-8856-2A0E83A916CE}"/>
                          </a:ext>
                        </a:extLst>
                      </p:cNvPr>
                      <p:cNvPicPr/>
                      <p:nvPr/>
                    </p:nvPicPr>
                    <p:blipFill>
                      <a:blip r:embed="rId4"/>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17550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3EC0FB6-920D-42B0-ACA7-9B3AEFF4BF32}"/>
              </a:ext>
            </a:extLst>
          </p:cNvPr>
          <p:cNvSpPr>
            <a:spLocks noGrp="1"/>
          </p:cNvSpPr>
          <p:nvPr>
            <p:ph type="title"/>
          </p:nvPr>
        </p:nvSpPr>
        <p:spPr/>
        <p:txBody>
          <a:bodyPr/>
          <a:lstStyle/>
          <a:p>
            <a:r>
              <a:rPr lang="et-EE" dirty="0"/>
              <a:t>Taotluste menetlemine</a:t>
            </a:r>
          </a:p>
        </p:txBody>
      </p:sp>
      <p:sp>
        <p:nvSpPr>
          <p:cNvPr id="3" name="Sisu kohatäide 2">
            <a:extLst>
              <a:ext uri="{FF2B5EF4-FFF2-40B4-BE49-F238E27FC236}">
                <a16:creationId xmlns:a16="http://schemas.microsoft.com/office/drawing/2014/main" id="{576E22F8-3948-4597-B2CF-3B44F62F0962}"/>
              </a:ext>
            </a:extLst>
          </p:cNvPr>
          <p:cNvSpPr>
            <a:spLocks noGrp="1"/>
          </p:cNvSpPr>
          <p:nvPr>
            <p:ph idx="1"/>
          </p:nvPr>
        </p:nvSpPr>
        <p:spPr>
          <a:xfrm>
            <a:off x="677334" y="1793175"/>
            <a:ext cx="8596668" cy="4248188"/>
          </a:xfrm>
        </p:spPr>
        <p:txBody>
          <a:bodyPr>
            <a:normAutofit/>
          </a:bodyPr>
          <a:lstStyle/>
          <a:p>
            <a:r>
              <a:rPr lang="et-EE" sz="2000" dirty="0"/>
              <a:t>Projektitoetuse taotleja ei või toetatava tegevuse elluviimist või investeeringu tegemist alustada varem ja tegevuse elluviimist või investeeringu tegemist tõendavad dokumendid ei või olla väljastatud varem kui kohaliku tegevusgrupi poolt projektitaotluse </a:t>
            </a:r>
            <a:r>
              <a:rPr lang="et-EE" sz="2000" dirty="0" err="1"/>
              <a:t>PRIAle</a:t>
            </a:r>
            <a:r>
              <a:rPr lang="et-EE" sz="2000" dirty="0"/>
              <a:t> esitamise päevale järgneval päeval. </a:t>
            </a:r>
          </a:p>
          <a:p>
            <a:pPr marL="0" indent="0">
              <a:buNone/>
            </a:pPr>
            <a:r>
              <a:rPr lang="et-EE" sz="2000" dirty="0"/>
              <a:t>	… ehk pärast seda, kui Partnerluskogu on taotlused </a:t>
            </a:r>
            <a:r>
              <a:rPr lang="et-EE" sz="2000" dirty="0" err="1"/>
              <a:t>PRIAle</a:t>
            </a:r>
            <a:r>
              <a:rPr lang="et-EE" sz="2000" dirty="0"/>
              <a:t> esitanud, võib 	taotleja alustada omal riisikol projekti elluviimist.</a:t>
            </a:r>
          </a:p>
          <a:p>
            <a:r>
              <a:rPr lang="et-EE" sz="2000" dirty="0"/>
              <a:t>PRIA kontrollib projektitoetuse taotlusi, teeb vajadusel taotlejale järelpärimise ning rahuldab nõuetele vastavad projektitoetuse taotlused.</a:t>
            </a:r>
          </a:p>
          <a:p>
            <a:r>
              <a:rPr lang="et-EE" sz="2000" dirty="0"/>
              <a:t>PRIA teeb rahuldamise otsuse kuni 60 tööpäeva jooksul alates taotluse </a:t>
            </a:r>
            <a:r>
              <a:rPr lang="et-EE" sz="2000" dirty="0" err="1"/>
              <a:t>PRIA-le</a:t>
            </a:r>
            <a:r>
              <a:rPr lang="et-EE" sz="2000" dirty="0"/>
              <a:t> esitamisest Raplamaa Partnerluskogu poolt.</a:t>
            </a:r>
          </a:p>
        </p:txBody>
      </p:sp>
      <p:graphicFrame>
        <p:nvGraphicFramePr>
          <p:cNvPr id="4" name="Objekt 3">
            <a:extLst>
              <a:ext uri="{FF2B5EF4-FFF2-40B4-BE49-F238E27FC236}">
                <a16:creationId xmlns:a16="http://schemas.microsoft.com/office/drawing/2014/main" id="{BAE4EA26-FFD5-4C3C-9A6E-56BAA7DCEA50}"/>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BAE4EA26-FFD5-4C3C-9A6E-56BAA7DCEA50}"/>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0817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698858F-31A1-4CC9-8513-903746B71642}"/>
              </a:ext>
            </a:extLst>
          </p:cNvPr>
          <p:cNvSpPr>
            <a:spLocks noGrp="1"/>
          </p:cNvSpPr>
          <p:nvPr>
            <p:ph type="title"/>
          </p:nvPr>
        </p:nvSpPr>
        <p:spPr/>
        <p:txBody>
          <a:bodyPr/>
          <a:lstStyle/>
          <a:p>
            <a:r>
              <a:rPr lang="et-EE" dirty="0"/>
              <a:t>Toetuse kasutamine</a:t>
            </a:r>
          </a:p>
        </p:txBody>
      </p:sp>
      <p:sp>
        <p:nvSpPr>
          <p:cNvPr id="3" name="Sisu kohatäide 2">
            <a:extLst>
              <a:ext uri="{FF2B5EF4-FFF2-40B4-BE49-F238E27FC236}">
                <a16:creationId xmlns:a16="http://schemas.microsoft.com/office/drawing/2014/main" id="{5CC95955-8DC4-48BE-8308-27844BA3F935}"/>
              </a:ext>
            </a:extLst>
          </p:cNvPr>
          <p:cNvSpPr>
            <a:spLocks noGrp="1"/>
          </p:cNvSpPr>
          <p:nvPr>
            <p:ph idx="1"/>
          </p:nvPr>
        </p:nvSpPr>
        <p:spPr/>
        <p:txBody>
          <a:bodyPr>
            <a:normAutofit/>
          </a:bodyPr>
          <a:lstStyle/>
          <a:p>
            <a:r>
              <a:rPr lang="et-EE" sz="2000" dirty="0"/>
              <a:t>Seade, masin või mootorsõiduk peab olema soetatud ja kasutusele võetud ning kuludokumendid </a:t>
            </a:r>
            <a:r>
              <a:rPr lang="et-EE" sz="2000" dirty="0" err="1"/>
              <a:t>PRIAle</a:t>
            </a:r>
            <a:r>
              <a:rPr lang="et-EE" sz="2000" dirty="0"/>
              <a:t> esitatud hiljemalt 31.12.2022, liisingu puhul 30.06.2023.</a:t>
            </a:r>
          </a:p>
          <a:p>
            <a:r>
              <a:rPr lang="et-EE" sz="2000" dirty="0"/>
              <a:t>PRIA maksab kulutused tagantjärgi ehk pärast </a:t>
            </a:r>
            <a:r>
              <a:rPr lang="et-EE" sz="2000" dirty="0">
                <a:hlinkClick r:id="rId3"/>
              </a:rPr>
              <a:t>maksetaotluse</a:t>
            </a:r>
            <a:r>
              <a:rPr lang="et-EE" sz="2000" dirty="0"/>
              <a:t> esitamist.</a:t>
            </a:r>
          </a:p>
          <a:p>
            <a:r>
              <a:rPr lang="et-EE" sz="2000" dirty="0"/>
              <a:t>Kui toetuse otsuse olete kätte saanud, siis tutvuge Raplamaa Partnerluskogu kodulehel sälguga „</a:t>
            </a:r>
            <a:r>
              <a:rPr lang="et-EE" sz="2000" dirty="0">
                <a:hlinkClick r:id="rId4"/>
              </a:rPr>
              <a:t>Elluviijale</a:t>
            </a:r>
            <a:r>
              <a:rPr lang="et-EE" sz="2000" dirty="0"/>
              <a:t>“. Seal on informatsiooni selle kohta, kuidas projektist korrektselt teavitada, logod allalaadimiseks ja juhend maksetaotluse esitamiseks. </a:t>
            </a:r>
          </a:p>
        </p:txBody>
      </p:sp>
    </p:spTree>
    <p:extLst>
      <p:ext uri="{BB962C8B-B14F-4D97-AF65-F5344CB8AC3E}">
        <p14:creationId xmlns:p14="http://schemas.microsoft.com/office/powerpoint/2010/main" val="324841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E78533F-74C6-4F91-8FC8-89853868C511}"/>
              </a:ext>
            </a:extLst>
          </p:cNvPr>
          <p:cNvSpPr>
            <a:spLocks noGrp="1"/>
          </p:cNvSpPr>
          <p:nvPr>
            <p:ph type="title"/>
          </p:nvPr>
        </p:nvSpPr>
        <p:spPr/>
        <p:txBody>
          <a:bodyPr/>
          <a:lstStyle/>
          <a:p>
            <a:r>
              <a:rPr lang="et-EE" dirty="0"/>
              <a:t>Info ja nõuanne</a:t>
            </a:r>
          </a:p>
        </p:txBody>
      </p:sp>
      <p:sp>
        <p:nvSpPr>
          <p:cNvPr id="3" name="Sisu kohatäide 2">
            <a:extLst>
              <a:ext uri="{FF2B5EF4-FFF2-40B4-BE49-F238E27FC236}">
                <a16:creationId xmlns:a16="http://schemas.microsoft.com/office/drawing/2014/main" id="{C83C1DDA-BF4B-4F15-A42F-A03CC1FDFBE3}"/>
              </a:ext>
            </a:extLst>
          </p:cNvPr>
          <p:cNvSpPr>
            <a:spLocks noGrp="1"/>
          </p:cNvSpPr>
          <p:nvPr>
            <p:ph idx="1"/>
          </p:nvPr>
        </p:nvSpPr>
        <p:spPr/>
        <p:txBody>
          <a:bodyPr>
            <a:normAutofit/>
          </a:bodyPr>
          <a:lstStyle/>
          <a:p>
            <a:pPr marL="0" indent="0" algn="ctr">
              <a:buNone/>
            </a:pPr>
            <a:r>
              <a:rPr lang="et-EE" sz="2000" dirty="0"/>
              <a:t>Jane Kalajärv: </a:t>
            </a:r>
            <a:r>
              <a:rPr lang="et-EE" sz="2000" dirty="0">
                <a:hlinkClick r:id="rId2"/>
              </a:rPr>
              <a:t>jane.kalajarv@raplaleader.ee</a:t>
            </a:r>
            <a:r>
              <a:rPr lang="et-EE" sz="2000" dirty="0"/>
              <a:t>; </a:t>
            </a:r>
            <a:r>
              <a:rPr lang="et-EE" sz="2000" b="0" i="0" dirty="0">
                <a:solidFill>
                  <a:srgbClr val="333300"/>
                </a:solidFill>
                <a:effectLst/>
              </a:rPr>
              <a:t>517 4051</a:t>
            </a:r>
          </a:p>
          <a:p>
            <a:pPr marL="0" indent="0" algn="ctr">
              <a:buNone/>
            </a:pPr>
            <a:r>
              <a:rPr lang="et-EE" sz="2000" dirty="0">
                <a:solidFill>
                  <a:srgbClr val="333300"/>
                </a:solidFill>
              </a:rPr>
              <a:t>Rita Triinu Peussa: </a:t>
            </a:r>
            <a:r>
              <a:rPr lang="et-EE" sz="2000" dirty="0">
                <a:solidFill>
                  <a:srgbClr val="333300"/>
                </a:solidFill>
                <a:hlinkClick r:id="rId3"/>
              </a:rPr>
              <a:t>ritatriinu.peussa@raplaleader.ee</a:t>
            </a:r>
            <a:r>
              <a:rPr lang="et-EE" sz="2000" dirty="0">
                <a:solidFill>
                  <a:srgbClr val="333300"/>
                </a:solidFill>
              </a:rPr>
              <a:t>; </a:t>
            </a:r>
            <a:r>
              <a:rPr lang="et-EE" sz="2000" b="0" i="0" dirty="0">
                <a:solidFill>
                  <a:srgbClr val="333300"/>
                </a:solidFill>
                <a:effectLst/>
              </a:rPr>
              <a:t>517 2971</a:t>
            </a:r>
          </a:p>
          <a:p>
            <a:pPr marL="0" indent="0" algn="ctr">
              <a:buNone/>
            </a:pPr>
            <a:endParaRPr lang="et-EE" sz="2000" dirty="0">
              <a:solidFill>
                <a:srgbClr val="333300"/>
              </a:solidFill>
            </a:endParaRPr>
          </a:p>
          <a:p>
            <a:pPr marL="0" indent="0" algn="ctr">
              <a:buNone/>
            </a:pPr>
            <a:r>
              <a:rPr lang="et-EE" sz="2000" dirty="0">
                <a:solidFill>
                  <a:srgbClr val="333300"/>
                </a:solidFill>
              </a:rPr>
              <a:t>Vajalik informatsioon on ka meie kodulehel: </a:t>
            </a:r>
            <a:r>
              <a:rPr lang="et-EE" sz="2000" dirty="0">
                <a:hlinkClick r:id="rId4"/>
              </a:rPr>
              <a:t>https://raplaleader.ee/taotlejale/</a:t>
            </a:r>
            <a:endParaRPr lang="et-EE" sz="2000" dirty="0"/>
          </a:p>
        </p:txBody>
      </p:sp>
      <p:graphicFrame>
        <p:nvGraphicFramePr>
          <p:cNvPr id="4" name="Objekt 3">
            <a:extLst>
              <a:ext uri="{FF2B5EF4-FFF2-40B4-BE49-F238E27FC236}">
                <a16:creationId xmlns:a16="http://schemas.microsoft.com/office/drawing/2014/main" id="{CA387224-7314-458C-B794-2FA355451660}"/>
              </a:ext>
            </a:extLst>
          </p:cNvPr>
          <p:cNvGraphicFramePr>
            <a:graphicFrameLocks noChangeAspect="1"/>
          </p:cNvGraphicFramePr>
          <p:nvPr>
            <p:extLst>
              <p:ext uri="{D42A27DB-BD31-4B8C-83A1-F6EECF244321}">
                <p14:modId xmlns:p14="http://schemas.microsoft.com/office/powerpoint/2010/main" val="2445731257"/>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5" imgW="0" imgH="360" progId="FoxitReader.Document">
                  <p:embed/>
                </p:oleObj>
              </mc:Choice>
              <mc:Fallback>
                <p:oleObj name="PDF" r:id="rId5" imgW="0" imgH="360" progId="FoxitReader.Document">
                  <p:embed/>
                  <p:pic>
                    <p:nvPicPr>
                      <p:cNvPr id="4" name="Objekt 3">
                        <a:extLst>
                          <a:ext uri="{FF2B5EF4-FFF2-40B4-BE49-F238E27FC236}">
                            <a16:creationId xmlns:a16="http://schemas.microsoft.com/office/drawing/2014/main" id="{CA387224-7314-458C-B794-2FA355451660}"/>
                          </a:ext>
                        </a:extLst>
                      </p:cNvPr>
                      <p:cNvPicPr/>
                      <p:nvPr/>
                    </p:nvPicPr>
                    <p:blipFill>
                      <a:blip r:embed="rId6"/>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751219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D48C836-6E73-481E-8A12-37F2C4B22D85}"/>
              </a:ext>
            </a:extLst>
          </p:cNvPr>
          <p:cNvSpPr>
            <a:spLocks noGrp="1"/>
          </p:cNvSpPr>
          <p:nvPr>
            <p:ph type="title"/>
          </p:nvPr>
        </p:nvSpPr>
        <p:spPr>
          <a:xfrm>
            <a:off x="1797666" y="2768600"/>
            <a:ext cx="8596668" cy="1320800"/>
          </a:xfrm>
        </p:spPr>
        <p:txBody>
          <a:bodyPr/>
          <a:lstStyle/>
          <a:p>
            <a:pPr algn="ctr"/>
            <a:r>
              <a:rPr lang="et-EE" dirty="0"/>
              <a:t>Täname!</a:t>
            </a:r>
          </a:p>
        </p:txBody>
      </p:sp>
      <p:graphicFrame>
        <p:nvGraphicFramePr>
          <p:cNvPr id="3" name="Objekt 2">
            <a:extLst>
              <a:ext uri="{FF2B5EF4-FFF2-40B4-BE49-F238E27FC236}">
                <a16:creationId xmlns:a16="http://schemas.microsoft.com/office/drawing/2014/main" id="{A62D258B-6252-4907-8DD7-78789F2DECFE}"/>
              </a:ext>
            </a:extLst>
          </p:cNvPr>
          <p:cNvGraphicFramePr>
            <a:graphicFrameLocks noChangeAspect="1"/>
          </p:cNvGraphicFramePr>
          <p:nvPr>
            <p:extLst>
              <p:ext uri="{D42A27DB-BD31-4B8C-83A1-F6EECF244321}">
                <p14:modId xmlns:p14="http://schemas.microsoft.com/office/powerpoint/2010/main" val="2441637865"/>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3" name="Objekt 2">
                        <a:extLst>
                          <a:ext uri="{FF2B5EF4-FFF2-40B4-BE49-F238E27FC236}">
                            <a16:creationId xmlns:a16="http://schemas.microsoft.com/office/drawing/2014/main" id="{A62D258B-6252-4907-8DD7-78789F2DECFE}"/>
                          </a:ext>
                        </a:extLst>
                      </p:cNvPr>
                      <p:cNvPicPr/>
                      <p:nvPr/>
                    </p:nvPicPr>
                    <p:blipFill>
                      <a:blip r:embed="rId3"/>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145271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0916085-706B-4D81-8232-0A7C05597118}"/>
              </a:ext>
            </a:extLst>
          </p:cNvPr>
          <p:cNvSpPr>
            <a:spLocks noGrp="1"/>
          </p:cNvSpPr>
          <p:nvPr>
            <p:ph type="title"/>
          </p:nvPr>
        </p:nvSpPr>
        <p:spPr/>
        <p:txBody>
          <a:bodyPr/>
          <a:lstStyle/>
          <a:p>
            <a:r>
              <a:rPr lang="et-EE" dirty="0"/>
              <a:t>Raplamaa Partnerluskogust</a:t>
            </a:r>
            <a:br>
              <a:rPr lang="et-EE" dirty="0"/>
            </a:br>
            <a:endParaRPr lang="et-EE" dirty="0"/>
          </a:p>
        </p:txBody>
      </p:sp>
      <p:sp>
        <p:nvSpPr>
          <p:cNvPr id="3" name="Sisu kohatäide 2">
            <a:extLst>
              <a:ext uri="{FF2B5EF4-FFF2-40B4-BE49-F238E27FC236}">
                <a16:creationId xmlns:a16="http://schemas.microsoft.com/office/drawing/2014/main" id="{7E5E738C-6828-411E-892C-7E426006979E}"/>
              </a:ext>
            </a:extLst>
          </p:cNvPr>
          <p:cNvSpPr>
            <a:spLocks noGrp="1"/>
          </p:cNvSpPr>
          <p:nvPr>
            <p:ph idx="1"/>
          </p:nvPr>
        </p:nvSpPr>
        <p:spPr>
          <a:xfrm>
            <a:off x="1103311" y="1930400"/>
            <a:ext cx="7359753" cy="4474882"/>
          </a:xfrm>
        </p:spPr>
        <p:txBody>
          <a:bodyPr>
            <a:noAutofit/>
          </a:bodyPr>
          <a:lstStyle/>
          <a:p>
            <a:r>
              <a:rPr lang="et-EE" sz="2000" dirty="0"/>
              <a:t>Moodustati 9. mai 2006.</a:t>
            </a:r>
          </a:p>
          <a:p>
            <a:r>
              <a:rPr lang="et-EE" sz="2000" dirty="0"/>
              <a:t>Tegevusgruppi kuulvad üheksa Raplamaa piirkonda.</a:t>
            </a:r>
          </a:p>
          <a:p>
            <a:r>
              <a:rPr lang="et-EE" sz="2000" dirty="0"/>
              <a:t>Hetkel on tegevusgrupis 89 liiget: 5 kohalikku omavalitsust, 42 äriühingut ja 42 mittetulundusühingut.</a:t>
            </a:r>
          </a:p>
          <a:p>
            <a:endParaRPr lang="et-EE" sz="1700" dirty="0"/>
          </a:p>
        </p:txBody>
      </p:sp>
      <p:graphicFrame>
        <p:nvGraphicFramePr>
          <p:cNvPr id="4" name="Objekt 3">
            <a:extLst>
              <a:ext uri="{FF2B5EF4-FFF2-40B4-BE49-F238E27FC236}">
                <a16:creationId xmlns:a16="http://schemas.microsoft.com/office/drawing/2014/main" id="{CCEC08EE-6A7D-4391-BD2E-E4F62436481F}"/>
              </a:ext>
            </a:extLst>
          </p:cNvPr>
          <p:cNvGraphicFramePr>
            <a:graphicFrameLocks noChangeAspect="1"/>
          </p:cNvGraphicFramePr>
          <p:nvPr>
            <p:extLst>
              <p:ext uri="{D42A27DB-BD31-4B8C-83A1-F6EECF244321}">
                <p14:modId xmlns:p14="http://schemas.microsoft.com/office/powerpoint/2010/main" val="4165372050"/>
              </p:ext>
            </p:extLst>
          </p:nvPr>
        </p:nvGraphicFramePr>
        <p:xfrm>
          <a:off x="457201" y="618744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CCEC08EE-6A7D-4391-BD2E-E4F62436481F}"/>
                          </a:ext>
                        </a:extLst>
                      </p:cNvPr>
                      <p:cNvPicPr/>
                      <p:nvPr/>
                    </p:nvPicPr>
                    <p:blipFill>
                      <a:blip r:embed="rId3"/>
                      <a:stretch>
                        <a:fillRect/>
                      </a:stretch>
                    </p:blipFill>
                    <p:spPr>
                      <a:xfrm>
                        <a:off x="457201" y="618744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20993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CA8D6F2-ACCE-4742-9BB9-83CC339A3DD3}"/>
              </a:ext>
            </a:extLst>
          </p:cNvPr>
          <p:cNvSpPr>
            <a:spLocks noGrp="1"/>
          </p:cNvSpPr>
          <p:nvPr>
            <p:ph type="title"/>
          </p:nvPr>
        </p:nvSpPr>
        <p:spPr/>
        <p:txBody>
          <a:bodyPr/>
          <a:lstStyle/>
          <a:p>
            <a:r>
              <a:rPr lang="et-EE" dirty="0"/>
              <a:t>Meetme eesmärgid</a:t>
            </a:r>
          </a:p>
        </p:txBody>
      </p:sp>
      <p:sp>
        <p:nvSpPr>
          <p:cNvPr id="3" name="Sisu kohatäide 2">
            <a:extLst>
              <a:ext uri="{FF2B5EF4-FFF2-40B4-BE49-F238E27FC236}">
                <a16:creationId xmlns:a16="http://schemas.microsoft.com/office/drawing/2014/main" id="{403180CC-A3AF-4757-99D1-E5BA33F60768}"/>
              </a:ext>
            </a:extLst>
          </p:cNvPr>
          <p:cNvSpPr>
            <a:spLocks noGrp="1"/>
          </p:cNvSpPr>
          <p:nvPr>
            <p:ph idx="1"/>
          </p:nvPr>
        </p:nvSpPr>
        <p:spPr>
          <a:xfrm>
            <a:off x="677334" y="1488613"/>
            <a:ext cx="8596668" cy="3880773"/>
          </a:xfrm>
        </p:spPr>
        <p:txBody>
          <a:bodyPr/>
          <a:lstStyle/>
          <a:p>
            <a:r>
              <a:rPr lang="et-EE" sz="2000" dirty="0"/>
              <a:t>Innovaatiline ettevõtlus Raplamaal ehk projektide uuenduslik olemus – piirkonna jaoks uus toode või teenus, uus tehnoloogia, uus turunduskanal või ekspordisuund, uudne tootmise või turustamise organiseerimine.</a:t>
            </a:r>
          </a:p>
          <a:p>
            <a:r>
              <a:rPr lang="et-EE" sz="2000" dirty="0"/>
              <a:t>Piirkonna eripära ja ressursside kasutamine – loodus, maastik, keskkond, inimesed (tööjõud), traditsioonid.</a:t>
            </a:r>
          </a:p>
          <a:p>
            <a:r>
              <a:rPr lang="et-EE" sz="2000" dirty="0"/>
              <a:t>Loome- ja IT valdkonnal põhinev teenusemajandus, mis võimaldab </a:t>
            </a:r>
            <a:r>
              <a:rPr lang="et-EE" sz="2000" dirty="0" err="1"/>
              <a:t>kaugtööd</a:t>
            </a:r>
            <a:r>
              <a:rPr lang="et-EE" sz="2000" dirty="0"/>
              <a:t>.</a:t>
            </a:r>
          </a:p>
          <a:p>
            <a:r>
              <a:rPr lang="et-EE" sz="2000" dirty="0"/>
              <a:t>Ettevõtluse tulemusel on oluline lisandväärtus (palk, kasum jms) – ettevõttel on loodud uued vähemalt Eesti keskmise palgaga töökohad.</a:t>
            </a:r>
          </a:p>
          <a:p>
            <a:endParaRPr lang="et-EE" dirty="0"/>
          </a:p>
          <a:p>
            <a:endParaRPr lang="et-EE" dirty="0"/>
          </a:p>
        </p:txBody>
      </p:sp>
      <p:graphicFrame>
        <p:nvGraphicFramePr>
          <p:cNvPr id="4" name="Objekt 3">
            <a:extLst>
              <a:ext uri="{FF2B5EF4-FFF2-40B4-BE49-F238E27FC236}">
                <a16:creationId xmlns:a16="http://schemas.microsoft.com/office/drawing/2014/main" id="{B60931ED-97D5-49C6-9A1B-9A44313437AB}"/>
              </a:ext>
            </a:extLst>
          </p:cNvPr>
          <p:cNvGraphicFramePr>
            <a:graphicFrameLocks noChangeAspect="1"/>
          </p:cNvGraphicFramePr>
          <p:nvPr>
            <p:extLst>
              <p:ext uri="{D42A27DB-BD31-4B8C-83A1-F6EECF244321}">
                <p14:modId xmlns:p14="http://schemas.microsoft.com/office/powerpoint/2010/main" val="646555354"/>
              </p:ext>
            </p:extLst>
          </p:nvPr>
        </p:nvGraphicFramePr>
        <p:xfrm>
          <a:off x="564978" y="6248400"/>
          <a:ext cx="2800350" cy="539750"/>
        </p:xfrm>
        <a:graphic>
          <a:graphicData uri="http://schemas.openxmlformats.org/presentationml/2006/ole">
            <mc:AlternateContent xmlns:mc="http://schemas.openxmlformats.org/markup-compatibility/2006">
              <mc:Choice xmlns:v="urn:schemas-microsoft-com:vml" Requires="v">
                <p:oleObj name="PDF" r:id="rId3" imgW="0" imgH="360" progId="FoxitReader.Document">
                  <p:embed/>
                </p:oleObj>
              </mc:Choice>
              <mc:Fallback>
                <p:oleObj name="PDF" r:id="rId3" imgW="0" imgH="360" progId="FoxitReader.Document">
                  <p:embed/>
                  <p:pic>
                    <p:nvPicPr>
                      <p:cNvPr id="4" name="Objekt 3">
                        <a:extLst>
                          <a:ext uri="{FF2B5EF4-FFF2-40B4-BE49-F238E27FC236}">
                            <a16:creationId xmlns:a16="http://schemas.microsoft.com/office/drawing/2014/main" id="{B60931ED-97D5-49C6-9A1B-9A44313437AB}"/>
                          </a:ext>
                        </a:extLst>
                      </p:cNvPr>
                      <p:cNvPicPr/>
                      <p:nvPr/>
                    </p:nvPicPr>
                    <p:blipFill>
                      <a:blip r:embed="rId4"/>
                      <a:stretch>
                        <a:fillRect/>
                      </a:stretch>
                    </p:blipFill>
                    <p:spPr>
                      <a:xfrm>
                        <a:off x="564978" y="624840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97366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F0F74B5-8C10-4291-8C6C-A85572DB80A5}"/>
              </a:ext>
            </a:extLst>
          </p:cNvPr>
          <p:cNvSpPr>
            <a:spLocks noGrp="1"/>
          </p:cNvSpPr>
          <p:nvPr>
            <p:ph type="title"/>
          </p:nvPr>
        </p:nvSpPr>
        <p:spPr/>
        <p:txBody>
          <a:bodyPr>
            <a:normAutofit/>
          </a:bodyPr>
          <a:lstStyle/>
          <a:p>
            <a:r>
              <a:rPr lang="et-EE" dirty="0"/>
              <a:t>Juhenddokumendid</a:t>
            </a:r>
          </a:p>
        </p:txBody>
      </p:sp>
      <p:sp>
        <p:nvSpPr>
          <p:cNvPr id="3" name="Sisu kohatäide 2">
            <a:extLst>
              <a:ext uri="{FF2B5EF4-FFF2-40B4-BE49-F238E27FC236}">
                <a16:creationId xmlns:a16="http://schemas.microsoft.com/office/drawing/2014/main" id="{682F093C-F2EA-4514-ACD2-C846F21F5512}"/>
              </a:ext>
            </a:extLst>
          </p:cNvPr>
          <p:cNvSpPr>
            <a:spLocks noGrp="1"/>
          </p:cNvSpPr>
          <p:nvPr>
            <p:ph idx="1"/>
          </p:nvPr>
        </p:nvSpPr>
        <p:spPr>
          <a:xfrm>
            <a:off x="677334" y="1488613"/>
            <a:ext cx="8596668" cy="3880773"/>
          </a:xfrm>
        </p:spPr>
        <p:txBody>
          <a:bodyPr>
            <a:normAutofit/>
          </a:bodyPr>
          <a:lstStyle/>
          <a:p>
            <a:pPr algn="l" rtl="0" fontAlgn="base">
              <a:buFont typeface="Arial" panose="020B0604020202020204" pitchFamily="34" charset="0"/>
              <a:buChar char="•"/>
            </a:pPr>
            <a:r>
              <a:rPr lang="et-EE" sz="2000" b="0" i="0" u="none" strike="noStrike" dirty="0">
                <a:solidFill>
                  <a:srgbClr val="000000"/>
                </a:solidFill>
                <a:effectLst/>
              </a:rPr>
              <a:t>Maaeluministri määrus 23.10.2015 nr 11,  “Kohaliku tegevusgrupi toetus ja LEADER projektitoetus“, 4. peatükk Projektitoetus</a:t>
            </a:r>
            <a:r>
              <a:rPr lang="en-US" sz="2000" b="0" i="0" dirty="0">
                <a:solidFill>
                  <a:srgbClr val="000000"/>
                </a:solidFill>
                <a:effectLst/>
              </a:rPr>
              <a:t>​</a:t>
            </a:r>
            <a:r>
              <a:rPr lang="et-EE" sz="2000" b="0" i="0" dirty="0">
                <a:solidFill>
                  <a:srgbClr val="000000"/>
                </a:solidFill>
                <a:effectLst/>
              </a:rPr>
              <a:t>: </a:t>
            </a:r>
            <a:r>
              <a:rPr lang="et-EE" sz="2000" dirty="0">
                <a:cs typeface="Calibri" panose="020F0502020204030204" pitchFamily="34" charset="0"/>
                <a:hlinkClick r:id="rId3"/>
              </a:rPr>
              <a:t>https://www.riigiteataja.ee/akt/115052020016?leiaKehtiv</a:t>
            </a:r>
            <a:endParaRPr lang="en-US" sz="2000" b="0" i="0" dirty="0">
              <a:solidFill>
                <a:srgbClr val="000000"/>
              </a:solidFill>
              <a:effectLst/>
              <a:cs typeface="Calibri" panose="020F0502020204030204" pitchFamily="34" charset="0"/>
            </a:endParaRPr>
          </a:p>
          <a:p>
            <a:pPr algn="l" rtl="0" fontAlgn="base">
              <a:buFont typeface="Arial" panose="020B0604020202020204" pitchFamily="34" charset="0"/>
              <a:buChar char="•"/>
            </a:pPr>
            <a:r>
              <a:rPr lang="et-EE" sz="2000" b="0" i="0" u="none" strike="noStrike" dirty="0">
                <a:solidFill>
                  <a:srgbClr val="000000"/>
                </a:solidFill>
                <a:effectLst/>
              </a:rPr>
              <a:t>Raplamaa Partnerluskogu strateegia: </a:t>
            </a:r>
            <a:r>
              <a:rPr lang="et-EE" sz="2000" b="0" i="0" u="none" strike="noStrike" dirty="0">
                <a:solidFill>
                  <a:srgbClr val="000000"/>
                </a:solidFill>
                <a:effectLst/>
                <a:hlinkClick r:id="rId4"/>
              </a:rPr>
              <a:t>https://raplaleader.ee/wp-content/uploads/2020/10/Strateegia-2014-2020-muudetud-2017.pdf</a:t>
            </a:r>
            <a:r>
              <a:rPr lang="et-EE" sz="2000" b="0" i="0" u="none" strike="noStrike" dirty="0">
                <a:solidFill>
                  <a:srgbClr val="000000"/>
                </a:solidFill>
                <a:effectLst/>
              </a:rPr>
              <a:t> </a:t>
            </a:r>
          </a:p>
          <a:p>
            <a:pPr algn="l" rtl="0" fontAlgn="base">
              <a:buFont typeface="Arial" panose="020B0604020202020204" pitchFamily="34" charset="0"/>
              <a:buChar char="•"/>
            </a:pPr>
            <a:r>
              <a:rPr lang="et-EE" sz="2000" b="0" i="0" u="none" strike="noStrike" dirty="0">
                <a:solidFill>
                  <a:srgbClr val="000000"/>
                </a:solidFill>
                <a:effectLst/>
              </a:rPr>
              <a:t>Raplamaa Partnerluskogu 2020.a rakenduskava meetmeleht meede 2: </a:t>
            </a:r>
            <a:r>
              <a:rPr lang="et-EE" sz="2000" dirty="0">
                <a:cs typeface="Calibri" panose="020F0502020204030204" pitchFamily="34" charset="0"/>
                <a:hlinkClick r:id="rId5"/>
              </a:rPr>
              <a:t>https://raplaleader.ee/wp-content/uploads/2020/09/2020Meede-2-meetmeleht-investeeringutoetus-soetused.pdf</a:t>
            </a:r>
            <a:endParaRPr lang="et-EE" sz="2000" dirty="0">
              <a:cs typeface="Calibri" panose="020F0502020204030204" pitchFamily="34" charset="0"/>
            </a:endParaRPr>
          </a:p>
        </p:txBody>
      </p:sp>
      <p:graphicFrame>
        <p:nvGraphicFramePr>
          <p:cNvPr id="4" name="Objekt 3">
            <a:extLst>
              <a:ext uri="{FF2B5EF4-FFF2-40B4-BE49-F238E27FC236}">
                <a16:creationId xmlns:a16="http://schemas.microsoft.com/office/drawing/2014/main" id="{8850FCA0-95AB-4207-AC5D-D8D352620879}"/>
              </a:ext>
            </a:extLst>
          </p:cNvPr>
          <p:cNvGraphicFramePr>
            <a:graphicFrameLocks noChangeAspect="1"/>
          </p:cNvGraphicFramePr>
          <p:nvPr>
            <p:extLst>
              <p:ext uri="{D42A27DB-BD31-4B8C-83A1-F6EECF244321}">
                <p14:modId xmlns:p14="http://schemas.microsoft.com/office/powerpoint/2010/main" val="646555354"/>
              </p:ext>
            </p:extLst>
          </p:nvPr>
        </p:nvGraphicFramePr>
        <p:xfrm>
          <a:off x="564978" y="6248400"/>
          <a:ext cx="2800350" cy="539750"/>
        </p:xfrm>
        <a:graphic>
          <a:graphicData uri="http://schemas.openxmlformats.org/presentationml/2006/ole">
            <mc:AlternateContent xmlns:mc="http://schemas.openxmlformats.org/markup-compatibility/2006">
              <mc:Choice xmlns:v="urn:schemas-microsoft-com:vml" Requires="v">
                <p:oleObj name="PDF" r:id="rId6" imgW="0" imgH="360" progId="FoxitReader.Document">
                  <p:embed/>
                </p:oleObj>
              </mc:Choice>
              <mc:Fallback>
                <p:oleObj name="PDF" r:id="rId6" imgW="0" imgH="360" progId="FoxitReader.Document">
                  <p:embed/>
                  <p:pic>
                    <p:nvPicPr>
                      <p:cNvPr id="4" name="Objekt 3">
                        <a:extLst>
                          <a:ext uri="{FF2B5EF4-FFF2-40B4-BE49-F238E27FC236}">
                            <a16:creationId xmlns:a16="http://schemas.microsoft.com/office/drawing/2014/main" id="{8850FCA0-95AB-4207-AC5D-D8D352620879}"/>
                          </a:ext>
                        </a:extLst>
                      </p:cNvPr>
                      <p:cNvPicPr/>
                      <p:nvPr/>
                    </p:nvPicPr>
                    <p:blipFill>
                      <a:blip r:embed="rId7"/>
                      <a:stretch>
                        <a:fillRect/>
                      </a:stretch>
                    </p:blipFill>
                    <p:spPr>
                      <a:xfrm>
                        <a:off x="564978" y="624840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230133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1F819B0-B9CC-49CE-BCCB-D6748779A020}"/>
              </a:ext>
            </a:extLst>
          </p:cNvPr>
          <p:cNvSpPr>
            <a:spLocks noGrp="1"/>
          </p:cNvSpPr>
          <p:nvPr>
            <p:ph type="title"/>
          </p:nvPr>
        </p:nvSpPr>
        <p:spPr/>
        <p:txBody>
          <a:bodyPr>
            <a:normAutofit/>
          </a:bodyPr>
          <a:lstStyle/>
          <a:p>
            <a:r>
              <a:rPr lang="et-EE" dirty="0"/>
              <a:t>Selles voorus saab toetust</a:t>
            </a:r>
          </a:p>
        </p:txBody>
      </p:sp>
      <p:sp>
        <p:nvSpPr>
          <p:cNvPr id="3" name="Sisu kohatäide 2">
            <a:extLst>
              <a:ext uri="{FF2B5EF4-FFF2-40B4-BE49-F238E27FC236}">
                <a16:creationId xmlns:a16="http://schemas.microsoft.com/office/drawing/2014/main" id="{62EEB0CC-7DB5-4C22-9058-D06AC7BA3DDA}"/>
              </a:ext>
            </a:extLst>
          </p:cNvPr>
          <p:cNvSpPr>
            <a:spLocks noGrp="1"/>
          </p:cNvSpPr>
          <p:nvPr>
            <p:ph idx="1"/>
          </p:nvPr>
        </p:nvSpPr>
        <p:spPr>
          <a:xfrm>
            <a:off x="698961" y="1655622"/>
            <a:ext cx="8596668" cy="3880773"/>
          </a:xfrm>
        </p:spPr>
        <p:txBody>
          <a:bodyPr>
            <a:noAutofit/>
          </a:bodyPr>
          <a:lstStyle/>
          <a:p>
            <a:r>
              <a:rPr lang="et-EE" sz="2000" dirty="0"/>
              <a:t>Investeeringuteks, mis on vajalikud tootmiseks; teenuste osutamiseks, töötingimuste parandamiseks või turustamiseks. </a:t>
            </a:r>
          </a:p>
          <a:p>
            <a:r>
              <a:rPr lang="et-EE" sz="2000" dirty="0"/>
              <a:t>Toetatakse ainult otseselt vajalike: </a:t>
            </a:r>
          </a:p>
          <a:p>
            <a:pPr>
              <a:buFont typeface="+mj-lt"/>
              <a:buAutoNum type="arabicPeriod"/>
            </a:pPr>
            <a:r>
              <a:rPr lang="et-EE" sz="2000" dirty="0"/>
              <a:t>uute seadmete ja masinate (s.h. mootorsõidukite) ostmist ja paigaldamist;</a:t>
            </a:r>
          </a:p>
          <a:p>
            <a:pPr>
              <a:buFont typeface="+mj-lt"/>
              <a:buAutoNum type="arabicPeriod"/>
            </a:pPr>
            <a:r>
              <a:rPr lang="et-EE" sz="2000" dirty="0"/>
              <a:t>projekti otseseks elluviimiseks vahetult vajaliku infotehnoloogia riist- ja tarkvara soetamist;</a:t>
            </a:r>
          </a:p>
          <a:p>
            <a:pPr>
              <a:buFont typeface="+mj-lt"/>
              <a:buAutoNum type="arabicPeriod"/>
            </a:pPr>
            <a:r>
              <a:rPr lang="et-EE" sz="2000" dirty="0"/>
              <a:t>käsitöötoodete valmistamiseks töövahendite (tööriistade) ostmist.</a:t>
            </a:r>
          </a:p>
        </p:txBody>
      </p:sp>
      <p:graphicFrame>
        <p:nvGraphicFramePr>
          <p:cNvPr id="4" name="Objekt 3">
            <a:extLst>
              <a:ext uri="{FF2B5EF4-FFF2-40B4-BE49-F238E27FC236}">
                <a16:creationId xmlns:a16="http://schemas.microsoft.com/office/drawing/2014/main" id="{83F5175B-B45E-4259-863C-61DC8CDD409F}"/>
              </a:ext>
            </a:extLst>
          </p:cNvPr>
          <p:cNvGraphicFramePr>
            <a:graphicFrameLocks noChangeAspect="1"/>
          </p:cNvGraphicFramePr>
          <p:nvPr>
            <p:extLst>
              <p:ext uri="{D42A27DB-BD31-4B8C-83A1-F6EECF244321}">
                <p14:modId xmlns:p14="http://schemas.microsoft.com/office/powerpoint/2010/main" val="1240595276"/>
              </p:ext>
            </p:extLst>
          </p:nvPr>
        </p:nvGraphicFramePr>
        <p:xfrm>
          <a:off x="564978" y="624840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83F5175B-B45E-4259-863C-61DC8CDD409F}"/>
                          </a:ext>
                        </a:extLst>
                      </p:cNvPr>
                      <p:cNvPicPr/>
                      <p:nvPr/>
                    </p:nvPicPr>
                    <p:blipFill>
                      <a:blip r:embed="rId3"/>
                      <a:stretch>
                        <a:fillRect/>
                      </a:stretch>
                    </p:blipFill>
                    <p:spPr>
                      <a:xfrm>
                        <a:off x="564978" y="624840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83993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B0F1731-5ADC-4E5B-9E77-34AAB0A97426}"/>
              </a:ext>
            </a:extLst>
          </p:cNvPr>
          <p:cNvSpPr>
            <a:spLocks noGrp="1"/>
          </p:cNvSpPr>
          <p:nvPr>
            <p:ph type="title"/>
          </p:nvPr>
        </p:nvSpPr>
        <p:spPr/>
        <p:txBody>
          <a:bodyPr/>
          <a:lstStyle/>
          <a:p>
            <a:r>
              <a:rPr lang="et-EE" dirty="0"/>
              <a:t>Selles voorus ei toetata</a:t>
            </a:r>
          </a:p>
        </p:txBody>
      </p:sp>
      <p:sp>
        <p:nvSpPr>
          <p:cNvPr id="3" name="Sisu kohatäide 2">
            <a:extLst>
              <a:ext uri="{FF2B5EF4-FFF2-40B4-BE49-F238E27FC236}">
                <a16:creationId xmlns:a16="http://schemas.microsoft.com/office/drawing/2014/main" id="{BE42C79C-0F94-4E16-B600-794BE614C7B7}"/>
              </a:ext>
            </a:extLst>
          </p:cNvPr>
          <p:cNvSpPr>
            <a:spLocks noGrp="1"/>
          </p:cNvSpPr>
          <p:nvPr>
            <p:ph idx="1"/>
          </p:nvPr>
        </p:nvSpPr>
        <p:spPr/>
        <p:txBody>
          <a:bodyPr/>
          <a:lstStyle/>
          <a:p>
            <a:r>
              <a:rPr lang="et-EE" sz="2000" dirty="0"/>
              <a:t>investeeringuid ehituse tehniliseks projekteerimiseks, ehitamiseks, renoveerimiseks ja rekonstrueerimiseks; ehituse </a:t>
            </a:r>
            <a:r>
              <a:rPr lang="et-EE" sz="2000" dirty="0" err="1"/>
              <a:t>omanikujärelvalve</a:t>
            </a:r>
            <a:r>
              <a:rPr lang="et-EE" sz="2000" dirty="0"/>
              <a:t> kulusid;</a:t>
            </a:r>
          </a:p>
          <a:p>
            <a:r>
              <a:rPr lang="et-EE" sz="2000" dirty="0"/>
              <a:t>väikesemahulisi infrastruktuuri objekte: vee- ja kanalisatsiooni trassid, elektrisüsteemid-paigaldised, juurdepääsuteed jms;</a:t>
            </a:r>
          </a:p>
          <a:p>
            <a:r>
              <a:rPr lang="et-EE" sz="2000" dirty="0"/>
              <a:t>teadmussiiret – teavitus- ja turundustegevus, õppereisid, koolitustegevus.</a:t>
            </a:r>
          </a:p>
        </p:txBody>
      </p:sp>
      <p:graphicFrame>
        <p:nvGraphicFramePr>
          <p:cNvPr id="4" name="Objekt 3">
            <a:extLst>
              <a:ext uri="{FF2B5EF4-FFF2-40B4-BE49-F238E27FC236}">
                <a16:creationId xmlns:a16="http://schemas.microsoft.com/office/drawing/2014/main" id="{18BEC570-D15A-4824-8162-495A6149CEAB}"/>
              </a:ext>
            </a:extLst>
          </p:cNvPr>
          <p:cNvGraphicFramePr>
            <a:graphicFrameLocks noChangeAspect="1"/>
          </p:cNvGraphicFramePr>
          <p:nvPr>
            <p:extLst>
              <p:ext uri="{D42A27DB-BD31-4B8C-83A1-F6EECF244321}">
                <p14:modId xmlns:p14="http://schemas.microsoft.com/office/powerpoint/2010/main" val="646555354"/>
              </p:ext>
            </p:extLst>
          </p:nvPr>
        </p:nvGraphicFramePr>
        <p:xfrm>
          <a:off x="564978" y="6248400"/>
          <a:ext cx="2800350" cy="539750"/>
        </p:xfrm>
        <a:graphic>
          <a:graphicData uri="http://schemas.openxmlformats.org/presentationml/2006/ole">
            <mc:AlternateContent xmlns:mc="http://schemas.openxmlformats.org/markup-compatibility/2006">
              <mc:Choice xmlns:v="urn:schemas-microsoft-com:vml" Requires="v">
                <p:oleObj name="PDF" r:id="rId2" imgW="0" imgH="360" progId="FoxitReader.Document">
                  <p:embed/>
                </p:oleObj>
              </mc:Choice>
              <mc:Fallback>
                <p:oleObj name="PDF" r:id="rId2" imgW="0" imgH="360" progId="FoxitReader.Document">
                  <p:embed/>
                  <p:pic>
                    <p:nvPicPr>
                      <p:cNvPr id="4" name="Objekt 3">
                        <a:extLst>
                          <a:ext uri="{FF2B5EF4-FFF2-40B4-BE49-F238E27FC236}">
                            <a16:creationId xmlns:a16="http://schemas.microsoft.com/office/drawing/2014/main" id="{18BEC570-D15A-4824-8162-495A6149CEAB}"/>
                          </a:ext>
                        </a:extLst>
                      </p:cNvPr>
                      <p:cNvPicPr/>
                      <p:nvPr/>
                    </p:nvPicPr>
                    <p:blipFill>
                      <a:blip r:embed="rId3"/>
                      <a:stretch>
                        <a:fillRect/>
                      </a:stretch>
                    </p:blipFill>
                    <p:spPr>
                      <a:xfrm>
                        <a:off x="564978" y="624840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173216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995B803-1CEB-411C-A4AF-C45D4EF195F8}"/>
              </a:ext>
            </a:extLst>
          </p:cNvPr>
          <p:cNvSpPr>
            <a:spLocks noGrp="1"/>
          </p:cNvSpPr>
          <p:nvPr>
            <p:ph type="title"/>
          </p:nvPr>
        </p:nvSpPr>
        <p:spPr/>
        <p:txBody>
          <a:bodyPr>
            <a:normAutofit/>
          </a:bodyPr>
          <a:lstStyle/>
          <a:p>
            <a:r>
              <a:rPr lang="et-EE" dirty="0"/>
              <a:t>Mittetoetatavad tegevused </a:t>
            </a:r>
          </a:p>
        </p:txBody>
      </p:sp>
      <p:sp>
        <p:nvSpPr>
          <p:cNvPr id="3" name="Sisu kohatäide 2">
            <a:extLst>
              <a:ext uri="{FF2B5EF4-FFF2-40B4-BE49-F238E27FC236}">
                <a16:creationId xmlns:a16="http://schemas.microsoft.com/office/drawing/2014/main" id="{63CAB1A4-7BA6-4274-AAB0-D3DDB1073EE8}"/>
              </a:ext>
            </a:extLst>
          </p:cNvPr>
          <p:cNvSpPr>
            <a:spLocks noGrp="1"/>
          </p:cNvSpPr>
          <p:nvPr>
            <p:ph idx="1"/>
          </p:nvPr>
        </p:nvSpPr>
        <p:spPr>
          <a:xfrm>
            <a:off x="677334" y="1565564"/>
            <a:ext cx="8596668" cy="4601555"/>
          </a:xfrm>
        </p:spPr>
        <p:txBody>
          <a:bodyPr>
            <a:normAutofit/>
          </a:bodyPr>
          <a:lstStyle/>
          <a:p>
            <a:r>
              <a:rPr lang="et-EE" sz="2000" dirty="0"/>
              <a:t>Üldpõhimõte: Ei toetata ettevõtlust tegevusvaldkondades, mis saavad toetust muudest fondidest ja programmidest või mis ei ole otseselt käsitletav maaettevõtlusena.</a:t>
            </a:r>
          </a:p>
          <a:p>
            <a:r>
              <a:rPr lang="et-EE" sz="2000" dirty="0"/>
              <a:t>Ei toetata taotlusi ettevõtluse investeeringuteks sellistel aladel (</a:t>
            </a:r>
            <a:r>
              <a:rPr lang="et-EE" sz="2000" dirty="0">
                <a:hlinkClick r:id="rId3"/>
              </a:rPr>
              <a:t>EMTAK tegevusalad</a:t>
            </a:r>
            <a:r>
              <a:rPr lang="et-EE" sz="2000" dirty="0"/>
              <a:t>): </a:t>
            </a:r>
          </a:p>
          <a:p>
            <a:r>
              <a:rPr lang="et-EE" sz="2000" dirty="0"/>
              <a:t>põllumajandus; metsamajandus ja kalapüük (EMTAK 2008 jagu A); </a:t>
            </a:r>
          </a:p>
          <a:p>
            <a:r>
              <a:rPr lang="et-EE" sz="2000" dirty="0"/>
              <a:t>mäetööstus (EMTAK 2008 jagu B); </a:t>
            </a:r>
          </a:p>
          <a:p>
            <a:r>
              <a:rPr lang="et-EE" sz="2000" dirty="0"/>
              <a:t>elektrienergia, gaasi, auru ja konditsioneeritud õhuga varustamine (EMTAK 2008 jagu </a:t>
            </a:r>
            <a:r>
              <a:rPr lang="et-EE" sz="2000"/>
              <a:t>D);</a:t>
            </a:r>
          </a:p>
          <a:p>
            <a:r>
              <a:rPr lang="et-EE" sz="2000"/>
              <a:t>veevarustus</a:t>
            </a:r>
            <a:r>
              <a:rPr lang="et-EE" sz="2000" dirty="0"/>
              <a:t>, kanalisatsioon (EMTAK 2008 jagu E); </a:t>
            </a:r>
          </a:p>
          <a:p>
            <a:r>
              <a:rPr lang="et-EE" sz="2000" dirty="0"/>
              <a:t>veondus ja laondus (välja arvatud lühikese tarneahela projektid) (EMTAK 2008 Jagu H);</a:t>
            </a:r>
          </a:p>
        </p:txBody>
      </p:sp>
      <p:graphicFrame>
        <p:nvGraphicFramePr>
          <p:cNvPr id="4" name="Objekt 3">
            <a:extLst>
              <a:ext uri="{FF2B5EF4-FFF2-40B4-BE49-F238E27FC236}">
                <a16:creationId xmlns:a16="http://schemas.microsoft.com/office/drawing/2014/main" id="{D4E5D769-C187-43B1-8B55-BAF5F37B8B0F}"/>
              </a:ext>
            </a:extLst>
          </p:cNvPr>
          <p:cNvGraphicFramePr>
            <a:graphicFrameLocks noChangeAspect="1"/>
          </p:cNvGraphicFramePr>
          <p:nvPr>
            <p:extLst>
              <p:ext uri="{D42A27DB-BD31-4B8C-83A1-F6EECF244321}">
                <p14:modId xmlns:p14="http://schemas.microsoft.com/office/powerpoint/2010/main" val="3223802732"/>
              </p:ext>
            </p:extLst>
          </p:nvPr>
        </p:nvGraphicFramePr>
        <p:xfrm>
          <a:off x="544658" y="6167120"/>
          <a:ext cx="2800350" cy="539750"/>
        </p:xfrm>
        <a:graphic>
          <a:graphicData uri="http://schemas.openxmlformats.org/presentationml/2006/ole">
            <mc:AlternateContent xmlns:mc="http://schemas.openxmlformats.org/markup-compatibility/2006">
              <mc:Choice xmlns:v="urn:schemas-microsoft-com:vml" Requires="v">
                <p:oleObj name="PDF" r:id="rId4" imgW="0" imgH="360" progId="FoxitReader.Document">
                  <p:embed/>
                </p:oleObj>
              </mc:Choice>
              <mc:Fallback>
                <p:oleObj name="PDF" r:id="rId4" imgW="0" imgH="360" progId="FoxitReader.Document">
                  <p:embed/>
                  <p:pic>
                    <p:nvPicPr>
                      <p:cNvPr id="4" name="Objekt 3">
                        <a:extLst>
                          <a:ext uri="{FF2B5EF4-FFF2-40B4-BE49-F238E27FC236}">
                            <a16:creationId xmlns:a16="http://schemas.microsoft.com/office/drawing/2014/main" id="{D4E5D769-C187-43B1-8B55-BAF5F37B8B0F}"/>
                          </a:ext>
                        </a:extLst>
                      </p:cNvPr>
                      <p:cNvPicPr/>
                      <p:nvPr/>
                    </p:nvPicPr>
                    <p:blipFill>
                      <a:blip r:embed="rId5"/>
                      <a:stretch>
                        <a:fillRect/>
                      </a:stretch>
                    </p:blipFill>
                    <p:spPr>
                      <a:xfrm>
                        <a:off x="544658" y="6167120"/>
                        <a:ext cx="2800350" cy="539750"/>
                      </a:xfrm>
                      <a:prstGeom prst="rect">
                        <a:avLst/>
                      </a:prstGeom>
                    </p:spPr>
                  </p:pic>
                </p:oleObj>
              </mc:Fallback>
            </mc:AlternateContent>
          </a:graphicData>
        </a:graphic>
      </p:graphicFrame>
    </p:spTree>
    <p:extLst>
      <p:ext uri="{BB962C8B-B14F-4D97-AF65-F5344CB8AC3E}">
        <p14:creationId xmlns:p14="http://schemas.microsoft.com/office/powerpoint/2010/main" val="3423984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3652D37-B88A-42CC-8D5D-29861F0F471A}"/>
              </a:ext>
            </a:extLst>
          </p:cNvPr>
          <p:cNvSpPr>
            <a:spLocks noGrp="1"/>
          </p:cNvSpPr>
          <p:nvPr>
            <p:ph type="title"/>
          </p:nvPr>
        </p:nvSpPr>
        <p:spPr/>
        <p:txBody>
          <a:bodyPr/>
          <a:lstStyle/>
          <a:p>
            <a:r>
              <a:rPr lang="et-EE" dirty="0"/>
              <a:t>Mittetoetatavad tegevused</a:t>
            </a:r>
          </a:p>
        </p:txBody>
      </p:sp>
      <p:sp>
        <p:nvSpPr>
          <p:cNvPr id="3" name="Sisu kohatäide 2">
            <a:extLst>
              <a:ext uri="{FF2B5EF4-FFF2-40B4-BE49-F238E27FC236}">
                <a16:creationId xmlns:a16="http://schemas.microsoft.com/office/drawing/2014/main" id="{D51465BC-187B-4C7F-89A8-631A77403DB7}"/>
              </a:ext>
            </a:extLst>
          </p:cNvPr>
          <p:cNvSpPr>
            <a:spLocks noGrp="1"/>
          </p:cNvSpPr>
          <p:nvPr>
            <p:ph idx="1"/>
          </p:nvPr>
        </p:nvSpPr>
        <p:spPr/>
        <p:txBody>
          <a:bodyPr>
            <a:normAutofit/>
          </a:bodyPr>
          <a:lstStyle/>
          <a:p>
            <a:r>
              <a:rPr lang="et-EE" sz="2000" dirty="0" err="1"/>
              <a:t>Hulg</a:t>
            </a:r>
            <a:r>
              <a:rPr lang="et-EE" sz="2000" dirty="0"/>
              <a:t>- ja jaekaubandus (EMTAK 2008 jagu G)</a:t>
            </a:r>
          </a:p>
          <a:p>
            <a:pPr marL="0" indent="0">
              <a:buNone/>
            </a:pPr>
            <a:r>
              <a:rPr lang="et-EE" sz="2000" dirty="0"/>
              <a:t>	Märkus: Erandina toetatakse investeeringuid külapoodidesse, talupoodidesse, maa-apteekidesse, kohaliku käsitöötoodete kauplustesse. </a:t>
            </a:r>
          </a:p>
          <a:p>
            <a:pPr marL="0" indent="0">
              <a:buNone/>
            </a:pPr>
            <a:r>
              <a:rPr lang="et-EE" sz="2000" dirty="0"/>
              <a:t>Külapoe all mõistetakse haldusjaotuse kohaselt külades paiknevaid kauplusi. </a:t>
            </a:r>
          </a:p>
          <a:p>
            <a:pPr marL="0" indent="0">
              <a:buNone/>
            </a:pPr>
            <a:r>
              <a:rPr lang="et-EE" sz="2000" dirty="0"/>
              <a:t>Talupoe all mõistetakse eeskätt põllumajandustootjate ja kohalike käsitööliste toodanguga kauplevaid kauplusi, kusjuures kohalik toodang peab moodustama suurema osa kaupade sortimendist. Kohaliku toote all mõistetakse eelistatavalt Raplamaal, aga ka üldiselt Eestis valmistatud kaupa. </a:t>
            </a:r>
          </a:p>
        </p:txBody>
      </p:sp>
    </p:spTree>
    <p:extLst>
      <p:ext uri="{BB962C8B-B14F-4D97-AF65-F5344CB8AC3E}">
        <p14:creationId xmlns:p14="http://schemas.microsoft.com/office/powerpoint/2010/main" val="428511016"/>
      </p:ext>
    </p:extLst>
  </p:cSld>
  <p:clrMapOvr>
    <a:masterClrMapping/>
  </p:clrMapOvr>
</p:sld>
</file>

<file path=ppt/theme/theme1.xml><?xml version="1.0" encoding="utf-8"?>
<a:theme xmlns:a="http://schemas.openxmlformats.org/drawingml/2006/main" name="Fassett">
  <a:themeElements>
    <a:clrScheme name="Fas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FA2B14A3BAFDA4EB8D13248246DD21F" ma:contentTypeVersion="5" ma:contentTypeDescription="Create a new document." ma:contentTypeScope="" ma:versionID="6764908f91141f1cc206657140490d6e">
  <xsd:schema xmlns:xsd="http://www.w3.org/2001/XMLSchema" xmlns:xs="http://www.w3.org/2001/XMLSchema" xmlns:p="http://schemas.microsoft.com/office/2006/metadata/properties" xmlns:ns3="a2e66ead-5174-4cf1-a7e8-5bbc1474e50b" targetNamespace="http://schemas.microsoft.com/office/2006/metadata/properties" ma:root="true" ma:fieldsID="250e9aed30bfff35f491b2cd6b5fa959" ns3:_="">
    <xsd:import namespace="a2e66ead-5174-4cf1-a7e8-5bbc1474e50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66ead-5174-4cf1-a7e8-5bbc1474e5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9C5FA-D9AD-4DD4-BD29-302FE15B00DC}">
  <ds:schemaRefs>
    <ds:schemaRef ds:uri="http://schemas.microsoft.com/sharepoint/v3/contenttype/forms"/>
  </ds:schemaRefs>
</ds:datastoreItem>
</file>

<file path=customXml/itemProps2.xml><?xml version="1.0" encoding="utf-8"?>
<ds:datastoreItem xmlns:ds="http://schemas.openxmlformats.org/officeDocument/2006/customXml" ds:itemID="{3E441C5D-5A2E-49C1-9493-28680ED8DF3C}">
  <ds:schemaRefs>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a2e66ead-5174-4cf1-a7e8-5bbc1474e50b"/>
    <ds:schemaRef ds:uri="http://www.w3.org/XML/1998/namespace"/>
  </ds:schemaRefs>
</ds:datastoreItem>
</file>

<file path=customXml/itemProps3.xml><?xml version="1.0" encoding="utf-8"?>
<ds:datastoreItem xmlns:ds="http://schemas.openxmlformats.org/officeDocument/2006/customXml" ds:itemID="{874C41B5-D05E-4E48-93E9-A82B8A2C9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66ead-5174-4cf1-a7e8-5bbc1474e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8353</TotalTime>
  <Words>1740</Words>
  <Application>Microsoft Office PowerPoint</Application>
  <PresentationFormat>Laiekraan</PresentationFormat>
  <Paragraphs>142</Paragraphs>
  <Slides>26</Slides>
  <Notes>9</Notes>
  <HiddenSlides>0</HiddenSlides>
  <MMClips>0</MMClips>
  <ScaleCrop>false</ScaleCrop>
  <HeadingPairs>
    <vt:vector size="8" baseType="variant">
      <vt:variant>
        <vt:lpstr>Kasutatud fondid</vt:lpstr>
      </vt:variant>
      <vt:variant>
        <vt:i4>4</vt:i4>
      </vt:variant>
      <vt:variant>
        <vt:lpstr>Kujundus</vt:lpstr>
      </vt:variant>
      <vt:variant>
        <vt:i4>1</vt:i4>
      </vt:variant>
      <vt:variant>
        <vt:lpstr>Manustatud OLE-serverid</vt:lpstr>
      </vt:variant>
      <vt:variant>
        <vt:i4>1</vt:i4>
      </vt:variant>
      <vt:variant>
        <vt:lpstr>Slaidipealkirjad</vt:lpstr>
      </vt:variant>
      <vt:variant>
        <vt:i4>26</vt:i4>
      </vt:variant>
    </vt:vector>
  </HeadingPairs>
  <TitlesOfParts>
    <vt:vector size="32" baseType="lpstr">
      <vt:lpstr>Arial</vt:lpstr>
      <vt:lpstr>Calibri</vt:lpstr>
      <vt:lpstr>Trebuchet MS</vt:lpstr>
      <vt:lpstr>Wingdings 3</vt:lpstr>
      <vt:lpstr>Fassett</vt:lpstr>
      <vt:lpstr>PDF</vt:lpstr>
      <vt:lpstr>Raplamaa Partnerluskogu Meede 2 Ettevõtluse konkurentsivõime tugevdamine</vt:lpstr>
      <vt:lpstr>LEADER meede</vt:lpstr>
      <vt:lpstr>Raplamaa Partnerluskogust </vt:lpstr>
      <vt:lpstr>Meetme eesmärgid</vt:lpstr>
      <vt:lpstr>Juhenddokumendid</vt:lpstr>
      <vt:lpstr>Selles voorus saab toetust</vt:lpstr>
      <vt:lpstr>Selles voorus ei toetata</vt:lpstr>
      <vt:lpstr>Mittetoetatavad tegevused </vt:lpstr>
      <vt:lpstr>Mittetoetatavad tegevused</vt:lpstr>
      <vt:lpstr>Mittetoetatavad tegevused</vt:lpstr>
      <vt:lpstr>Abikõlbulikud kulud</vt:lpstr>
      <vt:lpstr>Mitteabikõlblikud kulud</vt:lpstr>
      <vt:lpstr>Mitteabikõlbulikud kulud</vt:lpstr>
      <vt:lpstr>Üldised nõude taotlejale </vt:lpstr>
      <vt:lpstr>Nõuded investeeringutele soetuse puhul</vt:lpstr>
      <vt:lpstr>Nõuded investeeringutoetuse puhul</vt:lpstr>
      <vt:lpstr>Nõuded hinnapakkumiste kohta</vt:lpstr>
      <vt:lpstr>Nõuded hinnapakkumiste kohta </vt:lpstr>
      <vt:lpstr>Taotluseks esitatavad dokumendid</vt:lpstr>
      <vt:lpstr>Toetuse suurus ja määr</vt:lpstr>
      <vt:lpstr>Taotlusvoor</vt:lpstr>
      <vt:lpstr>Taotluse menetlemine</vt:lpstr>
      <vt:lpstr>Taotluste menetlemine</vt:lpstr>
      <vt:lpstr>Toetuse kasutamine</vt:lpstr>
      <vt:lpstr>Info ja nõuanne</vt:lpstr>
      <vt:lpstr>Täname!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Raplamaa Partnerluskogu üldkoosolek</dc:title>
  <dc:creator>Jane Kalajärv</dc:creator>
  <cp:lastModifiedBy>Rita Triinu Peussa</cp:lastModifiedBy>
  <cp:revision>10</cp:revision>
  <cp:lastPrinted>2020-10-06T11:18:03Z</cp:lastPrinted>
  <dcterms:created xsi:type="dcterms:W3CDTF">2020-06-16T11:19:03Z</dcterms:created>
  <dcterms:modified xsi:type="dcterms:W3CDTF">2021-03-19T11:02:35Z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0x0101008FA2B14A3BAFDA4EB8D13248246DD21F</vt:lpwstr>
  </property>
</Properties>
</file>