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59" r:id="rId6"/>
    <p:sldId id="269" r:id="rId7"/>
    <p:sldId id="270" r:id="rId8"/>
    <p:sldId id="260" r:id="rId9"/>
    <p:sldId id="261" r:id="rId10"/>
    <p:sldId id="271" r:id="rId11"/>
    <p:sldId id="273" r:id="rId12"/>
    <p:sldId id="274" r:id="rId13"/>
    <p:sldId id="275" r:id="rId14"/>
    <p:sldId id="276" r:id="rId15"/>
    <p:sldId id="277" r:id="rId16"/>
    <p:sldId id="278" r:id="rId17"/>
    <p:sldId id="279" r:id="rId18"/>
    <p:sldId id="268" r:id="rId19"/>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61ED0-F719-469E-B1A3-D74F25FDEB1C}" v="2" dt="2022-02-17T07:12:43.6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a Liibek" userId="7d2da1f3-aba1-4159-a372-d8fe2f9f9841" providerId="ADAL" clId="{B8661ED0-F719-469E-B1A3-D74F25FDEB1C}"/>
    <pc:docChg chg="undo custSel modSld">
      <pc:chgData name="Andra Liibek" userId="7d2da1f3-aba1-4159-a372-d8fe2f9f9841" providerId="ADAL" clId="{B8661ED0-F719-469E-B1A3-D74F25FDEB1C}" dt="2022-02-17T09:30:13.259" v="141" actId="20577"/>
      <pc:docMkLst>
        <pc:docMk/>
      </pc:docMkLst>
      <pc:sldChg chg="modSp mod">
        <pc:chgData name="Andra Liibek" userId="7d2da1f3-aba1-4159-a372-d8fe2f9f9841" providerId="ADAL" clId="{B8661ED0-F719-469E-B1A3-D74F25FDEB1C}" dt="2022-02-17T07:00:04.240" v="16" actId="20577"/>
        <pc:sldMkLst>
          <pc:docMk/>
          <pc:sldMk cId="2937760128" sldId="256"/>
        </pc:sldMkLst>
        <pc:spChg chg="mod">
          <ac:chgData name="Andra Liibek" userId="7d2da1f3-aba1-4159-a372-d8fe2f9f9841" providerId="ADAL" clId="{B8661ED0-F719-469E-B1A3-D74F25FDEB1C}" dt="2022-02-17T07:00:04.240" v="16" actId="20577"/>
          <ac:spMkLst>
            <pc:docMk/>
            <pc:sldMk cId="2937760128" sldId="256"/>
            <ac:spMk id="3" creationId="{00000000-0000-0000-0000-000000000000}"/>
          </ac:spMkLst>
        </pc:spChg>
      </pc:sldChg>
      <pc:sldChg chg="delSp modSp mod">
        <pc:chgData name="Andra Liibek" userId="7d2da1f3-aba1-4159-a372-d8fe2f9f9841" providerId="ADAL" clId="{B8661ED0-F719-469E-B1A3-D74F25FDEB1C}" dt="2022-02-17T09:26:12.434" v="127" actId="20577"/>
        <pc:sldMkLst>
          <pc:docMk/>
          <pc:sldMk cId="902289596" sldId="268"/>
        </pc:sldMkLst>
        <pc:spChg chg="mod">
          <ac:chgData name="Andra Liibek" userId="7d2da1f3-aba1-4159-a372-d8fe2f9f9841" providerId="ADAL" clId="{B8661ED0-F719-469E-B1A3-D74F25FDEB1C}" dt="2022-02-17T09:26:07.807" v="126" actId="6549"/>
          <ac:spMkLst>
            <pc:docMk/>
            <pc:sldMk cId="902289596" sldId="268"/>
            <ac:spMk id="2" creationId="{00000000-0000-0000-0000-000000000000}"/>
          </ac:spMkLst>
        </pc:spChg>
        <pc:spChg chg="mod">
          <ac:chgData name="Andra Liibek" userId="7d2da1f3-aba1-4159-a372-d8fe2f9f9841" providerId="ADAL" clId="{B8661ED0-F719-469E-B1A3-D74F25FDEB1C}" dt="2022-02-17T09:26:12.434" v="127" actId="20577"/>
          <ac:spMkLst>
            <pc:docMk/>
            <pc:sldMk cId="902289596" sldId="268"/>
            <ac:spMk id="3" creationId="{00000000-0000-0000-0000-000000000000}"/>
          </ac:spMkLst>
        </pc:spChg>
        <pc:picChg chg="del">
          <ac:chgData name="Andra Liibek" userId="7d2da1f3-aba1-4159-a372-d8fe2f9f9841" providerId="ADAL" clId="{B8661ED0-F719-469E-B1A3-D74F25FDEB1C}" dt="2022-02-17T07:12:40.185" v="101" actId="478"/>
          <ac:picMkLst>
            <pc:docMk/>
            <pc:sldMk cId="902289596" sldId="268"/>
            <ac:picMk id="1027" creationId="{00000000-0000-0000-0000-000000000000}"/>
          </ac:picMkLst>
        </pc:picChg>
        <pc:picChg chg="del">
          <ac:chgData name="Andra Liibek" userId="7d2da1f3-aba1-4159-a372-d8fe2f9f9841" providerId="ADAL" clId="{B8661ED0-F719-469E-B1A3-D74F25FDEB1C}" dt="2022-02-17T07:12:43.647" v="102" actId="478"/>
          <ac:picMkLst>
            <pc:docMk/>
            <pc:sldMk cId="902289596" sldId="268"/>
            <ac:picMk id="1028" creationId="{00000000-0000-0000-0000-000000000000}"/>
          </ac:picMkLst>
        </pc:picChg>
      </pc:sldChg>
      <pc:sldChg chg="modSp mod">
        <pc:chgData name="Andra Liibek" userId="7d2da1f3-aba1-4159-a372-d8fe2f9f9841" providerId="ADAL" clId="{B8661ED0-F719-469E-B1A3-D74F25FDEB1C}" dt="2022-02-17T07:20:28.639" v="104" actId="20577"/>
        <pc:sldMkLst>
          <pc:docMk/>
          <pc:sldMk cId="1822958012" sldId="277"/>
        </pc:sldMkLst>
        <pc:spChg chg="mod">
          <ac:chgData name="Andra Liibek" userId="7d2da1f3-aba1-4159-a372-d8fe2f9f9841" providerId="ADAL" clId="{B8661ED0-F719-469E-B1A3-D74F25FDEB1C}" dt="2022-02-17T07:20:28.639" v="104" actId="20577"/>
          <ac:spMkLst>
            <pc:docMk/>
            <pc:sldMk cId="1822958012" sldId="277"/>
            <ac:spMk id="3" creationId="{00000000-0000-0000-0000-000000000000}"/>
          </ac:spMkLst>
        </pc:spChg>
      </pc:sldChg>
      <pc:sldChg chg="modSp mod">
        <pc:chgData name="Andra Liibek" userId="7d2da1f3-aba1-4159-a372-d8fe2f9f9841" providerId="ADAL" clId="{B8661ED0-F719-469E-B1A3-D74F25FDEB1C}" dt="2022-02-17T09:30:13.259" v="141" actId="20577"/>
        <pc:sldMkLst>
          <pc:docMk/>
          <pc:sldMk cId="3701419182" sldId="279"/>
        </pc:sldMkLst>
        <pc:spChg chg="mod">
          <ac:chgData name="Andra Liibek" userId="7d2da1f3-aba1-4159-a372-d8fe2f9f9841" providerId="ADAL" clId="{B8661ED0-F719-469E-B1A3-D74F25FDEB1C}" dt="2022-02-17T09:30:13.259" v="141" actId="20577"/>
          <ac:spMkLst>
            <pc:docMk/>
            <pc:sldMk cId="3701419182" sldId="27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t-EE"/>
              <a:t>Muutke tiitli laadi</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84BE908-7A87-45A4-8AD3-D32D761E46B9}" type="datetimeFigureOut">
              <a:rPr lang="et-EE" smtClean="0"/>
              <a:t>17.02.2022</a:t>
            </a:fld>
            <a:endParaRPr lang="et-E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t-E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BE75710-3ACD-4E21-928D-6C5AD95FB99F}" type="slidenum">
              <a:rPr lang="et-EE" smtClean="0"/>
              <a:t>‹#›</a:t>
            </a:fld>
            <a:endParaRPr lang="et-E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Vertical Text Placeholder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10"/>
          </p:nvPr>
        </p:nvSpPr>
        <p:spPr/>
        <p:txBody>
          <a:bodyPr/>
          <a:lstStyle/>
          <a:p>
            <a:fld id="{184BE908-7A87-45A4-8AD3-D32D761E46B9}" type="datetimeFigureOut">
              <a:rPr lang="et-EE" smtClean="0"/>
              <a:t>17.02.2022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E75710-3ACD-4E21-928D-6C5AD95FB99F}"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t-EE"/>
              <a:t>Muutke tiitli laadi</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10"/>
          </p:nvPr>
        </p:nvSpPr>
        <p:spPr/>
        <p:txBody>
          <a:bodyPr/>
          <a:lstStyle/>
          <a:p>
            <a:fld id="{184BE908-7A87-45A4-8AD3-D32D761E46B9}" type="datetimeFigureOut">
              <a:rPr lang="et-EE" smtClean="0"/>
              <a:t>17.02.2022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E75710-3ACD-4E21-928D-6C5AD95FB99F}"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Content Placeholder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184BE908-7A87-45A4-8AD3-D32D761E46B9}" type="datetimeFigureOut">
              <a:rPr lang="et-EE" smtClean="0"/>
              <a:t>17.02.2022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E75710-3ACD-4E21-928D-6C5AD95FB99F}" type="slidenum">
              <a:rPr lang="et-EE" smtClean="0"/>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t-EE"/>
              <a:t>Muutke tiitli laadi</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184BE908-7A87-45A4-8AD3-D32D761E46B9}" type="datetimeFigureOut">
              <a:rPr lang="et-EE" smtClean="0"/>
              <a:t>17.02.2022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BE75710-3ACD-4E21-928D-6C5AD95FB99F}" type="slidenum">
              <a:rPr lang="et-EE" smtClean="0"/>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5" name="Date Placeholder 4"/>
          <p:cNvSpPr>
            <a:spLocks noGrp="1"/>
          </p:cNvSpPr>
          <p:nvPr>
            <p:ph type="dt" sz="half" idx="10"/>
          </p:nvPr>
        </p:nvSpPr>
        <p:spPr/>
        <p:txBody>
          <a:bodyPr/>
          <a:lstStyle/>
          <a:p>
            <a:fld id="{184BE908-7A87-45A4-8AD3-D32D761E46B9}" type="datetimeFigureOut">
              <a:rPr lang="et-EE" smtClean="0"/>
              <a:t>17.02.2022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BE75710-3ACD-4E21-928D-6C5AD95FB99F}" type="slidenum">
              <a:rPr lang="et-EE" smtClean="0"/>
              <a:t>‹#›</a:t>
            </a:fld>
            <a:endParaRPr lang="et-EE"/>
          </a:p>
        </p:txBody>
      </p:sp>
      <p:sp>
        <p:nvSpPr>
          <p:cNvPr id="9" name="Content Placeholder 8"/>
          <p:cNvSpPr>
            <a:spLocks noGrp="1"/>
          </p:cNvSpPr>
          <p:nvPr>
            <p:ph sz="quarter" idx="13"/>
          </p:nvPr>
        </p:nvSpPr>
        <p:spPr>
          <a:xfrm>
            <a:off x="1042416" y="2313432"/>
            <a:ext cx="3419856" cy="349300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Muutke tiitli laadi</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184BE908-7A87-45A4-8AD3-D32D761E46B9}" type="datetimeFigureOut">
              <a:rPr lang="et-EE" smtClean="0"/>
              <a:t>17.02.2022</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6BE75710-3ACD-4E21-928D-6C5AD95FB99F}" type="slidenum">
              <a:rPr lang="et-EE" smtClean="0"/>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Date Placeholder 2"/>
          <p:cNvSpPr>
            <a:spLocks noGrp="1"/>
          </p:cNvSpPr>
          <p:nvPr>
            <p:ph type="dt" sz="half" idx="10"/>
          </p:nvPr>
        </p:nvSpPr>
        <p:spPr/>
        <p:txBody>
          <a:bodyPr/>
          <a:lstStyle/>
          <a:p>
            <a:fld id="{184BE908-7A87-45A4-8AD3-D32D761E46B9}" type="datetimeFigureOut">
              <a:rPr lang="et-EE" smtClean="0"/>
              <a:t>17.02.2022</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6BE75710-3ACD-4E21-928D-6C5AD95FB99F}" type="slidenum">
              <a:rPr lang="et-EE" smtClean="0"/>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BE908-7A87-45A4-8AD3-D32D761E46B9}" type="datetimeFigureOut">
              <a:rPr lang="et-EE" smtClean="0"/>
              <a:t>17.02.2022</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6BE75710-3ACD-4E21-928D-6C5AD95FB99F}"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Pealdisega sisu">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4BE908-7A87-45A4-8AD3-D32D761E46B9}" type="datetimeFigureOut">
              <a:rPr lang="et-EE" smtClean="0"/>
              <a:t>17.02.2022</a:t>
            </a:fld>
            <a:endParaRPr lang="et-EE"/>
          </a:p>
        </p:txBody>
      </p:sp>
      <p:sp>
        <p:nvSpPr>
          <p:cNvPr id="7" name="Slide Number Placeholder 6"/>
          <p:cNvSpPr>
            <a:spLocks noGrp="1"/>
          </p:cNvSpPr>
          <p:nvPr>
            <p:ph type="sldNum" sz="quarter" idx="12"/>
          </p:nvPr>
        </p:nvSpPr>
        <p:spPr/>
        <p:txBody>
          <a:bodyPr/>
          <a:lstStyle/>
          <a:p>
            <a:fld id="{6BE75710-3ACD-4E21-928D-6C5AD95FB99F}" type="slidenum">
              <a:rPr lang="et-EE" smtClean="0"/>
              <a:t>‹#›</a:t>
            </a:fld>
            <a:endParaRPr lang="et-E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t-E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t-EE"/>
              <a:t>Muutke tiitli laadi</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ldiallkirjaga pil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t-EE"/>
              <a:t>Muutke tiitli laadi</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a:t>Pildi lisamiseks klõpsake ikooni</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Date Placeholder 4"/>
          <p:cNvSpPr>
            <a:spLocks noGrp="1"/>
          </p:cNvSpPr>
          <p:nvPr>
            <p:ph type="dt" sz="half" idx="10"/>
          </p:nvPr>
        </p:nvSpPr>
        <p:spPr/>
        <p:txBody>
          <a:bodyPr/>
          <a:lstStyle/>
          <a:p>
            <a:fld id="{184BE908-7A87-45A4-8AD3-D32D761E46B9}" type="datetimeFigureOut">
              <a:rPr lang="et-EE" smtClean="0"/>
              <a:t>17.02.2022</a:t>
            </a:fld>
            <a:endParaRPr lang="et-E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t-EE"/>
          </a:p>
        </p:txBody>
      </p:sp>
      <p:sp>
        <p:nvSpPr>
          <p:cNvPr id="7" name="Slide Number Placeholder 6"/>
          <p:cNvSpPr>
            <a:spLocks noGrp="1"/>
          </p:cNvSpPr>
          <p:nvPr>
            <p:ph type="sldNum" sz="quarter" idx="12"/>
          </p:nvPr>
        </p:nvSpPr>
        <p:spPr/>
        <p:txBody>
          <a:bodyPr/>
          <a:lstStyle/>
          <a:p>
            <a:fld id="{6BE75710-3ACD-4E21-928D-6C5AD95FB99F}" type="slidenum">
              <a:rPr lang="et-EE" smtClean="0"/>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t-EE"/>
              <a:t>Muutke tiitli laadi</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84BE908-7A87-45A4-8AD3-D32D761E46B9}" type="datetimeFigureOut">
              <a:rPr lang="et-EE" smtClean="0"/>
              <a:t>17.02.2022</a:t>
            </a:fld>
            <a:endParaRPr lang="et-E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t-E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BE75710-3ACD-4E21-928D-6C5AD95FB99F}"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fontScale="90000"/>
          </a:bodyPr>
          <a:lstStyle/>
          <a:p>
            <a:r>
              <a:rPr lang="et-EE" dirty="0"/>
              <a:t>Kuidas LEADER projekti ellu viia?</a:t>
            </a:r>
          </a:p>
        </p:txBody>
      </p:sp>
      <p:sp>
        <p:nvSpPr>
          <p:cNvPr id="3" name="Alapealkiri 2"/>
          <p:cNvSpPr>
            <a:spLocks noGrp="1"/>
          </p:cNvSpPr>
          <p:nvPr>
            <p:ph type="subTitle" idx="1"/>
          </p:nvPr>
        </p:nvSpPr>
        <p:spPr/>
        <p:txBody>
          <a:bodyPr/>
          <a:lstStyle/>
          <a:p>
            <a:r>
              <a:rPr lang="et-EE" dirty="0"/>
              <a:t>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33276"/>
            <a:ext cx="3345493"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7760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1027664"/>
            <a:ext cx="7560958" cy="1143000"/>
          </a:xfrm>
        </p:spPr>
        <p:txBody>
          <a:bodyPr>
            <a:normAutofit fontScale="90000"/>
          </a:bodyPr>
          <a:lstStyle/>
          <a:p>
            <a:r>
              <a:rPr lang="et-EE" dirty="0"/>
              <a:t>Ehitustegevuse hinnapakkumine peab sisaldama lisaks:</a:t>
            </a:r>
          </a:p>
        </p:txBody>
      </p:sp>
      <p:sp>
        <p:nvSpPr>
          <p:cNvPr id="3" name="Sisu kohatäide 2"/>
          <p:cNvSpPr>
            <a:spLocks noGrp="1"/>
          </p:cNvSpPr>
          <p:nvPr>
            <p:ph idx="1"/>
          </p:nvPr>
        </p:nvSpPr>
        <p:spPr>
          <a:xfrm>
            <a:off x="1043492" y="2276872"/>
            <a:ext cx="6777317" cy="4176464"/>
          </a:xfrm>
        </p:spPr>
        <p:txBody>
          <a:bodyPr>
            <a:normAutofit fontScale="92500" lnSpcReduction="20000"/>
          </a:bodyPr>
          <a:lstStyle/>
          <a:p>
            <a:r>
              <a:rPr lang="et-EE" dirty="0"/>
              <a:t>ehitise nimetus, ehitisregistri kood;</a:t>
            </a:r>
          </a:p>
          <a:p>
            <a:r>
              <a:rPr lang="et-EE" dirty="0"/>
              <a:t>selle katastriüksuse katastritunnus, millel ehitis paikneb või millele kavandatakse ehitis ehitada;</a:t>
            </a:r>
          </a:p>
          <a:p>
            <a:r>
              <a:rPr lang="et-EE" dirty="0"/>
              <a:t>ehitise üldkulud;</a:t>
            </a:r>
          </a:p>
          <a:p>
            <a:r>
              <a:rPr lang="et-EE" dirty="0"/>
              <a:t>vastava kululiigi olemasolu korral ehitise ettevalmistuskulud, välisrajatiste kulud, aluse- ja vundamendikulud, kandetarindite kulud, fassaadielementide kulud, katusekulud, ruumitarindite kulud, pinnakatete kulud, sisustuse kulud, inventari kulud, seadmete kulud, tehnosüsteemide kulud, ehitusplatsi korralduskulud ja ehitusplatsi üldkulud.</a:t>
            </a:r>
          </a:p>
          <a:p>
            <a:endParaRPr lang="et-E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9970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764704"/>
            <a:ext cx="7024744" cy="936104"/>
          </a:xfrm>
        </p:spPr>
        <p:txBody>
          <a:bodyPr>
            <a:normAutofit fontScale="90000"/>
          </a:bodyPr>
          <a:lstStyle/>
          <a:p>
            <a:r>
              <a:rPr lang="et-EE" dirty="0"/>
              <a:t>Kasutatud masina, seadme hinnapakkumus</a:t>
            </a:r>
          </a:p>
        </p:txBody>
      </p:sp>
      <p:sp>
        <p:nvSpPr>
          <p:cNvPr id="3" name="Sisu kohatäide 2"/>
          <p:cNvSpPr>
            <a:spLocks noGrp="1"/>
          </p:cNvSpPr>
          <p:nvPr>
            <p:ph idx="1"/>
          </p:nvPr>
        </p:nvSpPr>
        <p:spPr/>
        <p:txBody>
          <a:bodyPr>
            <a:normAutofit lnSpcReduction="10000"/>
          </a:bodyPr>
          <a:lstStyle/>
          <a:p>
            <a:r>
              <a:rPr lang="et-EE" dirty="0"/>
              <a:t>Kasutatud masina/seadme kohta peab taotleja olema saanud vähemalt ühe hinnapakkumuse, ja</a:t>
            </a:r>
          </a:p>
          <a:p>
            <a:r>
              <a:rPr lang="et-EE" dirty="0"/>
              <a:t>LISAKS veel ühe hinnapakkumuse uue samaväärse seadme/masina kohta</a:t>
            </a:r>
          </a:p>
          <a:p>
            <a:endParaRPr lang="et-EE" dirty="0"/>
          </a:p>
          <a:p>
            <a:r>
              <a:rPr lang="et-EE" dirty="0"/>
              <a:t>Võrdlushindade kataloogi kantud masina/seadme kohta ei pea olema hinnapakkumust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338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836712"/>
            <a:ext cx="7024744" cy="1008112"/>
          </a:xfrm>
        </p:spPr>
        <p:txBody>
          <a:bodyPr/>
          <a:lstStyle/>
          <a:p>
            <a:r>
              <a:rPr lang="et-EE" dirty="0"/>
              <a:t>Maksetaotluste esitamine</a:t>
            </a:r>
          </a:p>
        </p:txBody>
      </p:sp>
      <p:sp>
        <p:nvSpPr>
          <p:cNvPr id="3" name="Sisu kohatäide 2"/>
          <p:cNvSpPr>
            <a:spLocks noGrp="1"/>
          </p:cNvSpPr>
          <p:nvPr>
            <p:ph idx="1"/>
          </p:nvPr>
        </p:nvSpPr>
        <p:spPr>
          <a:xfrm>
            <a:off x="1043492" y="2060848"/>
            <a:ext cx="7560956" cy="4392488"/>
          </a:xfrm>
        </p:spPr>
        <p:txBody>
          <a:bodyPr>
            <a:normAutofit fontScale="92500"/>
          </a:bodyPr>
          <a:lstStyle/>
          <a:p>
            <a:r>
              <a:rPr lang="et-EE" dirty="0"/>
              <a:t>Toetuse saaja viib tegevuse ellu või teeb investeeringu ja esitab PRIAle elektrooniliselt PRIA e-teenuse keskkonna kaudu seda tõendavad dokumendid kuni neljas osas ühe projektitaotluse kohta kahe aasta jooksul arvates PRIA poolt projektitaotluse rahuldamise otsuse tegemisest</a:t>
            </a:r>
          </a:p>
          <a:p>
            <a:r>
              <a:rPr lang="et-EE" dirty="0"/>
              <a:t>Ühisprojekti korral tehakse tegevus ja esitatakse dokumendid kalendriaastas kuni neljas osas kuni nelja aasta jooksul</a:t>
            </a:r>
          </a:p>
          <a:p>
            <a:r>
              <a:rPr lang="et-EE" dirty="0"/>
              <a:t>Liisingulepingu alusel soetuse puhul esitatakse maksetaotlus kuni neljal korral kalendriaastas ühe taotluse kohta kuni viie aasta jooksul.</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04"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773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55576" y="764704"/>
            <a:ext cx="7312658" cy="792088"/>
          </a:xfrm>
        </p:spPr>
        <p:txBody>
          <a:bodyPr>
            <a:normAutofit fontScale="90000"/>
          </a:bodyPr>
          <a:lstStyle/>
          <a:p>
            <a:r>
              <a:rPr lang="et-EE" dirty="0"/>
              <a:t>Maksetaotluse lisadokumendid</a:t>
            </a:r>
          </a:p>
        </p:txBody>
      </p:sp>
      <p:sp>
        <p:nvSpPr>
          <p:cNvPr id="3" name="Sisu kohatäide 2"/>
          <p:cNvSpPr>
            <a:spLocks noGrp="1"/>
          </p:cNvSpPr>
          <p:nvPr>
            <p:ph idx="1"/>
          </p:nvPr>
        </p:nvSpPr>
        <p:spPr>
          <a:xfrm>
            <a:off x="827584" y="1628800"/>
            <a:ext cx="6993225" cy="4752528"/>
          </a:xfrm>
        </p:spPr>
        <p:txBody>
          <a:bodyPr>
            <a:normAutofit fontScale="92500" lnSpcReduction="10000"/>
          </a:bodyPr>
          <a:lstStyle/>
          <a:p>
            <a:r>
              <a:rPr lang="et-EE" dirty="0"/>
              <a:t>Hinnapäring</a:t>
            </a:r>
          </a:p>
          <a:p>
            <a:r>
              <a:rPr lang="et-EE" dirty="0" err="1"/>
              <a:t>Hinnapakkumus(ed</a:t>
            </a:r>
            <a:r>
              <a:rPr lang="et-EE" dirty="0"/>
              <a:t>)</a:t>
            </a:r>
          </a:p>
          <a:p>
            <a:r>
              <a:rPr lang="et-EE" dirty="0"/>
              <a:t>Arve</a:t>
            </a:r>
          </a:p>
          <a:p>
            <a:r>
              <a:rPr lang="et-EE" dirty="0"/>
              <a:t>Maksekorraldus</a:t>
            </a:r>
          </a:p>
          <a:p>
            <a:r>
              <a:rPr lang="et-EE" dirty="0"/>
              <a:t>Kasutatud või liisitud seadme puhul müüja kinnitus, et seade vastab </a:t>
            </a:r>
            <a:r>
              <a:rPr lang="et-EE" dirty="0">
                <a:cs typeface="Calibri"/>
              </a:rPr>
              <a:t>§30 lg4 p1 sätestatud nõuetele</a:t>
            </a:r>
          </a:p>
          <a:p>
            <a:r>
              <a:rPr lang="et-EE" dirty="0">
                <a:cs typeface="Calibri"/>
              </a:rPr>
              <a:t>Kasutatud masina või seadme korral hinnapakkumus uue, samaväärse masina või seadme hinnapakkumus</a:t>
            </a:r>
            <a:endParaRPr lang="et-EE" dirty="0"/>
          </a:p>
          <a:p>
            <a:r>
              <a:rPr lang="et-EE" dirty="0"/>
              <a:t>Üritusel osalejate nimekiri</a:t>
            </a:r>
          </a:p>
          <a:p>
            <a:r>
              <a:rPr lang="et-EE" dirty="0"/>
              <a:t>Ehitustegevuse puhul </a:t>
            </a:r>
            <a:r>
              <a:rPr lang="et-EE" dirty="0" err="1"/>
              <a:t>exc-s</a:t>
            </a:r>
            <a:r>
              <a:rPr lang="et-EE" dirty="0"/>
              <a:t> ehitustegevuse kulude andmed</a:t>
            </a:r>
          </a:p>
          <a:p>
            <a:endParaRPr lang="et-E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4373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Nõuded maksetaotluse esitajale</a:t>
            </a:r>
          </a:p>
        </p:txBody>
      </p:sp>
      <p:sp>
        <p:nvSpPr>
          <p:cNvPr id="3" name="Sisu kohatäide 2"/>
          <p:cNvSpPr>
            <a:spLocks noGrp="1"/>
          </p:cNvSpPr>
          <p:nvPr>
            <p:ph idx="1"/>
          </p:nvPr>
        </p:nvSpPr>
        <p:spPr>
          <a:xfrm>
            <a:off x="1043608" y="2204864"/>
            <a:ext cx="7488832" cy="4320480"/>
          </a:xfrm>
        </p:spPr>
        <p:txBody>
          <a:bodyPr>
            <a:noAutofit/>
          </a:bodyPr>
          <a:lstStyle/>
          <a:p>
            <a:r>
              <a:rPr lang="et-EE" sz="2000" dirty="0"/>
              <a:t>Ei ole maksevõlga või maksevõlgnevus on ajatatud;</a:t>
            </a:r>
          </a:p>
          <a:p>
            <a:r>
              <a:rPr lang="et-EE" sz="2000" dirty="0"/>
              <a:t>Ei ole algatatud pankrotti ega likvideerimismenetlust</a:t>
            </a:r>
          </a:p>
          <a:p>
            <a:r>
              <a:rPr lang="et-EE" sz="2000" dirty="0"/>
              <a:t>Eristama raamatupidamises selgelt projektitaotlusega seotud kulud ja maksedokumendid</a:t>
            </a:r>
          </a:p>
          <a:p>
            <a:r>
              <a:rPr lang="et-EE" sz="2000" dirty="0"/>
              <a:t>Ehitustegevuse puhul on saadud ehitusluba või  -teatis</a:t>
            </a:r>
          </a:p>
          <a:p>
            <a:pPr marL="68580" indent="0">
              <a:buNone/>
            </a:pPr>
            <a:endParaRPr lang="et-EE" sz="2000" dirty="0"/>
          </a:p>
          <a:p>
            <a:pPr marL="68580" indent="0">
              <a:buNone/>
            </a:pPr>
            <a:r>
              <a:rPr lang="et-EE" sz="2000" dirty="0"/>
              <a:t>Projektitaotluse abil tehtud investeering tuleb sihtotstarbeliselt kasutusse võtta kahe aasta jooksul ja seda säilitama ja kasutama sihipäraselt vähemalt viie aasta jooksul pärast PRIA poolt viimase toetusosa väljamaksmist. Samuti võimaldama objekti üle järelevalvetoiminguid.</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1571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764704"/>
            <a:ext cx="7024744" cy="792088"/>
          </a:xfrm>
        </p:spPr>
        <p:txBody>
          <a:bodyPr/>
          <a:lstStyle/>
          <a:p>
            <a:r>
              <a:rPr lang="et-EE" dirty="0"/>
              <a:t>Toetuse väljamaksmine</a:t>
            </a:r>
          </a:p>
        </p:txBody>
      </p:sp>
      <p:sp>
        <p:nvSpPr>
          <p:cNvPr id="3" name="Sisu kohatäide 2"/>
          <p:cNvSpPr>
            <a:spLocks noGrp="1"/>
          </p:cNvSpPr>
          <p:nvPr>
            <p:ph idx="1"/>
          </p:nvPr>
        </p:nvSpPr>
        <p:spPr>
          <a:xfrm>
            <a:off x="1043492" y="1916832"/>
            <a:ext cx="6777317" cy="3915797"/>
          </a:xfrm>
        </p:spPr>
        <p:txBody>
          <a:bodyPr>
            <a:normAutofit/>
          </a:bodyPr>
          <a:lstStyle/>
          <a:p>
            <a:r>
              <a:rPr lang="et-EE" dirty="0"/>
              <a:t>PRIA maksab toetuse välja üksnes abikõlblike kulude hüvitamiseks ja kui tegevused on nõuetekohaselt ellu viidud</a:t>
            </a:r>
          </a:p>
          <a:p>
            <a:r>
              <a:rPr lang="et-EE" dirty="0"/>
              <a:t>Toetus makstakse välja 3 kuu jooksul arvates nõuetekohaste dokumentide  saamist §43</a:t>
            </a:r>
          </a:p>
          <a:p>
            <a:r>
              <a:rPr lang="et-EE" dirty="0"/>
              <a:t>Projektitoetuse maksmisest keeldumise otsuse korral tunnistab PRIA projektitaotluse rahuldamise otsuse täielikult või osaliselt kehtetuks.</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958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OTKA</a:t>
            </a:r>
          </a:p>
        </p:txBody>
      </p:sp>
      <p:sp>
        <p:nvSpPr>
          <p:cNvPr id="3" name="Sisu kohatäide 2"/>
          <p:cNvSpPr>
            <a:spLocks noGrp="1"/>
          </p:cNvSpPr>
          <p:nvPr>
            <p:ph idx="1"/>
          </p:nvPr>
        </p:nvSpPr>
        <p:spPr/>
        <p:txBody>
          <a:bodyPr>
            <a:normAutofit fontScale="92500"/>
          </a:bodyPr>
          <a:lstStyle/>
          <a:p>
            <a:pPr marL="68580" indent="0">
              <a:buNone/>
            </a:pPr>
            <a:r>
              <a:rPr lang="et-EE" dirty="0"/>
              <a:t>Osaliselt tasutud kuludokumentide alusel (OTKA) saab taotleda toetuse väljamaksmist, kui:</a:t>
            </a:r>
          </a:p>
          <a:p>
            <a:r>
              <a:rPr lang="et-EE" dirty="0"/>
              <a:t>töö või teenus on</a:t>
            </a:r>
            <a:r>
              <a:rPr lang="et-EE" b="1" dirty="0"/>
              <a:t> lõpetatud </a:t>
            </a:r>
            <a:r>
              <a:rPr lang="et-EE" dirty="0"/>
              <a:t>või vara on üle antud ning  projektitoetuse saaja on selle vastu võtnud</a:t>
            </a:r>
          </a:p>
          <a:p>
            <a:r>
              <a:rPr lang="et-EE" dirty="0"/>
              <a:t>töö, teenuse, vara eest on tasutud vähemalt omafinantseeringuga võrdse summa</a:t>
            </a:r>
          </a:p>
          <a:p>
            <a:r>
              <a:rPr lang="et-EE" dirty="0"/>
              <a:t>toetuse saaja on usaldusväärne</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5563"/>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7255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1027664"/>
            <a:ext cx="7024744" cy="673144"/>
          </a:xfrm>
        </p:spPr>
        <p:txBody>
          <a:bodyPr>
            <a:normAutofit fontScale="90000"/>
          </a:bodyPr>
          <a:lstStyle/>
          <a:p>
            <a:r>
              <a:rPr lang="et-EE" dirty="0"/>
              <a:t>Muudatused</a:t>
            </a:r>
          </a:p>
        </p:txBody>
      </p:sp>
      <p:sp>
        <p:nvSpPr>
          <p:cNvPr id="3" name="Sisu kohatäide 2"/>
          <p:cNvSpPr>
            <a:spLocks noGrp="1"/>
          </p:cNvSpPr>
          <p:nvPr>
            <p:ph idx="1"/>
          </p:nvPr>
        </p:nvSpPr>
        <p:spPr>
          <a:xfrm>
            <a:off x="1043492" y="1772816"/>
            <a:ext cx="7344932" cy="4752528"/>
          </a:xfrm>
        </p:spPr>
        <p:txBody>
          <a:bodyPr>
            <a:normAutofit lnSpcReduction="10000"/>
          </a:bodyPr>
          <a:lstStyle/>
          <a:p>
            <a:r>
              <a:rPr lang="et-EE" dirty="0"/>
              <a:t>Toetuse saaja on kohustatu teavitama taotlust menetlevat asutust viivitamata toetuse taotluses esitatud andmetes toimunud muudatusest või ilmnenud asjaolust, mis võib mõjutada toetuse taotluse kohta otsuse tegemist;</a:t>
            </a:r>
          </a:p>
          <a:p>
            <a:r>
              <a:rPr lang="et-EE" dirty="0"/>
              <a:t>toetuse rahuldamise otsust toetuse saaja algatusel võib muuta üksnes põhjendatud juhtudel ning tingimusel, et tegevus on olulises osas ellu viidud ja saavutatud tegevuse eesmärgid;</a:t>
            </a:r>
          </a:p>
          <a:p>
            <a:r>
              <a:rPr lang="et-EE" dirty="0"/>
              <a:t>Ühisprojekti puhul ei tohi minna vastuollu määruse tingimustega</a:t>
            </a:r>
          </a:p>
          <a:p>
            <a:endParaRPr lang="et-E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573"/>
            <a:ext cx="15843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1419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 </a:t>
            </a:r>
          </a:p>
        </p:txBody>
      </p:sp>
      <p:sp>
        <p:nvSpPr>
          <p:cNvPr id="3" name="Sisu kohatäide 2"/>
          <p:cNvSpPr>
            <a:spLocks noGrp="1"/>
          </p:cNvSpPr>
          <p:nvPr>
            <p:ph idx="1"/>
          </p:nvPr>
        </p:nvSpPr>
        <p:spPr>
          <a:xfrm>
            <a:off x="1043492" y="1844824"/>
            <a:ext cx="6777317" cy="3987805"/>
          </a:xfrm>
        </p:spPr>
        <p:txBody>
          <a:bodyPr/>
          <a:lstStyle/>
          <a:p>
            <a:pPr marL="68580" indent="0">
              <a:buNone/>
            </a:pPr>
            <a:endParaRPr lang="et-EE" dirty="0"/>
          </a:p>
          <a:p>
            <a:pPr marL="68580" indent="0">
              <a:buNone/>
            </a:pPr>
            <a:r>
              <a:rPr lang="et-EE" dirty="0"/>
              <a:t>Andra Liibek</a:t>
            </a:r>
          </a:p>
          <a:p>
            <a:pPr marL="68580" indent="0">
              <a:buNone/>
            </a:pPr>
            <a:endParaRPr lang="et-EE" dirty="0"/>
          </a:p>
          <a:p>
            <a:pPr marL="68580" indent="0">
              <a:buNone/>
            </a:pPr>
            <a:r>
              <a:rPr lang="et-EE" dirty="0"/>
              <a:t>Arendusjuht-projektinõustaja</a:t>
            </a:r>
          </a:p>
          <a:p>
            <a:pPr marL="68580" indent="0">
              <a:buNone/>
            </a:pPr>
            <a:r>
              <a:rPr lang="et-EE" dirty="0"/>
              <a:t>Mittetulundusühing Raplamaa Partnerluskogu</a:t>
            </a:r>
          </a:p>
          <a:p>
            <a:pPr marL="68580" indent="0">
              <a:buNone/>
            </a:pPr>
            <a:r>
              <a:rPr lang="et-EE" dirty="0"/>
              <a:t>517 4051</a:t>
            </a:r>
          </a:p>
          <a:p>
            <a:pPr marL="68580" indent="0">
              <a:buNone/>
            </a:pPr>
            <a:endParaRPr lang="et-EE" dirty="0"/>
          </a:p>
          <a:p>
            <a:pPr marL="68580" indent="0">
              <a:buNone/>
            </a:pPr>
            <a:endParaRPr lang="et-EE" dirty="0"/>
          </a:p>
          <a:p>
            <a:pPr marL="68580" indent="0">
              <a:buNone/>
            </a:pPr>
            <a:endParaRPr lang="et-E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228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608" y="639103"/>
            <a:ext cx="7024744" cy="989697"/>
          </a:xfrm>
        </p:spPr>
        <p:txBody>
          <a:bodyPr>
            <a:normAutofit/>
          </a:bodyPr>
          <a:lstStyle/>
          <a:p>
            <a:r>
              <a:rPr lang="et-EE" dirty="0"/>
              <a:t>Appi! Ma sain toetusotsuse!</a:t>
            </a:r>
          </a:p>
        </p:txBody>
      </p:sp>
      <p:sp>
        <p:nvSpPr>
          <p:cNvPr id="5" name="Sisu kohatäide 4"/>
          <p:cNvSpPr>
            <a:spLocks noGrp="1"/>
          </p:cNvSpPr>
          <p:nvPr>
            <p:ph idx="1"/>
          </p:nvPr>
        </p:nvSpPr>
        <p:spPr>
          <a:xfrm>
            <a:off x="1043492" y="1988840"/>
            <a:ext cx="6777317" cy="4248472"/>
          </a:xfrm>
        </p:spPr>
        <p:txBody>
          <a:bodyPr>
            <a:normAutofit fontScale="92500" lnSpcReduction="10000"/>
          </a:bodyPr>
          <a:lstStyle/>
          <a:p>
            <a:r>
              <a:rPr lang="et-EE" dirty="0"/>
              <a:t>Hinda, kas oled riigihankekohuslane</a:t>
            </a:r>
          </a:p>
          <a:p>
            <a:r>
              <a:rPr lang="et-EE" dirty="0"/>
              <a:t>Tehke projekti elluviimise kava</a:t>
            </a:r>
          </a:p>
          <a:p>
            <a:pPr>
              <a:buFont typeface="Wingdings" panose="05000000000000000000" pitchFamily="2" charset="2"/>
              <a:buChar char="ü"/>
            </a:pPr>
            <a:r>
              <a:rPr lang="et-EE" dirty="0"/>
              <a:t> Millal sündmus või tegevus aset leiab?</a:t>
            </a:r>
          </a:p>
          <a:p>
            <a:pPr>
              <a:buFont typeface="Wingdings" panose="05000000000000000000" pitchFamily="2" charset="2"/>
              <a:buChar char="ü"/>
            </a:pPr>
            <a:r>
              <a:rPr lang="et-EE" dirty="0"/>
              <a:t>Millal esitan hinnapäringu (või hanke)?</a:t>
            </a:r>
          </a:p>
          <a:p>
            <a:pPr>
              <a:buFont typeface="Wingdings" panose="05000000000000000000" pitchFamily="2" charset="2"/>
              <a:buChar char="ü"/>
            </a:pPr>
            <a:r>
              <a:rPr lang="et-EE" dirty="0"/>
              <a:t>Millal ootan vastuseid?</a:t>
            </a:r>
          </a:p>
          <a:p>
            <a:pPr>
              <a:buFont typeface="Wingdings" panose="05000000000000000000" pitchFamily="2" charset="2"/>
              <a:buChar char="ü"/>
            </a:pPr>
            <a:r>
              <a:rPr lang="et-EE" dirty="0"/>
              <a:t>Millal ja kuidas teavitan?</a:t>
            </a:r>
          </a:p>
          <a:p>
            <a:pPr>
              <a:buFont typeface="Wingdings" panose="05000000000000000000" pitchFamily="2" charset="2"/>
              <a:buChar char="ü"/>
            </a:pPr>
            <a:r>
              <a:rPr lang="et-EE" dirty="0"/>
              <a:t>Lepingud?</a:t>
            </a:r>
          </a:p>
          <a:p>
            <a:pPr>
              <a:buFont typeface="Wingdings" panose="05000000000000000000" pitchFamily="2" charset="2"/>
              <a:buChar char="ü"/>
            </a:pPr>
            <a:r>
              <a:rPr lang="et-EE" dirty="0"/>
              <a:t>Millal maksan arved ja millises mahus?</a:t>
            </a:r>
          </a:p>
          <a:p>
            <a:pPr>
              <a:buFont typeface="Wingdings" panose="05000000000000000000" pitchFamily="2" charset="2"/>
              <a:buChar char="ü"/>
            </a:pPr>
            <a:r>
              <a:rPr lang="et-EE" dirty="0"/>
              <a:t>Millal esitan maksetaotluse?</a:t>
            </a:r>
          </a:p>
          <a:p>
            <a:pPr>
              <a:buFont typeface="Wingdings" panose="05000000000000000000" pitchFamily="2" charset="2"/>
              <a:buChar char="ü"/>
            </a:pPr>
            <a:r>
              <a:rPr lang="et-EE" dirty="0"/>
              <a:t>Millal laekub toetus?</a:t>
            </a:r>
          </a:p>
          <a:p>
            <a:pPr>
              <a:buFont typeface="Wingdings" panose="05000000000000000000" pitchFamily="2" charset="2"/>
              <a:buChar char="ü"/>
            </a:pPr>
            <a:r>
              <a:rPr lang="et-EE" dirty="0"/>
              <a:t>Millal projekt lõppeb?</a:t>
            </a:r>
          </a:p>
          <a:p>
            <a:pPr>
              <a:buFont typeface="Wingdings" panose="05000000000000000000" pitchFamily="2" charset="2"/>
              <a:buChar char="ü"/>
            </a:pPr>
            <a:endParaRPr lang="et-EE" dirty="0"/>
          </a:p>
          <a:p>
            <a:pPr>
              <a:buFont typeface="Wingdings" panose="05000000000000000000" pitchFamily="2" charset="2"/>
              <a:buChar char="ü"/>
            </a:pPr>
            <a:endParaRPr lang="et-EE" dirty="0"/>
          </a:p>
          <a:p>
            <a:pPr>
              <a:buFont typeface="Wingdings" panose="05000000000000000000" pitchFamily="2" charset="2"/>
              <a:buChar char="ü"/>
            </a:pPr>
            <a:endParaRPr lang="et-EE"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0"/>
            <a:ext cx="1584176"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371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764704"/>
            <a:ext cx="7024744" cy="792088"/>
          </a:xfrm>
        </p:spPr>
        <p:txBody>
          <a:bodyPr>
            <a:normAutofit fontScale="90000"/>
          </a:bodyPr>
          <a:lstStyle/>
          <a:p>
            <a:r>
              <a:rPr lang="et-EE" dirty="0"/>
              <a:t>Ma olen riigihankekohuslane </a:t>
            </a:r>
          </a:p>
        </p:txBody>
      </p:sp>
      <p:sp>
        <p:nvSpPr>
          <p:cNvPr id="3" name="Sisu kohatäide 2"/>
          <p:cNvSpPr>
            <a:spLocks noGrp="1"/>
          </p:cNvSpPr>
          <p:nvPr>
            <p:ph idx="1"/>
          </p:nvPr>
        </p:nvSpPr>
        <p:spPr>
          <a:xfrm>
            <a:off x="1043492" y="1628800"/>
            <a:ext cx="7272924" cy="4680520"/>
          </a:xfrm>
        </p:spPr>
        <p:txBody>
          <a:bodyPr>
            <a:normAutofit fontScale="85000" lnSpcReduction="10000"/>
          </a:bodyPr>
          <a:lstStyle/>
          <a:p>
            <a:r>
              <a:rPr lang="et-EE" dirty="0"/>
              <a:t>RHS sätestatud korda on kohustatud järgima:</a:t>
            </a:r>
          </a:p>
          <a:p>
            <a:r>
              <a:rPr lang="et-EE" dirty="0"/>
              <a:t> 1) riik või riigiasutus;</a:t>
            </a:r>
          </a:p>
          <a:p>
            <a:r>
              <a:rPr lang="et-EE" dirty="0"/>
              <a:t> 2) kohaliku omavalitsuse üksus, kohaliku omavalitsuse asutus või kohalike omavalitsuste ühendus;</a:t>
            </a:r>
          </a:p>
          <a:p>
            <a:r>
              <a:rPr lang="et-EE" dirty="0"/>
              <a:t> 3) muu avalik-õiguslik juriidiline isik või avalik-õigusliku juriidilise isiku asutus;</a:t>
            </a:r>
          </a:p>
          <a:p>
            <a:r>
              <a:rPr lang="et-EE" dirty="0"/>
              <a:t> 4) sihtasutus, mille üheks asutajaks on riik või mille asutajatest rohkem kui pool on käesoleva lõike punktis 2 või 3 nimetatud isikud või mille nõukogu liikmetest rohkem kui poole määravad punktides 1–3 nimetatud isikud;</a:t>
            </a:r>
          </a:p>
          <a:p>
            <a:r>
              <a:rPr lang="et-EE" dirty="0"/>
              <a:t> 5) mittetulundusühing, mille liikmetest rohkem kui pool on käesoleva lõike punktides 1–3 nimetatud isikud;</a:t>
            </a:r>
          </a:p>
          <a:p>
            <a:r>
              <a:rPr lang="et-EE" dirty="0"/>
              <a:t> 6) muu eraõiguslik juriidiline isik, mis vastab käesoleva paragrahvi lõikes 2 sätestatud tunnustele.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822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1027664"/>
            <a:ext cx="7024744" cy="961176"/>
          </a:xfrm>
        </p:spPr>
        <p:txBody>
          <a:bodyPr>
            <a:normAutofit fontScale="90000"/>
          </a:bodyPr>
          <a:lstStyle/>
          <a:p>
            <a:r>
              <a:rPr lang="et-EE" dirty="0"/>
              <a:t>Kas ma olen riigihankekohuslane?</a:t>
            </a:r>
          </a:p>
        </p:txBody>
      </p:sp>
      <p:sp>
        <p:nvSpPr>
          <p:cNvPr id="3" name="Sisu kohatäide 2"/>
          <p:cNvSpPr>
            <a:spLocks noGrp="1"/>
          </p:cNvSpPr>
          <p:nvPr>
            <p:ph idx="1"/>
          </p:nvPr>
        </p:nvSpPr>
        <p:spPr>
          <a:xfrm>
            <a:off x="611560" y="1916832"/>
            <a:ext cx="7704856" cy="4608512"/>
          </a:xfrm>
        </p:spPr>
        <p:txBody>
          <a:bodyPr>
            <a:normAutofit fontScale="92500" lnSpcReduction="10000"/>
          </a:bodyPr>
          <a:lstStyle/>
          <a:p>
            <a:endParaRPr lang="et-EE" dirty="0"/>
          </a:p>
          <a:p>
            <a:r>
              <a:rPr lang="et-EE" dirty="0"/>
              <a:t>Hankija RHS i§10 lõike 1 punkti 6 tähenduses on eraõiguslik juriidiline isik:</a:t>
            </a:r>
          </a:p>
          <a:p>
            <a:pPr>
              <a:buFont typeface="Wingdings" panose="05000000000000000000" pitchFamily="2" charset="2"/>
              <a:buChar char="ü"/>
            </a:pPr>
            <a:r>
              <a:rPr lang="et-EE" dirty="0"/>
              <a:t>mis on asutatud eesmärgiga täita või mis täidab põhi- või kõrvaltegevusena ülesannet avalikes huvides, millel ei ole tööstuslikku ega ärilist iseloomu, ja</a:t>
            </a:r>
          </a:p>
          <a:p>
            <a:pPr>
              <a:buFont typeface="Wingdings" panose="05000000000000000000" pitchFamily="2" charset="2"/>
              <a:buChar char="ü"/>
            </a:pPr>
            <a:r>
              <a:rPr lang="et-EE" dirty="0"/>
              <a:t>mida põhiliselt rahastavad  </a:t>
            </a:r>
            <a:r>
              <a:rPr lang="et-EE" b="1" dirty="0"/>
              <a:t>(tuluprognoos) </a:t>
            </a:r>
            <a:r>
              <a:rPr lang="et-EE" dirty="0"/>
              <a:t>või </a:t>
            </a:r>
          </a:p>
          <a:p>
            <a:pPr>
              <a:buFont typeface="Wingdings" panose="05000000000000000000" pitchFamily="2" charset="2"/>
              <a:buChar char="ü"/>
            </a:pPr>
            <a:r>
              <a:rPr lang="et-EE" dirty="0"/>
              <a:t>mille juhtimis-, haldus- või järelevalveorgani liikmetest rohkem kui poole määravad või mille juhtimist muul viisil kontrollivad koos või eraldi lõike 1 punktides 1–5 või teised punktis 6 nimetatud isikud või mõne muu Euroopa Majanduspiirkonna lepinguriigi vastavad isikud.</a:t>
            </a:r>
          </a:p>
          <a:p>
            <a:pPr>
              <a:buFont typeface="Wingdings" panose="05000000000000000000" pitchFamily="2" charset="2"/>
              <a:buChar char="ü"/>
            </a:pPr>
            <a:endParaRPr lang="et-EE" dirty="0"/>
          </a:p>
          <a:p>
            <a:pPr>
              <a:buFont typeface="Wingdings" panose="05000000000000000000" pitchFamily="2" charset="2"/>
              <a:buChar char="ü"/>
            </a:pPr>
            <a:endParaRPr lang="et-EE" dirty="0"/>
          </a:p>
          <a:p>
            <a:pPr marL="68580" indent="0">
              <a:buNone/>
            </a:pPr>
            <a:endParaRPr lang="et-EE"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708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99592" y="1340768"/>
            <a:ext cx="7024744" cy="745152"/>
          </a:xfrm>
        </p:spPr>
        <p:txBody>
          <a:bodyPr>
            <a:normAutofit/>
          </a:bodyPr>
          <a:lstStyle/>
          <a:p>
            <a:r>
              <a:rPr lang="et-EE" dirty="0"/>
              <a:t>Hinnapäring</a:t>
            </a:r>
          </a:p>
        </p:txBody>
      </p:sp>
      <p:sp>
        <p:nvSpPr>
          <p:cNvPr id="3" name="Sisu kohatäide 2"/>
          <p:cNvSpPr>
            <a:spLocks noGrp="1"/>
          </p:cNvSpPr>
          <p:nvPr>
            <p:ph idx="1"/>
          </p:nvPr>
        </p:nvSpPr>
        <p:spPr>
          <a:xfrm>
            <a:off x="1043492" y="2420888"/>
            <a:ext cx="6777317" cy="3888432"/>
          </a:xfrm>
        </p:spPr>
        <p:txBody>
          <a:bodyPr>
            <a:normAutofit/>
          </a:bodyPr>
          <a:lstStyle/>
          <a:p>
            <a:r>
              <a:rPr lang="et-EE" dirty="0"/>
              <a:t>Üle 100.- maksumuse korral kohustuslik lisada maksetaotlusele hinnapäring.</a:t>
            </a:r>
          </a:p>
          <a:p>
            <a:r>
              <a:rPr lang="et-EE" dirty="0"/>
              <a:t>Hinnapäring peab sisaldama soovitava teenuse täpset sisu või  toote tehnilist spetsifikatsiooni.</a:t>
            </a:r>
          </a:p>
          <a:p>
            <a:r>
              <a:rPr lang="et-EE" dirty="0"/>
              <a:t>Sa saad mida küsid – hinnapäring peab oleme nii hea, et vastuseks saad teenuse või toote, mida tegelikult soovid.</a:t>
            </a:r>
          </a:p>
          <a:p>
            <a:pPr marL="68580" indent="0">
              <a:buNone/>
            </a:pPr>
            <a:endParaRPr lang="et-EE"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7835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622300"/>
            <a:ext cx="7024744" cy="862484"/>
          </a:xfrm>
        </p:spPr>
        <p:txBody>
          <a:bodyPr>
            <a:normAutofit/>
          </a:bodyPr>
          <a:lstStyle/>
          <a:p>
            <a:r>
              <a:rPr lang="et-EE" dirty="0"/>
              <a:t>Hinnapakkumused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2988" y="1725460"/>
            <a:ext cx="7201420" cy="4655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949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622300"/>
            <a:ext cx="7024744" cy="1006500"/>
          </a:xfrm>
        </p:spPr>
        <p:txBody>
          <a:bodyPr>
            <a:normAutofit/>
          </a:bodyPr>
          <a:lstStyle/>
          <a:p>
            <a:r>
              <a:rPr lang="et-EE" dirty="0"/>
              <a:t>Seotus hinnapakkujaga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7584" y="1773238"/>
            <a:ext cx="7211817" cy="4464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607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43490" y="1027664"/>
            <a:ext cx="7024744" cy="817160"/>
          </a:xfrm>
        </p:spPr>
        <p:txBody>
          <a:bodyPr>
            <a:normAutofit/>
          </a:bodyPr>
          <a:lstStyle/>
          <a:p>
            <a:r>
              <a:rPr lang="et-EE" dirty="0"/>
              <a:t>Nõuded hinnapakkumusele</a:t>
            </a:r>
          </a:p>
        </p:txBody>
      </p:sp>
      <p:sp>
        <p:nvSpPr>
          <p:cNvPr id="3" name="Sisu kohatäide 2"/>
          <p:cNvSpPr>
            <a:spLocks noGrp="1"/>
          </p:cNvSpPr>
          <p:nvPr>
            <p:ph idx="1"/>
          </p:nvPr>
        </p:nvSpPr>
        <p:spPr>
          <a:xfrm>
            <a:off x="1043492" y="1988840"/>
            <a:ext cx="7344932" cy="4392488"/>
          </a:xfrm>
        </p:spPr>
        <p:txBody>
          <a:bodyPr>
            <a:normAutofit lnSpcReduction="10000"/>
          </a:bodyPr>
          <a:lstStyle/>
          <a:p>
            <a:pPr marL="68580" indent="0">
              <a:buNone/>
            </a:pPr>
            <a:r>
              <a:rPr lang="et-EE" dirty="0"/>
              <a:t>Väljavalitud hinnapakkumus:</a:t>
            </a:r>
          </a:p>
          <a:p>
            <a:r>
              <a:rPr lang="et-EE" dirty="0"/>
              <a:t>ei tohi olla põhjendamatult kõrge võrreldes tavaliselt sarnase tegevuse eest tasutava hinnaga;</a:t>
            </a:r>
          </a:p>
          <a:p>
            <a:r>
              <a:rPr lang="et-EE" dirty="0"/>
              <a:t>peab olema objektiivselt põhjendatud.</a:t>
            </a:r>
          </a:p>
          <a:p>
            <a:pPr marL="68580" indent="0">
              <a:buNone/>
            </a:pPr>
            <a:r>
              <a:rPr lang="et-EE" dirty="0"/>
              <a:t>Põhjendus, kui ei ole saadud nõutud arvul hinnapakkumusi või ei ole valitud odavaimat hinnapakkumust </a:t>
            </a:r>
          </a:p>
          <a:p>
            <a:pPr marL="68580" indent="0">
              <a:buNone/>
            </a:pPr>
            <a:r>
              <a:rPr lang="et-EE" dirty="0"/>
              <a:t>Hinnapakkumust ei jaotata osadeks, kui toetatava tegevuse elluviimiseks või investeeringu tegemiseks vajalik teenus, töö või kaup on funktsionaalselt koos toimiv</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0"/>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989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Hinnapakkumus sisaldab:</a:t>
            </a:r>
            <a:br>
              <a:rPr lang="et-EE" dirty="0"/>
            </a:br>
            <a:endParaRPr lang="et-EE" dirty="0"/>
          </a:p>
        </p:txBody>
      </p:sp>
      <p:sp>
        <p:nvSpPr>
          <p:cNvPr id="3" name="Sisu kohatäide 2"/>
          <p:cNvSpPr>
            <a:spLocks noGrp="1"/>
          </p:cNvSpPr>
          <p:nvPr>
            <p:ph idx="1"/>
          </p:nvPr>
        </p:nvSpPr>
        <p:spPr/>
        <p:txBody>
          <a:bodyPr>
            <a:normAutofit/>
          </a:bodyPr>
          <a:lstStyle/>
          <a:p>
            <a:r>
              <a:rPr lang="et-EE" dirty="0"/>
              <a:t>taotleja nime,</a:t>
            </a:r>
          </a:p>
          <a:p>
            <a:r>
              <a:rPr lang="et-EE" dirty="0"/>
              <a:t>hinnapakkuja nime, registrikoodi ja kontaktandmeid,</a:t>
            </a:r>
          </a:p>
          <a:p>
            <a:r>
              <a:rPr lang="et-EE" dirty="0"/>
              <a:t>hinnapakkumuse väljastamise kuupäeva,</a:t>
            </a:r>
          </a:p>
          <a:p>
            <a:r>
              <a:rPr lang="et-EE" dirty="0"/>
              <a:t>hinnapakkumuse kehtivusaega</a:t>
            </a:r>
          </a:p>
          <a:p>
            <a:r>
              <a:rPr lang="et-EE" dirty="0"/>
              <a:t>toetatava tegevuse või investeeringuobjekti käibemaksuta ja käibemaksuga maksumust</a:t>
            </a:r>
          </a:p>
          <a:p>
            <a:endParaRPr lang="et-EE"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36871"/>
            <a:ext cx="1584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033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1032</TotalTime>
  <Words>874</Words>
  <Application>Microsoft Office PowerPoint</Application>
  <PresentationFormat>Ekraaniseanss (4:3)</PresentationFormat>
  <Paragraphs>99</Paragraphs>
  <Slides>18</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18</vt:i4>
      </vt:variant>
    </vt:vector>
  </HeadingPairs>
  <TitlesOfParts>
    <vt:vector size="23" baseType="lpstr">
      <vt:lpstr>Arial</vt:lpstr>
      <vt:lpstr>Century Gothic</vt:lpstr>
      <vt:lpstr>Wingdings</vt:lpstr>
      <vt:lpstr>Wingdings 2</vt:lpstr>
      <vt:lpstr>Austin</vt:lpstr>
      <vt:lpstr>Kuidas LEADER projekti ellu viia?</vt:lpstr>
      <vt:lpstr>Appi! Ma sain toetusotsuse!</vt:lpstr>
      <vt:lpstr>Ma olen riigihankekohuslane </vt:lpstr>
      <vt:lpstr>Kas ma olen riigihankekohuslane?</vt:lpstr>
      <vt:lpstr>Hinnapäring</vt:lpstr>
      <vt:lpstr>Hinnapakkumused</vt:lpstr>
      <vt:lpstr>Seotus hinnapakkujaga</vt:lpstr>
      <vt:lpstr>Nõuded hinnapakkumusele</vt:lpstr>
      <vt:lpstr>Hinnapakkumus sisaldab: </vt:lpstr>
      <vt:lpstr>Ehitustegevuse hinnapakkumine peab sisaldama lisaks:</vt:lpstr>
      <vt:lpstr>Kasutatud masina, seadme hinnapakkumus</vt:lpstr>
      <vt:lpstr>Maksetaotluste esitamine</vt:lpstr>
      <vt:lpstr>Maksetaotluse lisadokumendid</vt:lpstr>
      <vt:lpstr>Nõuded maksetaotluse esitajale</vt:lpstr>
      <vt:lpstr>Toetuse väljamaksmine</vt:lpstr>
      <vt:lpstr>OTKA</vt:lpstr>
      <vt:lpstr>Muudatused</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Taotlemine 2016</dc:title>
  <dc:creator>Maimu</dc:creator>
  <cp:lastModifiedBy>Andra Liibek</cp:lastModifiedBy>
  <cp:revision>34</cp:revision>
  <dcterms:created xsi:type="dcterms:W3CDTF">2015-12-10T12:41:13Z</dcterms:created>
  <dcterms:modified xsi:type="dcterms:W3CDTF">2022-02-17T09:30:21Z</dcterms:modified>
</cp:coreProperties>
</file>