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8" r:id="rId3"/>
    <p:sldId id="259" r:id="rId4"/>
    <p:sldId id="263" r:id="rId5"/>
    <p:sldId id="260" r:id="rId6"/>
    <p:sldId id="273" r:id="rId7"/>
    <p:sldId id="261" r:id="rId8"/>
    <p:sldId id="262" r:id="rId9"/>
    <p:sldId id="264" r:id="rId10"/>
    <p:sldId id="274" r:id="rId11"/>
    <p:sldId id="267" r:id="rId12"/>
    <p:sldId id="268" r:id="rId13"/>
    <p:sldId id="275" r:id="rId14"/>
    <p:sldId id="276"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08" d="100"/>
          <a:sy n="108"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E510B-9C41-49BA-A9CB-0DEBD870AF2A}" type="datetimeFigureOut">
              <a:rPr lang="et-EE" smtClean="0"/>
              <a:t>21.02.2022</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97577-858B-4BFC-A4EB-C07E9C4ECED1}" type="slidenum">
              <a:rPr lang="et-EE" smtClean="0"/>
              <a:t>‹#›</a:t>
            </a:fld>
            <a:endParaRPr lang="et-EE"/>
          </a:p>
        </p:txBody>
      </p:sp>
    </p:spTree>
    <p:extLst>
      <p:ext uri="{BB962C8B-B14F-4D97-AF65-F5344CB8AC3E}">
        <p14:creationId xmlns:p14="http://schemas.microsoft.com/office/powerpoint/2010/main" val="37323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CB997577-858B-4BFC-A4EB-C07E9C4ECED1}" type="slidenum">
              <a:rPr lang="et-EE" smtClean="0"/>
              <a:t>2</a:t>
            </a:fld>
            <a:endParaRPr lang="et-EE"/>
          </a:p>
        </p:txBody>
      </p:sp>
    </p:spTree>
    <p:extLst>
      <p:ext uri="{BB962C8B-B14F-4D97-AF65-F5344CB8AC3E}">
        <p14:creationId xmlns:p14="http://schemas.microsoft.com/office/powerpoint/2010/main" val="200750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42A54C80-263E-416B-A8E0-580EDEADCBDC}" type="datetimeFigureOut">
              <a:rPr lang="en-US" dirty="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hyperlink" Target="https://www.riigiteataja.ee/akt/115052020016"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hyperlink" Target="https://raplaleader.ee/elluviijale/"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hyperlink" Target="https://www.pria.ee/toetused/leader-meetme-raames-antav-projektitoet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aplaleader.ee/taotlejale/"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hyperlink" Target="https://www.pria.ee/toetused/leader-meetme-raames-antav-projektitoet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aplaleader.ee/elluviijale/"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hyperlink" Target="https://www.pria.ee/toetused/leader-meetme-raames-antav-projektitoet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aplaleader.ee/"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hyperlink" Target="https://www.riigiteataja.ee/akt/115052020016"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48A738-A582-4386-947D-91A29A74FC66}"/>
              </a:ext>
            </a:extLst>
          </p:cNvPr>
          <p:cNvSpPr>
            <a:spLocks noGrp="1"/>
          </p:cNvSpPr>
          <p:nvPr>
            <p:ph type="ctrTitle"/>
          </p:nvPr>
        </p:nvSpPr>
        <p:spPr>
          <a:xfrm>
            <a:off x="1507067" y="2672179"/>
            <a:ext cx="7766936" cy="2308193"/>
          </a:xfrm>
        </p:spPr>
        <p:txBody>
          <a:bodyPr/>
          <a:lstStyle/>
          <a:p>
            <a:pPr algn="ctr"/>
            <a:br>
              <a:rPr kumimoji="0" lang="et-EE" sz="48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t-EE" sz="4800" b="0" i="0" u="none" strike="noStrike" kern="1200" cap="none" spc="0" normalizeH="0" baseline="0" noProof="0" dirty="0">
                <a:ln>
                  <a:noFill/>
                </a:ln>
                <a:solidFill>
                  <a:srgbClr val="90C226"/>
                </a:solidFill>
                <a:effectLst/>
                <a:uLnTx/>
                <a:uFillTx/>
                <a:latin typeface="Trebuchet MS" panose="020B0603020202020204"/>
                <a:ea typeface="+mj-ea"/>
                <a:cs typeface="+mj-cs"/>
              </a:rPr>
              <a:t>Raplamaa Partnerluskogu</a:t>
            </a:r>
            <a:br>
              <a:rPr kumimoji="0" lang="et-EE" sz="4800" b="0" i="0" u="none" strike="noStrike" kern="1200" cap="none" spc="0" normalizeH="0" baseline="0" noProof="0" dirty="0">
                <a:ln>
                  <a:noFill/>
                </a:ln>
                <a:solidFill>
                  <a:srgbClr val="90C226"/>
                </a:solidFill>
                <a:effectLst/>
                <a:uLnTx/>
                <a:uFillTx/>
                <a:latin typeface="Trebuchet MS" panose="020B0603020202020204"/>
                <a:ea typeface="+mj-ea"/>
                <a:cs typeface="+mj-cs"/>
              </a:rPr>
            </a:br>
            <a:br>
              <a:rPr kumimoji="0" lang="et-EE" sz="48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t-EE" sz="3200" b="0" i="0" u="none" strike="noStrike" kern="1200" cap="none" spc="0" normalizeH="0" baseline="0" noProof="0" dirty="0">
                <a:ln>
                  <a:noFill/>
                </a:ln>
                <a:solidFill>
                  <a:srgbClr val="90C226"/>
                </a:solidFill>
                <a:effectLst/>
                <a:uLnTx/>
                <a:uFillTx/>
                <a:latin typeface="Trebuchet MS" panose="020B0603020202020204"/>
                <a:ea typeface="+mj-ea"/>
                <a:cs typeface="+mj-cs"/>
              </a:rPr>
              <a:t>Meede 3 „Kogukonna edendamine“</a:t>
            </a:r>
            <a:br>
              <a:rPr kumimoji="0" lang="et-EE" sz="3200" b="0" i="0" u="none" strike="noStrike" kern="1200" cap="none" spc="0" normalizeH="0" baseline="0" noProof="0" dirty="0">
                <a:ln>
                  <a:noFill/>
                </a:ln>
                <a:solidFill>
                  <a:srgbClr val="90C226"/>
                </a:solidFill>
                <a:effectLst/>
                <a:uLnTx/>
                <a:uFillTx/>
                <a:latin typeface="Trebuchet MS" panose="020B0603020202020204"/>
                <a:ea typeface="+mj-ea"/>
                <a:cs typeface="+mj-cs"/>
              </a:rPr>
            </a:br>
            <a:br>
              <a:rPr kumimoji="0" lang="et-EE" sz="32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t-EE" sz="2800" b="0" i="0" u="none" strike="noStrike" kern="1200" cap="none" spc="0" normalizeH="0" baseline="0" noProof="0" dirty="0">
                <a:ln>
                  <a:noFill/>
                </a:ln>
                <a:solidFill>
                  <a:srgbClr val="90C226"/>
                </a:solidFill>
                <a:effectLst/>
                <a:uLnTx/>
                <a:uFillTx/>
                <a:latin typeface="Trebuchet MS" panose="020B0603020202020204"/>
                <a:ea typeface="+mj-ea"/>
                <a:cs typeface="+mj-cs"/>
              </a:rPr>
              <a:t>INFOPÄEV 21.veebruaril algusega kell 15.00 </a:t>
            </a:r>
            <a:br>
              <a:rPr kumimoji="0" lang="et-EE" sz="2800" b="0" i="0" u="none" strike="noStrike" kern="1200" cap="none" spc="0" normalizeH="0" baseline="0" noProof="0" dirty="0">
                <a:ln>
                  <a:noFill/>
                </a:ln>
                <a:solidFill>
                  <a:srgbClr val="90C226"/>
                </a:solidFill>
                <a:effectLst/>
                <a:uLnTx/>
                <a:uFillTx/>
                <a:latin typeface="Trebuchet MS" panose="020B0603020202020204"/>
                <a:ea typeface="+mj-ea"/>
                <a:cs typeface="+mj-cs"/>
              </a:rPr>
            </a:br>
            <a:br>
              <a:rPr kumimoji="0" lang="et-EE" sz="28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t-EE" sz="2000" b="0" i="0" u="none" strike="noStrike" kern="1200" cap="none" spc="0" normalizeH="0" baseline="0" noProof="0" dirty="0">
                <a:ln>
                  <a:noFill/>
                </a:ln>
                <a:solidFill>
                  <a:srgbClr val="90C226"/>
                </a:solidFill>
                <a:effectLst/>
                <a:uLnTx/>
                <a:uFillTx/>
                <a:latin typeface="Trebuchet MS" panose="020B0603020202020204"/>
                <a:ea typeface="+mj-ea"/>
                <a:cs typeface="+mj-cs"/>
              </a:rPr>
              <a:t>Meetmevoor avatud 15.03-28.03.2022.a</a:t>
            </a:r>
            <a:r>
              <a:rPr kumimoji="0" lang="et-EE" sz="2800" b="0" i="0" u="none" strike="noStrike" kern="1200" cap="none" spc="0" normalizeH="0" baseline="0" noProof="0" dirty="0">
                <a:ln>
                  <a:noFill/>
                </a:ln>
                <a:solidFill>
                  <a:srgbClr val="90C226"/>
                </a:solidFill>
                <a:effectLst/>
                <a:uLnTx/>
                <a:uFillTx/>
                <a:latin typeface="Trebuchet MS" panose="020B0603020202020204"/>
                <a:ea typeface="+mj-ea"/>
                <a:cs typeface="+mj-cs"/>
              </a:rPr>
              <a:t>.</a:t>
            </a:r>
            <a:endParaRPr lang="et-EE" dirty="0"/>
          </a:p>
        </p:txBody>
      </p:sp>
      <p:sp>
        <p:nvSpPr>
          <p:cNvPr id="3" name="Alapealkiri 2">
            <a:extLst>
              <a:ext uri="{FF2B5EF4-FFF2-40B4-BE49-F238E27FC236}">
                <a16:creationId xmlns:a16="http://schemas.microsoft.com/office/drawing/2014/main" id="{4428A467-15B5-417C-83A9-EEFBB6417B8B}"/>
              </a:ext>
            </a:extLst>
          </p:cNvPr>
          <p:cNvSpPr>
            <a:spLocks noGrp="1"/>
          </p:cNvSpPr>
          <p:nvPr>
            <p:ph type="subTitle" idx="1"/>
          </p:nvPr>
        </p:nvSpPr>
        <p:spPr/>
        <p:txBody>
          <a:bodyPr/>
          <a:lstStyle/>
          <a:p>
            <a:r>
              <a:rPr lang="et-EE" dirty="0"/>
              <a:t> </a:t>
            </a:r>
          </a:p>
        </p:txBody>
      </p:sp>
      <p:graphicFrame>
        <p:nvGraphicFramePr>
          <p:cNvPr id="4" name="Objekt 3">
            <a:extLst>
              <a:ext uri="{FF2B5EF4-FFF2-40B4-BE49-F238E27FC236}">
                <a16:creationId xmlns:a16="http://schemas.microsoft.com/office/drawing/2014/main" id="{D8CC1AB6-A281-45F4-925C-613B984190A0}"/>
              </a:ext>
            </a:extLst>
          </p:cNvPr>
          <p:cNvGraphicFramePr>
            <a:graphicFrameLocks noChangeAspect="1"/>
          </p:cNvGraphicFramePr>
          <p:nvPr>
            <p:extLst>
              <p:ext uri="{D42A27DB-BD31-4B8C-83A1-F6EECF244321}">
                <p14:modId xmlns:p14="http://schemas.microsoft.com/office/powerpoint/2010/main" val="1132579000"/>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037"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D8CC1AB6-A281-45F4-925C-613B984190A0}"/>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421929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A6431BB-D336-455E-842C-09525C154F85}"/>
              </a:ext>
            </a:extLst>
          </p:cNvPr>
          <p:cNvSpPr>
            <a:spLocks noGrp="1"/>
          </p:cNvSpPr>
          <p:nvPr>
            <p:ph type="title"/>
          </p:nvPr>
        </p:nvSpPr>
        <p:spPr/>
        <p:txBody>
          <a:bodyPr/>
          <a:lstStyle/>
          <a:p>
            <a:r>
              <a:rPr lang="et-EE" dirty="0"/>
              <a:t>Mitteabikõlbulikud kulud</a:t>
            </a:r>
          </a:p>
        </p:txBody>
      </p:sp>
      <p:sp>
        <p:nvSpPr>
          <p:cNvPr id="3" name="Sisu kohatäide 2">
            <a:extLst>
              <a:ext uri="{FF2B5EF4-FFF2-40B4-BE49-F238E27FC236}">
                <a16:creationId xmlns:a16="http://schemas.microsoft.com/office/drawing/2014/main" id="{C01C6E1C-5E3A-4167-B8F2-9F49C7D311BE}"/>
              </a:ext>
            </a:extLst>
          </p:cNvPr>
          <p:cNvSpPr>
            <a:spLocks noGrp="1"/>
          </p:cNvSpPr>
          <p:nvPr>
            <p:ph idx="1"/>
          </p:nvPr>
        </p:nvSpPr>
        <p:spPr/>
        <p:txBody>
          <a:bodyPr>
            <a:normAutofit fontScale="92500" lnSpcReduction="20000"/>
          </a:bodyPr>
          <a:lstStyle/>
          <a:p>
            <a:pPr marL="68580" indent="0">
              <a:buNone/>
            </a:pPr>
            <a:r>
              <a:rPr lang="et-EE" dirty="0"/>
              <a:t>	</a:t>
            </a:r>
          </a:p>
          <a:p>
            <a:r>
              <a:rPr lang="et-EE" sz="2000" b="0" i="0" dirty="0">
                <a:solidFill>
                  <a:srgbClr val="202020"/>
                </a:solidFill>
                <a:effectLst/>
                <a:latin typeface="Arial" panose="020B0604020202020204" pitchFamily="34" charset="0"/>
              </a:rPr>
              <a:t>käibemaks juhul, kui projektitoetuse taotlejal on võimalik taotleda selle tagastamist käibemaksuseaduse alusel;</a:t>
            </a:r>
          </a:p>
          <a:p>
            <a:r>
              <a:rPr lang="et-EE" sz="2000" b="0" i="0" dirty="0">
                <a:solidFill>
                  <a:srgbClr val="202020"/>
                </a:solidFill>
                <a:effectLst/>
                <a:latin typeface="Arial" panose="020B0604020202020204" pitchFamily="34" charset="0"/>
              </a:rPr>
              <a:t>sularahamaksed;</a:t>
            </a:r>
          </a:p>
          <a:p>
            <a:r>
              <a:rPr lang="et-EE" sz="2000" b="0" i="0" dirty="0">
                <a:solidFill>
                  <a:srgbClr val="202020"/>
                </a:solidFill>
                <a:effectLst/>
                <a:latin typeface="Arial" panose="020B0604020202020204" pitchFamily="34" charset="0"/>
              </a:rPr>
              <a:t>riigilõiv, teenustasu pangatoimingu eest, tagatismakse, intress ja muu finantsteenusega seotud kulu;</a:t>
            </a:r>
          </a:p>
          <a:p>
            <a:r>
              <a:rPr lang="fi-FI" sz="2000" b="0" i="0" dirty="0" err="1">
                <a:solidFill>
                  <a:srgbClr val="202020"/>
                </a:solidFill>
                <a:effectLst/>
                <a:latin typeface="Arial" panose="020B0604020202020204" pitchFamily="34" charset="0"/>
              </a:rPr>
              <a:t>kulud</a:t>
            </a:r>
            <a:r>
              <a:rPr lang="fi-FI" sz="2000" b="0" i="0" dirty="0">
                <a:solidFill>
                  <a:srgbClr val="202020"/>
                </a:solidFill>
                <a:effectLst/>
                <a:latin typeface="Arial" panose="020B0604020202020204" pitchFamily="34" charset="0"/>
              </a:rPr>
              <a:t>, mille on </a:t>
            </a:r>
            <a:r>
              <a:rPr lang="fi-FI" sz="2000" b="0" i="0" dirty="0" err="1">
                <a:solidFill>
                  <a:srgbClr val="202020"/>
                </a:solidFill>
                <a:effectLst/>
                <a:latin typeface="Arial" panose="020B0604020202020204" pitchFamily="34" charset="0"/>
              </a:rPr>
              <a:t>tasunud</a:t>
            </a:r>
            <a:r>
              <a:rPr lang="fi-FI" sz="2000" b="0" i="0" dirty="0">
                <a:solidFill>
                  <a:srgbClr val="202020"/>
                </a:solidFill>
                <a:effectLst/>
                <a:latin typeface="Arial" panose="020B0604020202020204" pitchFamily="34" charset="0"/>
              </a:rPr>
              <a:t> </a:t>
            </a:r>
            <a:r>
              <a:rPr lang="fi-FI" sz="2000" b="0" i="0" dirty="0" err="1">
                <a:solidFill>
                  <a:srgbClr val="202020"/>
                </a:solidFill>
                <a:effectLst/>
                <a:latin typeface="Arial" panose="020B0604020202020204" pitchFamily="34" charset="0"/>
              </a:rPr>
              <a:t>ühisprojektis</a:t>
            </a:r>
            <a:r>
              <a:rPr lang="fi-FI" sz="2000" b="0" i="0" dirty="0">
                <a:solidFill>
                  <a:srgbClr val="202020"/>
                </a:solidFill>
                <a:effectLst/>
                <a:latin typeface="Arial" panose="020B0604020202020204" pitchFamily="34" charset="0"/>
              </a:rPr>
              <a:t> </a:t>
            </a:r>
            <a:r>
              <a:rPr lang="fi-FI" sz="2000" b="0" i="0" dirty="0" err="1">
                <a:solidFill>
                  <a:srgbClr val="202020"/>
                </a:solidFill>
                <a:effectLst/>
                <a:latin typeface="Arial" panose="020B0604020202020204" pitchFamily="34" charset="0"/>
              </a:rPr>
              <a:t>osalev</a:t>
            </a:r>
            <a:r>
              <a:rPr lang="fi-FI" sz="2000" b="0" i="0" dirty="0">
                <a:solidFill>
                  <a:srgbClr val="202020"/>
                </a:solidFill>
                <a:effectLst/>
                <a:latin typeface="Arial" panose="020B0604020202020204" pitchFamily="34" charset="0"/>
              </a:rPr>
              <a:t> </a:t>
            </a:r>
            <a:r>
              <a:rPr lang="fi-FI" sz="2000" b="0" i="0" dirty="0" err="1">
                <a:solidFill>
                  <a:srgbClr val="202020"/>
                </a:solidFill>
                <a:effectLst/>
                <a:latin typeface="Arial" panose="020B0604020202020204" pitchFamily="34" charset="0"/>
              </a:rPr>
              <a:t>partner</a:t>
            </a:r>
            <a:r>
              <a:rPr lang="fi-FI" sz="2000" b="0" i="0" dirty="0">
                <a:solidFill>
                  <a:srgbClr val="202020"/>
                </a:solidFill>
                <a:effectLst/>
                <a:latin typeface="Arial" panose="020B0604020202020204" pitchFamily="34" charset="0"/>
              </a:rPr>
              <a:t>;</a:t>
            </a:r>
            <a:endParaRPr lang="et-EE" sz="2000" dirty="0"/>
          </a:p>
          <a:p>
            <a:r>
              <a:rPr lang="et-EE" sz="2000" dirty="0"/>
              <a:t>samuti ei ole antud meetmes abikõlbulikud suurte investeeringute kulud (seadmete ostmine ja ehitamine);</a:t>
            </a:r>
          </a:p>
          <a:p>
            <a:r>
              <a:rPr lang="et-EE" sz="2000" dirty="0"/>
              <a:t>maaeluministri LEADER määruses </a:t>
            </a:r>
            <a:r>
              <a:rPr lang="et-EE" sz="2000" dirty="0">
                <a:solidFill>
                  <a:srgbClr val="000000"/>
                </a:solidFill>
                <a:effectLst/>
                <a:latin typeface="Arial" panose="020B0604020202020204" pitchFamily="34" charset="0"/>
              </a:rPr>
              <a:t> § 31 </a:t>
            </a:r>
            <a:r>
              <a:rPr lang="et-EE" sz="2000" dirty="0"/>
              <a:t>on loetletud mitteabikõlbulikud kulud täpsemalt välja toodud siin  </a:t>
            </a:r>
            <a:r>
              <a:rPr lang="et-EE" sz="2000" dirty="0">
                <a:hlinkClick r:id="rId3"/>
              </a:rPr>
              <a:t>https://www.riigiteataja.ee/akt/115052020016</a:t>
            </a:r>
            <a:endParaRPr lang="et-EE" sz="2000" dirty="0"/>
          </a:p>
          <a:p>
            <a:pPr marL="0" indent="0">
              <a:buNone/>
            </a:pPr>
            <a:endParaRPr lang="et-EE" sz="2000" dirty="0"/>
          </a:p>
        </p:txBody>
      </p:sp>
      <p:graphicFrame>
        <p:nvGraphicFramePr>
          <p:cNvPr id="4" name="Objekt 3">
            <a:extLst>
              <a:ext uri="{FF2B5EF4-FFF2-40B4-BE49-F238E27FC236}">
                <a16:creationId xmlns:a16="http://schemas.microsoft.com/office/drawing/2014/main" id="{FAFBDDB2-7E9B-4549-9EE0-5DC65C31E3BC}"/>
              </a:ext>
            </a:extLst>
          </p:cNvPr>
          <p:cNvGraphicFramePr>
            <a:graphicFrameLocks noChangeAspect="1"/>
          </p:cNvGraphicFramePr>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0253" name="PDF" r:id="rId4" imgW="0" imgH="360" progId="FoxitReader.Document">
                  <p:embed/>
                </p:oleObj>
              </mc:Choice>
              <mc:Fallback>
                <p:oleObj name="PDF" r:id="rId4" imgW="0" imgH="360" progId="FoxitReader.Document">
                  <p:embed/>
                  <p:pic>
                    <p:nvPicPr>
                      <p:cNvPr id="4" name="Objekt 3">
                        <a:extLst>
                          <a:ext uri="{FF2B5EF4-FFF2-40B4-BE49-F238E27FC236}">
                            <a16:creationId xmlns:a16="http://schemas.microsoft.com/office/drawing/2014/main" id="{FAFBDDB2-7E9B-4549-9EE0-5DC65C31E3BC}"/>
                          </a:ext>
                        </a:extLst>
                      </p:cNvPr>
                      <p:cNvPicPr/>
                      <p:nvPr/>
                    </p:nvPicPr>
                    <p:blipFill>
                      <a:blip r:embed="rId5"/>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07134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0FAD0A6-47F6-43C0-988B-3A6917E8D636}"/>
              </a:ext>
            </a:extLst>
          </p:cNvPr>
          <p:cNvSpPr>
            <a:spLocks noGrp="1"/>
          </p:cNvSpPr>
          <p:nvPr>
            <p:ph type="title"/>
          </p:nvPr>
        </p:nvSpPr>
        <p:spPr/>
        <p:txBody>
          <a:bodyPr/>
          <a:lstStyle/>
          <a:p>
            <a:r>
              <a:rPr lang="et-EE" dirty="0"/>
              <a:t>Mitterahaline omafinantseering</a:t>
            </a:r>
          </a:p>
        </p:txBody>
      </p:sp>
      <p:sp>
        <p:nvSpPr>
          <p:cNvPr id="3" name="Sisu kohatäide 2">
            <a:extLst>
              <a:ext uri="{FF2B5EF4-FFF2-40B4-BE49-F238E27FC236}">
                <a16:creationId xmlns:a16="http://schemas.microsoft.com/office/drawing/2014/main" id="{BE4FEA4F-0308-4044-ADB4-54287C7EF2E2}"/>
              </a:ext>
            </a:extLst>
          </p:cNvPr>
          <p:cNvSpPr>
            <a:spLocks noGrp="1"/>
          </p:cNvSpPr>
          <p:nvPr>
            <p:ph idx="1"/>
          </p:nvPr>
        </p:nvSpPr>
        <p:spPr>
          <a:xfrm>
            <a:off x="677334" y="1704975"/>
            <a:ext cx="8596668" cy="4336387"/>
          </a:xfrm>
        </p:spPr>
        <p:txBody>
          <a:bodyPr>
            <a:normAutofit fontScale="92500"/>
          </a:bodyPr>
          <a:lstStyle/>
          <a:p>
            <a:r>
              <a:rPr lang="et-EE" sz="2000" dirty="0"/>
              <a:t>MTÜ või sihtasutuse omafinantseeringu osaks võib olla tegevuse elluviimiseks või investeeringu tegemiseks vajalik taotleja poolt tehtud vabatahtlik tasustamata töö;</a:t>
            </a:r>
          </a:p>
          <a:p>
            <a:r>
              <a:rPr lang="et-EE" sz="2000" dirty="0"/>
              <a:t>kuni 9% mitterahalise omafinantseeringuga seotud toetatava tegevuse või investeeringu abikõlblikest kuludest;</a:t>
            </a:r>
          </a:p>
          <a:p>
            <a:r>
              <a:rPr lang="et-EE" sz="2000" dirty="0"/>
              <a:t>tunnitasu määr kuni 4 eurot ning masinat, seadet või mootorsõidukit kasutades kuni 8 eurot;</a:t>
            </a:r>
          </a:p>
          <a:p>
            <a:r>
              <a:rPr lang="et-EE" sz="2000" dirty="0"/>
              <a:t>tõendamiseks tuleb esitada, vabatahtliku tasustamata töö päevik, leitav</a:t>
            </a:r>
          </a:p>
          <a:p>
            <a:pPr marL="0" indent="0">
              <a:buNone/>
            </a:pPr>
            <a:r>
              <a:rPr lang="et-EE" sz="2000" dirty="0"/>
              <a:t>	Juhendid ja vormid: </a:t>
            </a:r>
            <a:r>
              <a:rPr lang="et-EE" sz="2000" dirty="0">
                <a:hlinkClick r:id="rId3"/>
              </a:rPr>
              <a:t>https://raplaleader.ee/elluviijale/</a:t>
            </a:r>
            <a:endParaRPr lang="et-EE" sz="2000" dirty="0"/>
          </a:p>
          <a:p>
            <a:pPr marL="0" indent="0">
              <a:buNone/>
            </a:pPr>
            <a:r>
              <a:rPr lang="et-EE" sz="2000" dirty="0"/>
              <a:t>	</a:t>
            </a:r>
            <a:r>
              <a:rPr lang="et-EE" sz="2000" dirty="0">
                <a:hlinkClick r:id="rId4"/>
              </a:rPr>
              <a:t>https://www.pria.ee/toetused/leader-meetme-raames-antav-  	projektitoetus</a:t>
            </a:r>
            <a:endParaRPr lang="et-EE" sz="2000" dirty="0"/>
          </a:p>
          <a:p>
            <a:pPr marL="0" indent="0">
              <a:buNone/>
            </a:pPr>
            <a:r>
              <a:rPr lang="et-EE" sz="2000" dirty="0"/>
              <a:t>			</a:t>
            </a:r>
          </a:p>
          <a:p>
            <a:pPr marL="0" indent="0">
              <a:buNone/>
            </a:pPr>
            <a:endParaRPr lang="et-EE" sz="2000" dirty="0"/>
          </a:p>
          <a:p>
            <a:pPr marL="0" indent="0">
              <a:buNone/>
            </a:pPr>
            <a:endParaRPr lang="et-EE" sz="2000" dirty="0"/>
          </a:p>
          <a:p>
            <a:pPr marL="0" indent="0">
              <a:buNone/>
            </a:pPr>
            <a:endParaRPr lang="et-EE" sz="2000" dirty="0"/>
          </a:p>
          <a:p>
            <a:pPr marL="0" indent="0">
              <a:buNone/>
            </a:pPr>
            <a:endParaRPr lang="et-EE" dirty="0"/>
          </a:p>
        </p:txBody>
      </p:sp>
      <p:graphicFrame>
        <p:nvGraphicFramePr>
          <p:cNvPr id="4" name="Objekt 3">
            <a:extLst>
              <a:ext uri="{FF2B5EF4-FFF2-40B4-BE49-F238E27FC236}">
                <a16:creationId xmlns:a16="http://schemas.microsoft.com/office/drawing/2014/main" id="{00E897D3-CC7E-4408-A91E-382C1F2EC77E}"/>
              </a:ext>
            </a:extLst>
          </p:cNvPr>
          <p:cNvGraphicFramePr>
            <a:graphicFrameLocks noChangeAspect="1"/>
          </p:cNvGraphicFramePr>
          <p:nvPr>
            <p:extLst>
              <p:ext uri="{D42A27DB-BD31-4B8C-83A1-F6EECF244321}">
                <p14:modId xmlns:p14="http://schemas.microsoft.com/office/powerpoint/2010/main" val="3122321039"/>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1277" name="PDF" r:id="rId5" imgW="0" imgH="360" progId="FoxitReader.Document">
                  <p:embed/>
                </p:oleObj>
              </mc:Choice>
              <mc:Fallback>
                <p:oleObj name="PDF" r:id="rId5" imgW="0" imgH="360" progId="FoxitReader.Document">
                  <p:embed/>
                  <p:pic>
                    <p:nvPicPr>
                      <p:cNvPr id="4" name="Objekt 3">
                        <a:extLst>
                          <a:ext uri="{FF2B5EF4-FFF2-40B4-BE49-F238E27FC236}">
                            <a16:creationId xmlns:a16="http://schemas.microsoft.com/office/drawing/2014/main" id="{00E897D3-CC7E-4408-A91E-382C1F2EC77E}"/>
                          </a:ext>
                        </a:extLst>
                      </p:cNvPr>
                      <p:cNvPicPr/>
                      <p:nvPr/>
                    </p:nvPicPr>
                    <p:blipFill>
                      <a:blip r:embed="rId6"/>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49660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753E939-0A26-4F5A-B51C-9AAC699242E4}"/>
              </a:ext>
            </a:extLst>
          </p:cNvPr>
          <p:cNvSpPr>
            <a:spLocks noGrp="1"/>
          </p:cNvSpPr>
          <p:nvPr>
            <p:ph type="title"/>
          </p:nvPr>
        </p:nvSpPr>
        <p:spPr/>
        <p:txBody>
          <a:bodyPr/>
          <a:lstStyle/>
          <a:p>
            <a:r>
              <a:rPr lang="et-EE" dirty="0"/>
              <a:t>Esitatavad dokumendid</a:t>
            </a:r>
          </a:p>
        </p:txBody>
      </p:sp>
      <p:sp>
        <p:nvSpPr>
          <p:cNvPr id="3" name="Sisu kohatäide 2">
            <a:extLst>
              <a:ext uri="{FF2B5EF4-FFF2-40B4-BE49-F238E27FC236}">
                <a16:creationId xmlns:a16="http://schemas.microsoft.com/office/drawing/2014/main" id="{673858DD-9846-49A3-A723-F820A7D66A47}"/>
              </a:ext>
            </a:extLst>
          </p:cNvPr>
          <p:cNvSpPr>
            <a:spLocks noGrp="1"/>
          </p:cNvSpPr>
          <p:nvPr>
            <p:ph idx="1"/>
          </p:nvPr>
        </p:nvSpPr>
        <p:spPr>
          <a:xfrm>
            <a:off x="677334" y="1553592"/>
            <a:ext cx="8596668" cy="4487771"/>
          </a:xfrm>
        </p:spPr>
        <p:txBody>
          <a:bodyPr>
            <a:normAutofit fontScale="70000" lnSpcReduction="20000"/>
          </a:bodyPr>
          <a:lstStyle/>
          <a:p>
            <a:r>
              <a:rPr lang="et-EE" sz="2200" dirty="0"/>
              <a:t>Vormikohane projektitaotluse avaldus täidetakse  e-PRIA keskkonnas;</a:t>
            </a:r>
          </a:p>
          <a:p>
            <a:r>
              <a:rPr lang="et-EE" sz="2200" dirty="0">
                <a:ea typeface="Calibri" panose="020F0502020204030204" pitchFamily="34" charset="0"/>
              </a:rPr>
              <a:t>R</a:t>
            </a:r>
            <a:r>
              <a:rPr lang="et-EE" sz="2200" dirty="0">
                <a:effectLst/>
                <a:ea typeface="Calibri" panose="020F0502020204030204" pitchFamily="34" charset="0"/>
              </a:rPr>
              <a:t>aplamaa Partnerluskogu poolne projekti kirjelduse vorm;</a:t>
            </a:r>
            <a:endParaRPr lang="et-EE" sz="2200" dirty="0"/>
          </a:p>
          <a:p>
            <a:r>
              <a:rPr lang="et-EE" sz="2200" dirty="0"/>
              <a:t>projektijuhi CV, kui toetust on taotletud projektijuhtimise kulude kohta;</a:t>
            </a:r>
          </a:p>
          <a:p>
            <a:r>
              <a:rPr lang="et-EE" sz="2200" dirty="0"/>
              <a:t>MTÜ liikmete nimekiri (v.a. usuühendused);</a:t>
            </a:r>
          </a:p>
          <a:p>
            <a:r>
              <a:rPr lang="et-EE" sz="2200" dirty="0"/>
              <a:t>ühiste kavatsuste kokkuleppe, mis on allkirjastatud kõikide osapoolte poolt</a:t>
            </a:r>
          </a:p>
          <a:p>
            <a:pPr marL="0" indent="0">
              <a:buNone/>
            </a:pPr>
            <a:r>
              <a:rPr lang="et-EE" sz="2200" dirty="0">
                <a:ea typeface="Calibri" panose="020F0502020204030204" pitchFamily="34" charset="0"/>
                <a:cs typeface="Times New Roman" panose="02020603050405020304" pitchFamily="18" charset="0"/>
              </a:rPr>
              <a:t>	Juhendid ja vormid: </a:t>
            </a:r>
            <a:r>
              <a:rPr lang="et-EE" sz="2200" dirty="0">
                <a:ea typeface="Calibri" panose="020F0502020204030204" pitchFamily="34" charset="0"/>
                <a:cs typeface="Times New Roman" panose="02020603050405020304" pitchFamily="18" charset="0"/>
                <a:hlinkClick r:id="rId3"/>
              </a:rPr>
              <a:t>https://raplaleader.ee/taotlejale/</a:t>
            </a:r>
            <a:endParaRPr lang="et-EE" sz="2200" dirty="0">
              <a:ea typeface="Calibri" panose="020F0502020204030204" pitchFamily="34" charset="0"/>
              <a:cs typeface="Times New Roman" panose="02020603050405020304" pitchFamily="18" charset="0"/>
            </a:endParaRPr>
          </a:p>
          <a:p>
            <a:pPr marL="0" indent="0">
              <a:buNone/>
            </a:pPr>
            <a:r>
              <a:rPr lang="et-EE" sz="2200" dirty="0">
                <a:ea typeface="Calibri" panose="020F0502020204030204" pitchFamily="34" charset="0"/>
                <a:cs typeface="Times New Roman" panose="02020603050405020304" pitchFamily="18" charset="0"/>
              </a:rPr>
              <a:t>	</a:t>
            </a:r>
            <a:r>
              <a:rPr lang="et-EE" sz="2200" dirty="0">
                <a:ea typeface="Calibri" panose="020F0502020204030204" pitchFamily="34" charset="0"/>
                <a:cs typeface="Times New Roman" panose="02020603050405020304" pitchFamily="18" charset="0"/>
                <a:hlinkClick r:id="rId4"/>
              </a:rPr>
              <a:t>https://www.pria.ee/toetused/leader-meetme-raames-antav-   	projektitoetus</a:t>
            </a:r>
            <a:endParaRPr lang="et-EE" sz="2200" dirty="0">
              <a:ea typeface="Calibri" panose="020F0502020204030204" pitchFamily="34" charset="0"/>
              <a:cs typeface="Times New Roman" panose="02020603050405020304" pitchFamily="18" charset="0"/>
            </a:endParaRPr>
          </a:p>
          <a:p>
            <a:r>
              <a:rPr lang="fi-FI" sz="2000" dirty="0" err="1"/>
              <a:t>toetatava</a:t>
            </a:r>
            <a:r>
              <a:rPr lang="fi-FI" sz="2000" dirty="0"/>
              <a:t> </a:t>
            </a:r>
            <a:r>
              <a:rPr lang="fi-FI" sz="2000" dirty="0" err="1"/>
              <a:t>tegevuse</a:t>
            </a:r>
            <a:r>
              <a:rPr lang="fi-FI" sz="2000" dirty="0"/>
              <a:t> </a:t>
            </a:r>
            <a:r>
              <a:rPr lang="fi-FI" sz="2000" dirty="0" err="1"/>
              <a:t>eeldatava</a:t>
            </a:r>
            <a:r>
              <a:rPr lang="fi-FI" sz="2000" dirty="0"/>
              <a:t> </a:t>
            </a:r>
            <a:r>
              <a:rPr lang="fi-FI" sz="2000" dirty="0" err="1"/>
              <a:t>maksumuse</a:t>
            </a:r>
            <a:r>
              <a:rPr lang="fi-FI" sz="2000" dirty="0"/>
              <a:t> </a:t>
            </a:r>
            <a:r>
              <a:rPr lang="fi-FI" sz="2000" dirty="0" err="1"/>
              <a:t>arvestus</a:t>
            </a:r>
            <a:r>
              <a:rPr lang="fi-FI" sz="2000" dirty="0"/>
              <a:t> </a:t>
            </a:r>
            <a:r>
              <a:rPr lang="fi-FI" sz="2000" dirty="0" err="1"/>
              <a:t>kululiikide</a:t>
            </a:r>
            <a:r>
              <a:rPr lang="fi-FI" sz="2000" dirty="0"/>
              <a:t> </a:t>
            </a:r>
            <a:r>
              <a:rPr lang="fi-FI" sz="2000" dirty="0" err="1"/>
              <a:t>kaupa</a:t>
            </a:r>
            <a:r>
              <a:rPr lang="fi-FI" sz="2000" dirty="0"/>
              <a:t> </a:t>
            </a:r>
            <a:r>
              <a:rPr lang="fi-FI" sz="2000" dirty="0" err="1"/>
              <a:t>projektitoetuse</a:t>
            </a:r>
            <a:r>
              <a:rPr lang="fi-FI" sz="2000" dirty="0"/>
              <a:t> </a:t>
            </a:r>
            <a:r>
              <a:rPr lang="fi-FI" sz="2000" dirty="0" err="1"/>
              <a:t>avalduse</a:t>
            </a:r>
            <a:r>
              <a:rPr lang="fi-FI" sz="2000" dirty="0"/>
              <a:t> </a:t>
            </a:r>
            <a:r>
              <a:rPr lang="fi-FI" sz="2000" dirty="0" err="1"/>
              <a:t>lisana</a:t>
            </a:r>
            <a:r>
              <a:rPr lang="fi-FI" sz="2000" dirty="0"/>
              <a:t>;</a:t>
            </a:r>
            <a:endParaRPr lang="et-EE" sz="2000" dirty="0"/>
          </a:p>
          <a:p>
            <a:r>
              <a:rPr lang="et-EE" sz="2000" dirty="0"/>
              <a:t>eeldatava maksumuse põhjendamiseks peab taotlejal olemas olema hinnapakkumine, mida ei tule esitada taotlemisel, kuid on soovitav lisada;</a:t>
            </a:r>
            <a:endParaRPr lang="et-EE" sz="2000" dirty="0">
              <a:ea typeface="Calibri" panose="020F0502020204030204" pitchFamily="34" charset="0"/>
              <a:cs typeface="Times New Roman" panose="02020603050405020304" pitchFamily="18" charset="0"/>
            </a:endParaRPr>
          </a:p>
          <a:p>
            <a:r>
              <a:rPr lang="et-EE" sz="2000" dirty="0"/>
              <a:t>vabas vormis õiendi, millest selgub, kui palju taotleja eelmise aasta tuludest summaliselt moodustas avaliku sektori (riigiasutused, KOV, riiklikud fondid, riiklikud programmid) poolne rahastus; </a:t>
            </a:r>
            <a:r>
              <a:rPr lang="et-EE" sz="2000" dirty="0">
                <a:ea typeface="Calibri" panose="020F0502020204030204" pitchFamily="34" charset="0"/>
                <a:cs typeface="Times New Roman" panose="02020603050405020304" pitchFamily="18" charset="0"/>
              </a:rPr>
              <a:t>						</a:t>
            </a:r>
          </a:p>
          <a:p>
            <a:r>
              <a:rPr lang="et-EE" sz="2000" dirty="0"/>
              <a:t>taotlemise aastale eelneva majandusaasta aruanne või prognoositavad andmed jooksva majandusaasta bilansi kogumahu kohta, kui taotlejal ei ole saabunud kohustust esitada majandusaasta aruanne äriregistrile.</a:t>
            </a:r>
            <a:endParaRPr lang="et-EE" sz="20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sz="2000" dirty="0"/>
          </a:p>
          <a:p>
            <a:endParaRPr lang="et-EE" dirty="0"/>
          </a:p>
        </p:txBody>
      </p:sp>
      <p:graphicFrame>
        <p:nvGraphicFramePr>
          <p:cNvPr id="4" name="Objekt 3">
            <a:extLst>
              <a:ext uri="{FF2B5EF4-FFF2-40B4-BE49-F238E27FC236}">
                <a16:creationId xmlns:a16="http://schemas.microsoft.com/office/drawing/2014/main" id="{3802F808-88D9-4882-A5F1-A088C74675EF}"/>
              </a:ext>
            </a:extLst>
          </p:cNvPr>
          <p:cNvGraphicFramePr>
            <a:graphicFrameLocks noChangeAspect="1"/>
          </p:cNvGraphicFramePr>
          <p:nvPr>
            <p:extLst>
              <p:ext uri="{D42A27DB-BD31-4B8C-83A1-F6EECF244321}">
                <p14:modId xmlns:p14="http://schemas.microsoft.com/office/powerpoint/2010/main" val="3122321039"/>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2301" name="PDF" r:id="rId5" imgW="0" imgH="360" progId="FoxitReader.Document">
                  <p:embed/>
                </p:oleObj>
              </mc:Choice>
              <mc:Fallback>
                <p:oleObj name="PDF" r:id="rId5" imgW="0" imgH="360" progId="FoxitReader.Document">
                  <p:embed/>
                  <p:pic>
                    <p:nvPicPr>
                      <p:cNvPr id="4" name="Objekt 3">
                        <a:extLst>
                          <a:ext uri="{FF2B5EF4-FFF2-40B4-BE49-F238E27FC236}">
                            <a16:creationId xmlns:a16="http://schemas.microsoft.com/office/drawing/2014/main" id="{3802F808-88D9-4882-A5F1-A088C74675EF}"/>
                          </a:ext>
                        </a:extLst>
                      </p:cNvPr>
                      <p:cNvPicPr/>
                      <p:nvPr/>
                    </p:nvPicPr>
                    <p:blipFill>
                      <a:blip r:embed="rId6"/>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1112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A907446-7BED-4573-8459-16B8CC63E135}"/>
              </a:ext>
            </a:extLst>
          </p:cNvPr>
          <p:cNvSpPr>
            <a:spLocks noGrp="1"/>
          </p:cNvSpPr>
          <p:nvPr>
            <p:ph type="title"/>
          </p:nvPr>
        </p:nvSpPr>
        <p:spPr/>
        <p:txBody>
          <a:bodyPr>
            <a:normAutofit fontScale="90000"/>
          </a:bodyPr>
          <a:lstStyle/>
          <a:p>
            <a:r>
              <a:rPr lang="et-EE" dirty="0"/>
              <a:t>P</a:t>
            </a:r>
            <a:r>
              <a:rPr lang="et-EE" sz="3600" dirty="0"/>
              <a:t>rojektitoetuse avalduses küsitud andmed </a:t>
            </a:r>
            <a:br>
              <a:rPr lang="et-EE" sz="3600" dirty="0"/>
            </a:br>
            <a:r>
              <a:rPr lang="et-EE" sz="3600" dirty="0"/>
              <a:t>(täidetav e-PRIA s)</a:t>
            </a:r>
            <a:endParaRPr lang="et-EE" dirty="0"/>
          </a:p>
        </p:txBody>
      </p:sp>
      <p:sp>
        <p:nvSpPr>
          <p:cNvPr id="3" name="Sisu kohatäide 2">
            <a:extLst>
              <a:ext uri="{FF2B5EF4-FFF2-40B4-BE49-F238E27FC236}">
                <a16:creationId xmlns:a16="http://schemas.microsoft.com/office/drawing/2014/main" id="{5635ABB2-02EC-4B0C-9F43-1B8D2EFAC5F0}"/>
              </a:ext>
            </a:extLst>
          </p:cNvPr>
          <p:cNvSpPr>
            <a:spLocks noGrp="1"/>
          </p:cNvSpPr>
          <p:nvPr>
            <p:ph idx="1"/>
          </p:nvPr>
        </p:nvSpPr>
        <p:spPr/>
        <p:txBody>
          <a:bodyPr>
            <a:normAutofit fontScale="92500" lnSpcReduction="20000"/>
          </a:bodyPr>
          <a:lstStyle/>
          <a:p>
            <a:r>
              <a:rPr lang="et-EE" b="1" dirty="0">
                <a:ea typeface="Calibri" panose="020F0502020204030204" pitchFamily="34" charset="0"/>
                <a:cs typeface="Times New Roman" panose="02020603050405020304" pitchFamily="18" charset="0"/>
              </a:rPr>
              <a:t>Üldandmed</a:t>
            </a:r>
            <a:r>
              <a:rPr lang="et-EE" dirty="0">
                <a:ea typeface="Calibri" panose="020F0502020204030204" pitchFamily="34" charset="0"/>
                <a:cs typeface="Times New Roman" panose="02020603050405020304" pitchFamily="18" charset="0"/>
              </a:rPr>
              <a:t> - (nimi, registrikood, e-post, esindaja nimi ja isikukood);</a:t>
            </a:r>
          </a:p>
          <a:p>
            <a:r>
              <a:rPr lang="et-EE" b="1" dirty="0">
                <a:ea typeface="Calibri" panose="020F0502020204030204" pitchFamily="34" charset="0"/>
                <a:cs typeface="Times New Roman" panose="02020603050405020304" pitchFamily="18" charset="0"/>
              </a:rPr>
              <a:t>detailandmed - </a:t>
            </a:r>
            <a:r>
              <a:rPr lang="et-EE" dirty="0">
                <a:ea typeface="Calibri" panose="020F0502020204030204" pitchFamily="34" charset="0"/>
                <a:cs typeface="Times New Roman" panose="02020603050405020304" pitchFamily="18" charset="0"/>
              </a:rPr>
              <a:t>(veebilehe aadress, kas taotleja tegutseb avalikes huvides, kas </a:t>
            </a:r>
            <a:r>
              <a:rPr lang="et-EE" b="0" i="0" dirty="0">
                <a:solidFill>
                  <a:srgbClr val="333333"/>
                </a:solidFill>
                <a:effectLst/>
                <a:latin typeface="Arial" panose="020B0604020202020204" pitchFamily="34" charset="0"/>
              </a:rPr>
              <a:t>taotleja tegevuses puudub tööstuslik või äriline iseloom, kas olen hankija riigihangete seaduse mõistes, kas olen käibemaksukohustuslane, taotlen tagastust käibemaksu osale, kokkuvõte projekti tegevustest ja eesmärkidest, kas tegemist on ühisprojektiga, kogukonnateenuste projektiga või teadmussiirdeprojektiga, kas tegemist on uuendusliku- , piirkondliku eripäraga- , kohalike toodete ja teenuste arendamisele suunatud- , kohaliku toiduga seotud- ja ettevõtlusele suunatud projektiga);</a:t>
            </a:r>
          </a:p>
          <a:p>
            <a:r>
              <a:rPr lang="et-EE" b="1" i="0" dirty="0">
                <a:solidFill>
                  <a:srgbClr val="333333"/>
                </a:solidFill>
                <a:effectLst/>
                <a:latin typeface="Arial" panose="020B0604020202020204" pitchFamily="34" charset="0"/>
              </a:rPr>
              <a:t>Ühisprojekti andmed </a:t>
            </a:r>
            <a:r>
              <a:rPr lang="et-EE" b="0" i="0" dirty="0">
                <a:solidFill>
                  <a:srgbClr val="333333"/>
                </a:solidFill>
                <a:effectLst/>
                <a:latin typeface="Arial" panose="020B0604020202020204" pitchFamily="34" charset="0"/>
              </a:rPr>
              <a:t>– eesmärgid, olukorra kirjeldus (mida soovitakse muuta), tulemuste kirjeldus, laiem mõju tegevuspiirkonnale); </a:t>
            </a:r>
          </a:p>
          <a:p>
            <a:r>
              <a:rPr lang="et-EE" b="1" dirty="0">
                <a:solidFill>
                  <a:srgbClr val="333333"/>
                </a:solidFill>
                <a:latin typeface="Arial" panose="020B0604020202020204" pitchFamily="34" charset="0"/>
              </a:rPr>
              <a:t>tegevused – </a:t>
            </a:r>
            <a:r>
              <a:rPr lang="et-EE" dirty="0">
                <a:solidFill>
                  <a:srgbClr val="333333"/>
                </a:solidFill>
                <a:latin typeface="Arial" panose="020B0604020202020204" pitchFamily="34" charset="0"/>
              </a:rPr>
              <a:t>siin märgitakse juba etteantud tabelis ja nimedega projekti tegevused;</a:t>
            </a:r>
          </a:p>
          <a:p>
            <a:r>
              <a:rPr lang="et-EE" b="1" dirty="0">
                <a:solidFill>
                  <a:srgbClr val="333333"/>
                </a:solidFill>
                <a:latin typeface="Arial" panose="020B0604020202020204" pitchFamily="34" charset="0"/>
              </a:rPr>
              <a:t>l</a:t>
            </a:r>
            <a:r>
              <a:rPr lang="et-EE" b="1" i="0" dirty="0">
                <a:solidFill>
                  <a:srgbClr val="333333"/>
                </a:solidFill>
                <a:effectLst/>
                <a:latin typeface="Arial" panose="020B0604020202020204" pitchFamily="34" charset="0"/>
              </a:rPr>
              <a:t>isadokumendid-</a:t>
            </a:r>
            <a:r>
              <a:rPr lang="et-EE" i="0" dirty="0">
                <a:solidFill>
                  <a:srgbClr val="333333"/>
                </a:solidFill>
                <a:effectLst/>
                <a:latin typeface="Arial" panose="020B0604020202020204" pitchFamily="34" charset="0"/>
              </a:rPr>
              <a:t> siia lisatakse vajalikud lisadokumendid (äriplaan koos finantsprognoosiga, majandusaasta aruanne või bilans</a:t>
            </a:r>
            <a:r>
              <a:rPr lang="et-EE" dirty="0">
                <a:solidFill>
                  <a:srgbClr val="333333"/>
                </a:solidFill>
                <a:latin typeface="Arial" panose="020B0604020202020204" pitchFamily="34" charset="0"/>
              </a:rPr>
              <a:t>s ning kasumiaruanne, hinnapakkumused, teadmussiirde ühisprojekti puhul projekti kirjeldus jm.).</a:t>
            </a:r>
            <a:endParaRPr lang="et-EE" i="0" dirty="0">
              <a:solidFill>
                <a:srgbClr val="333333"/>
              </a:solidFill>
              <a:effectLst/>
              <a:latin typeface="Arial" panose="020B0604020202020204" pitchFamily="34" charset="0"/>
            </a:endParaRPr>
          </a:p>
          <a:p>
            <a:endParaRPr lang="et-EE" dirty="0">
              <a:ea typeface="Calibri" panose="020F0502020204030204" pitchFamily="34" charset="0"/>
              <a:cs typeface="Times New Roman" panose="02020603050405020304" pitchFamily="18" charset="0"/>
            </a:endParaRPr>
          </a:p>
          <a:p>
            <a:endParaRPr lang="et-EE" dirty="0"/>
          </a:p>
        </p:txBody>
      </p:sp>
    </p:spTree>
    <p:extLst>
      <p:ext uri="{BB962C8B-B14F-4D97-AF65-F5344CB8AC3E}">
        <p14:creationId xmlns:p14="http://schemas.microsoft.com/office/powerpoint/2010/main" val="136568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0B3574-8FAB-4BD9-851A-4DF4AA0BE3E5}"/>
              </a:ext>
            </a:extLst>
          </p:cNvPr>
          <p:cNvSpPr>
            <a:spLocks noGrp="1"/>
          </p:cNvSpPr>
          <p:nvPr>
            <p:ph type="title"/>
          </p:nvPr>
        </p:nvSpPr>
        <p:spPr/>
        <p:txBody>
          <a:bodyPr/>
          <a:lstStyle/>
          <a:p>
            <a:r>
              <a:rPr lang="et-EE" dirty="0"/>
              <a:t>Hindamiskriteeriumid</a:t>
            </a:r>
          </a:p>
        </p:txBody>
      </p:sp>
      <p:sp>
        <p:nvSpPr>
          <p:cNvPr id="3" name="Sisu kohatäide 2">
            <a:extLst>
              <a:ext uri="{FF2B5EF4-FFF2-40B4-BE49-F238E27FC236}">
                <a16:creationId xmlns:a16="http://schemas.microsoft.com/office/drawing/2014/main" id="{E54E4150-C2F6-46E2-BF1F-46B13691503A}"/>
              </a:ext>
            </a:extLst>
          </p:cNvPr>
          <p:cNvSpPr>
            <a:spLocks noGrp="1"/>
          </p:cNvSpPr>
          <p:nvPr>
            <p:ph idx="1"/>
          </p:nvPr>
        </p:nvSpPr>
        <p:spPr>
          <a:xfrm>
            <a:off x="677334" y="2015231"/>
            <a:ext cx="8596668" cy="4026131"/>
          </a:xfrm>
        </p:spPr>
        <p:txBody>
          <a:bodyPr/>
          <a:lstStyle/>
          <a:p>
            <a:r>
              <a:rPr lang="et-EE" dirty="0"/>
              <a:t>1. Projekti vastavus Raplamaa Partnerluskogu strateegiale ja meetme eesmärkidele (osatähtsus 30%);</a:t>
            </a:r>
          </a:p>
          <a:p>
            <a:r>
              <a:rPr lang="et-EE" dirty="0"/>
              <a:t>2. projekti prioriteetsus ja põhjendatus (vastavus kohalikule arengule, uuenduslikkus, piirkondliku eripära ja ressursside rakendamine, kulutuste otstarbekus ja säästlikkus) (osatähtsus 20%); </a:t>
            </a:r>
          </a:p>
          <a:p>
            <a:r>
              <a:rPr lang="et-EE" dirty="0"/>
              <a:t>3. projekti mõju kogukonnale, kaasamine ja kasusaajate arv, tulemuslikkus (osatähtsus 20%);</a:t>
            </a:r>
          </a:p>
          <a:p>
            <a:r>
              <a:rPr lang="et-EE" dirty="0"/>
              <a:t> 4. projekti teostamise ja taotleja tehniline ning finantsiline võimekus ja abikõlbulike kulutuste vastavus meetmelehele (osatähtsus 20%);</a:t>
            </a:r>
          </a:p>
          <a:p>
            <a:r>
              <a:rPr lang="et-EE" dirty="0"/>
              <a:t> 5. projekti jätkusuutlikkus peale lõpetamist (osatähtsus 10%)</a:t>
            </a:r>
          </a:p>
        </p:txBody>
      </p:sp>
    </p:spTree>
    <p:extLst>
      <p:ext uri="{BB962C8B-B14F-4D97-AF65-F5344CB8AC3E}">
        <p14:creationId xmlns:p14="http://schemas.microsoft.com/office/powerpoint/2010/main" val="76018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39B34B-5FCE-4A74-91CC-9BECB771482F}"/>
              </a:ext>
            </a:extLst>
          </p:cNvPr>
          <p:cNvSpPr>
            <a:spLocks noGrp="1"/>
          </p:cNvSpPr>
          <p:nvPr>
            <p:ph type="title"/>
          </p:nvPr>
        </p:nvSpPr>
        <p:spPr/>
        <p:txBody>
          <a:bodyPr>
            <a:normAutofit/>
          </a:bodyPr>
          <a:lstStyle/>
          <a:p>
            <a:r>
              <a:rPr lang="et-EE" dirty="0"/>
              <a:t>Ühisprojekti elluviimise aeg ja maksetaotlused</a:t>
            </a:r>
          </a:p>
        </p:txBody>
      </p:sp>
      <p:sp>
        <p:nvSpPr>
          <p:cNvPr id="3" name="Sisu kohatäide 2">
            <a:extLst>
              <a:ext uri="{FF2B5EF4-FFF2-40B4-BE49-F238E27FC236}">
                <a16:creationId xmlns:a16="http://schemas.microsoft.com/office/drawing/2014/main" id="{5845AF4C-08D9-45B7-B502-BB3EFEF9DEC5}"/>
              </a:ext>
            </a:extLst>
          </p:cNvPr>
          <p:cNvSpPr>
            <a:spLocks noGrp="1"/>
          </p:cNvSpPr>
          <p:nvPr>
            <p:ph idx="1"/>
          </p:nvPr>
        </p:nvSpPr>
        <p:spPr>
          <a:xfrm>
            <a:off x="677334" y="2050743"/>
            <a:ext cx="8596668" cy="3990620"/>
          </a:xfrm>
        </p:spPr>
        <p:txBody>
          <a:bodyPr>
            <a:normAutofit fontScale="85000" lnSpcReduction="20000"/>
          </a:bodyPr>
          <a:lstStyle/>
          <a:p>
            <a:r>
              <a:rPr lang="et-EE" sz="2000" b="0" i="0" dirty="0">
                <a:solidFill>
                  <a:srgbClr val="202020"/>
                </a:solidFill>
                <a:effectLst/>
                <a:latin typeface="Arial" panose="020B0604020202020204" pitchFamily="34" charset="0"/>
              </a:rPr>
              <a:t>Projektitoetuse saaja viib ellu  ühisprojektis kavandatud tegevuse või teeb selles ühisprojektis kavandatud </a:t>
            </a:r>
            <a:r>
              <a:rPr lang="et-EE" sz="2000" dirty="0">
                <a:solidFill>
                  <a:srgbClr val="202020"/>
                </a:solidFill>
                <a:latin typeface="Arial" panose="020B0604020202020204" pitchFamily="34" charset="0"/>
              </a:rPr>
              <a:t>väikesemahulise investeerin</a:t>
            </a:r>
            <a:r>
              <a:rPr lang="et-EE" sz="2000" b="0" i="0" dirty="0">
                <a:solidFill>
                  <a:srgbClr val="202020"/>
                </a:solidFill>
                <a:effectLst/>
                <a:latin typeface="Arial" panose="020B0604020202020204" pitchFamily="34" charset="0"/>
              </a:rPr>
              <a:t>gu ja esitab </a:t>
            </a:r>
            <a:r>
              <a:rPr lang="et-EE" sz="2000" b="0" i="0" dirty="0" err="1">
                <a:solidFill>
                  <a:srgbClr val="202020"/>
                </a:solidFill>
                <a:effectLst/>
                <a:latin typeface="Arial" panose="020B0604020202020204" pitchFamily="34" charset="0"/>
              </a:rPr>
              <a:t>PRIA-le</a:t>
            </a:r>
            <a:r>
              <a:rPr lang="et-EE" sz="2000" b="0" i="0" dirty="0">
                <a:solidFill>
                  <a:srgbClr val="202020"/>
                </a:solidFill>
                <a:effectLst/>
                <a:latin typeface="Arial" panose="020B0604020202020204" pitchFamily="34" charset="0"/>
              </a:rPr>
              <a:t> elektrooniliselt tegevuse elluviimist või investeeringu tegemist tõendavad dokumendid kalendriaastas kuni neljas osas ühe taotluse kohta; </a:t>
            </a:r>
          </a:p>
          <a:p>
            <a:r>
              <a:rPr lang="et-EE" sz="2000" b="0" i="0" dirty="0">
                <a:solidFill>
                  <a:srgbClr val="202020"/>
                </a:solidFill>
                <a:effectLst/>
                <a:latin typeface="Arial" panose="020B0604020202020204" pitchFamily="34" charset="0"/>
              </a:rPr>
              <a:t>dokumendid esitatakse vastavalt ühisprojekti tegevuskava elluviimise perioodi pikkusele ühe kuni nelja aasta jooksul arvates PRIA poolt projektitaotluse rahuldamise otsuse tegemisest, kuid hiljemalt 31. detsembril 2024;</a:t>
            </a:r>
            <a:endParaRPr lang="et-EE" sz="2000" dirty="0"/>
          </a:p>
          <a:p>
            <a:r>
              <a:rPr lang="et-EE" sz="2000" dirty="0"/>
              <a:t>koolituse, seminari, teabepäeva või muu samalaadse ürituse korral esitada maksetaotlusega päevakava ja  osalejate nimekiri, millel on märgitud osalejate kontaktandmed ning allkirjad, välja arvatud massiürituste puhul;</a:t>
            </a:r>
          </a:p>
          <a:p>
            <a:r>
              <a:rPr lang="et-EE" sz="2000" dirty="0"/>
              <a:t>üks hinnapakkumus esitatakse  kui teenuse või kauba käibemaksuta maksumus on vahemikus 100-5000 eurot.</a:t>
            </a:r>
          </a:p>
          <a:p>
            <a:pPr marL="0" indent="0">
              <a:buNone/>
            </a:pPr>
            <a:r>
              <a:rPr lang="et-EE" sz="2000" dirty="0"/>
              <a:t>	</a:t>
            </a:r>
          </a:p>
          <a:p>
            <a:pPr marL="0" indent="0">
              <a:buNone/>
            </a:pPr>
            <a:r>
              <a:rPr lang="et-EE" sz="2000" dirty="0"/>
              <a:t>	Juhendid ja vormid:  </a:t>
            </a:r>
            <a:r>
              <a:rPr lang="et-EE" sz="2000" dirty="0">
                <a:hlinkClick r:id="rId3"/>
              </a:rPr>
              <a:t>https://raplaleader.ee/elluviijale/</a:t>
            </a:r>
            <a:endParaRPr lang="et-EE" sz="2000" dirty="0"/>
          </a:p>
          <a:p>
            <a:pPr marL="0" indent="0">
              <a:buNone/>
            </a:pPr>
            <a:r>
              <a:rPr lang="et-EE" sz="2000" dirty="0"/>
              <a:t>	</a:t>
            </a:r>
            <a:r>
              <a:rPr lang="et-EE" sz="2000" dirty="0">
                <a:hlinkClick r:id="rId4"/>
              </a:rPr>
              <a:t>https://www.pria.ee/toetused/leader-meetme-raames-antav-    	projektitoetus</a:t>
            </a:r>
            <a:endParaRPr lang="et-EE" sz="2000" dirty="0"/>
          </a:p>
          <a:p>
            <a:pPr marL="0" indent="0">
              <a:buNone/>
            </a:pPr>
            <a:endParaRPr lang="et-EE" sz="2000" dirty="0"/>
          </a:p>
          <a:p>
            <a:pPr marL="0" indent="0">
              <a:buNone/>
            </a:pPr>
            <a:endParaRPr lang="et-EE" sz="2000" dirty="0"/>
          </a:p>
          <a:p>
            <a:pPr marL="0" indent="0">
              <a:buNone/>
            </a:pPr>
            <a:endParaRPr lang="et-EE" dirty="0"/>
          </a:p>
        </p:txBody>
      </p:sp>
      <p:graphicFrame>
        <p:nvGraphicFramePr>
          <p:cNvPr id="4" name="Objekt 3">
            <a:extLst>
              <a:ext uri="{FF2B5EF4-FFF2-40B4-BE49-F238E27FC236}">
                <a16:creationId xmlns:a16="http://schemas.microsoft.com/office/drawing/2014/main" id="{A27304E5-92EF-4556-9BF7-98F0B49482BC}"/>
              </a:ext>
            </a:extLst>
          </p:cNvPr>
          <p:cNvGraphicFramePr>
            <a:graphicFrameLocks noChangeAspect="1"/>
          </p:cNvGraphicFramePr>
          <p:nvPr>
            <p:extLst>
              <p:ext uri="{D42A27DB-BD31-4B8C-83A1-F6EECF244321}">
                <p14:modId xmlns:p14="http://schemas.microsoft.com/office/powerpoint/2010/main" val="2349241145"/>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3325" name="PDF" r:id="rId5" imgW="0" imgH="360" progId="FoxitReader.Document">
                  <p:embed/>
                </p:oleObj>
              </mc:Choice>
              <mc:Fallback>
                <p:oleObj name="PDF" r:id="rId5" imgW="0" imgH="360" progId="FoxitReader.Document">
                  <p:embed/>
                  <p:pic>
                    <p:nvPicPr>
                      <p:cNvPr id="4" name="Objekt 3">
                        <a:extLst>
                          <a:ext uri="{FF2B5EF4-FFF2-40B4-BE49-F238E27FC236}">
                            <a16:creationId xmlns:a16="http://schemas.microsoft.com/office/drawing/2014/main" id="{A27304E5-92EF-4556-9BF7-98F0B49482BC}"/>
                          </a:ext>
                        </a:extLst>
                      </p:cNvPr>
                      <p:cNvPicPr/>
                      <p:nvPr/>
                    </p:nvPicPr>
                    <p:blipFill>
                      <a:blip r:embed="rId6"/>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87879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FCE4A6D-55F4-4054-A428-4EA17C17F6C0}"/>
              </a:ext>
            </a:extLst>
          </p:cNvPr>
          <p:cNvSpPr>
            <a:spLocks noGrp="1"/>
          </p:cNvSpPr>
          <p:nvPr>
            <p:ph type="title"/>
          </p:nvPr>
        </p:nvSpPr>
        <p:spPr/>
        <p:txBody>
          <a:bodyPr/>
          <a:lstStyle/>
          <a:p>
            <a:r>
              <a:rPr lang="et-EE" dirty="0"/>
              <a:t>Taotlusvoor</a:t>
            </a:r>
          </a:p>
        </p:txBody>
      </p:sp>
      <p:sp>
        <p:nvSpPr>
          <p:cNvPr id="3" name="Sisu kohatäide 2">
            <a:extLst>
              <a:ext uri="{FF2B5EF4-FFF2-40B4-BE49-F238E27FC236}">
                <a16:creationId xmlns:a16="http://schemas.microsoft.com/office/drawing/2014/main" id="{9E696AE1-1672-4767-8F5B-97F3106AA61E}"/>
              </a:ext>
            </a:extLst>
          </p:cNvPr>
          <p:cNvSpPr>
            <a:spLocks noGrp="1"/>
          </p:cNvSpPr>
          <p:nvPr>
            <p:ph idx="1"/>
          </p:nvPr>
        </p:nvSpPr>
        <p:spPr>
          <a:xfrm>
            <a:off x="677334" y="2160589"/>
            <a:ext cx="8596668" cy="3370199"/>
          </a:xfrm>
        </p:spPr>
        <p:txBody>
          <a:bodyPr/>
          <a:lstStyle/>
          <a:p>
            <a:r>
              <a:rPr lang="et-EE" sz="2000" dirty="0"/>
              <a:t>Taotlusvoor  avatud e-PRIAS 15.03.- 28.03.2022.a. </a:t>
            </a:r>
          </a:p>
          <a:p>
            <a:r>
              <a:rPr lang="et-EE" sz="2000" dirty="0"/>
              <a:t>Ettevalmistavaid tegevusi võib alustada juba täna! Ühiste kavatsuste kokkulepe ja projekti kirjelduse vorm on alla laetavad meie kodulehelt, </a:t>
            </a:r>
            <a:r>
              <a:rPr lang="et-EE" sz="2000" dirty="0">
                <a:hlinkClick r:id="rId3"/>
              </a:rPr>
              <a:t>www.raplaleader.ee</a:t>
            </a:r>
            <a:r>
              <a:rPr lang="et-EE" sz="2000" dirty="0"/>
              <a:t>.</a:t>
            </a:r>
          </a:p>
          <a:p>
            <a:r>
              <a:rPr lang="et-EE" sz="2000" dirty="0"/>
              <a:t>Projektide hindamine lõpetatakse ja projektid esitatakse PRIA </a:t>
            </a:r>
            <a:r>
              <a:rPr lang="et-EE" sz="2000" dirty="0" err="1"/>
              <a:t>le</a:t>
            </a:r>
            <a:r>
              <a:rPr lang="et-EE" sz="2000" dirty="0"/>
              <a:t> </a:t>
            </a:r>
          </a:p>
          <a:p>
            <a:pPr marL="0" indent="0">
              <a:buNone/>
            </a:pPr>
            <a:r>
              <a:rPr lang="et-EE" sz="2000" dirty="0"/>
              <a:t>    25.05.2022.a.</a:t>
            </a:r>
          </a:p>
          <a:p>
            <a:r>
              <a:rPr lang="et-EE" sz="2000" dirty="0"/>
              <a:t>Meetme vooru maht 140 042,00 eurot.</a:t>
            </a:r>
          </a:p>
          <a:p>
            <a:pPr marL="0" indent="0">
              <a:buNone/>
            </a:pPr>
            <a:endParaRPr lang="et-EE" dirty="0"/>
          </a:p>
        </p:txBody>
      </p:sp>
      <p:graphicFrame>
        <p:nvGraphicFramePr>
          <p:cNvPr id="4" name="Objekt 3">
            <a:extLst>
              <a:ext uri="{FF2B5EF4-FFF2-40B4-BE49-F238E27FC236}">
                <a16:creationId xmlns:a16="http://schemas.microsoft.com/office/drawing/2014/main" id="{52DFC3C8-C5E9-415C-8336-C98D8A421E79}"/>
              </a:ext>
            </a:extLst>
          </p:cNvPr>
          <p:cNvGraphicFramePr>
            <a:graphicFrameLocks noChangeAspect="1"/>
          </p:cNvGraphicFramePr>
          <p:nvPr>
            <p:extLst>
              <p:ext uri="{D42A27DB-BD31-4B8C-83A1-F6EECF244321}">
                <p14:modId xmlns:p14="http://schemas.microsoft.com/office/powerpoint/2010/main" val="108736929"/>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4349" name="PDF" r:id="rId4" imgW="0" imgH="360" progId="FoxitReader.Document">
                  <p:embed/>
                </p:oleObj>
              </mc:Choice>
              <mc:Fallback>
                <p:oleObj name="PDF" r:id="rId4" imgW="0" imgH="360" progId="FoxitReader.Document">
                  <p:embed/>
                  <p:pic>
                    <p:nvPicPr>
                      <p:cNvPr id="4" name="Objekt 3">
                        <a:extLst>
                          <a:ext uri="{FF2B5EF4-FFF2-40B4-BE49-F238E27FC236}">
                            <a16:creationId xmlns:a16="http://schemas.microsoft.com/office/drawing/2014/main" id="{52DFC3C8-C5E9-415C-8336-C98D8A421E79}"/>
                          </a:ext>
                        </a:extLst>
                      </p:cNvPr>
                      <p:cNvPicPr/>
                      <p:nvPr/>
                    </p:nvPicPr>
                    <p:blipFill>
                      <a:blip r:embed="rId5"/>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428672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0C9C94B9-2392-45D5-9B6E-CB409F30B075}"/>
              </a:ext>
            </a:extLst>
          </p:cNvPr>
          <p:cNvSpPr>
            <a:spLocks noGrp="1"/>
          </p:cNvSpPr>
          <p:nvPr>
            <p:ph idx="1"/>
          </p:nvPr>
        </p:nvSpPr>
        <p:spPr>
          <a:xfrm>
            <a:off x="677334" y="838900"/>
            <a:ext cx="8596668" cy="4706224"/>
          </a:xfrm>
        </p:spPr>
        <p:txBody>
          <a:bodyPr>
            <a:normAutofit fontScale="85000" lnSpcReduction="10000"/>
          </a:bodyPr>
          <a:lstStyle/>
          <a:p>
            <a:endParaRPr lang="et-EE" dirty="0"/>
          </a:p>
          <a:p>
            <a:endParaRPr lang="et-EE" dirty="0"/>
          </a:p>
          <a:p>
            <a:pPr marL="68580" indent="0">
              <a:buNone/>
            </a:pPr>
            <a:r>
              <a:rPr lang="et-EE" sz="2000" b="1" dirty="0">
                <a:solidFill>
                  <a:schemeClr val="tx1"/>
                </a:solidFill>
              </a:rPr>
              <a:t>Tänan kuulamast</a:t>
            </a:r>
          </a:p>
          <a:p>
            <a:pPr marL="68580" indent="0">
              <a:buNone/>
            </a:pPr>
            <a:endParaRPr lang="et-EE" sz="2000" b="1" dirty="0">
              <a:solidFill>
                <a:schemeClr val="tx1"/>
              </a:solidFill>
            </a:endParaRPr>
          </a:p>
          <a:p>
            <a:pPr marL="68580" indent="0">
              <a:buNone/>
            </a:pPr>
            <a:r>
              <a:rPr lang="et-EE" sz="2000" b="1" dirty="0">
                <a:solidFill>
                  <a:schemeClr val="tx1"/>
                </a:solidFill>
              </a:rPr>
              <a:t>ja k</a:t>
            </a:r>
            <a:r>
              <a:rPr lang="et-EE" sz="2000" b="1" dirty="0"/>
              <a:t>üsige julgelt nõu ning abi nii projektitaotluse koostamisel kui ka elluviimisel!</a:t>
            </a:r>
          </a:p>
          <a:p>
            <a:pPr marL="68580" indent="0">
              <a:buNone/>
            </a:pPr>
            <a:endParaRPr lang="et-EE" sz="2000" b="1" dirty="0">
              <a:solidFill>
                <a:schemeClr val="tx1"/>
              </a:solidFill>
            </a:endParaRPr>
          </a:p>
          <a:p>
            <a:pPr marL="68580" indent="0">
              <a:buNone/>
            </a:pPr>
            <a:endParaRPr lang="et-EE" sz="2000" b="1" dirty="0">
              <a:solidFill>
                <a:schemeClr val="tx1"/>
              </a:solidFill>
            </a:endParaRPr>
          </a:p>
          <a:p>
            <a:pPr marL="68580" indent="0">
              <a:buNone/>
            </a:pPr>
            <a:r>
              <a:rPr lang="et-EE" sz="2000" b="1" dirty="0">
                <a:solidFill>
                  <a:schemeClr val="tx1"/>
                </a:solidFill>
              </a:rPr>
              <a:t>Andra Liibek</a:t>
            </a:r>
          </a:p>
          <a:p>
            <a:pPr marL="68580" indent="0">
              <a:buNone/>
            </a:pPr>
            <a:r>
              <a:rPr lang="et-EE" sz="2000" b="1" dirty="0">
                <a:solidFill>
                  <a:schemeClr val="tx1"/>
                </a:solidFill>
              </a:rPr>
              <a:t>Arendusjuht-Projektinõustaja</a:t>
            </a:r>
          </a:p>
          <a:p>
            <a:pPr marL="68580" indent="0">
              <a:buNone/>
            </a:pPr>
            <a:r>
              <a:rPr lang="et-EE" sz="2000" b="1" dirty="0">
                <a:solidFill>
                  <a:schemeClr val="tx1"/>
                </a:solidFill>
              </a:rPr>
              <a:t>Raplamaa Partnerluskogu </a:t>
            </a:r>
          </a:p>
          <a:p>
            <a:pPr marL="68580" indent="0">
              <a:buNone/>
            </a:pPr>
            <a:endParaRPr lang="et-EE" sz="2000" b="1" dirty="0">
              <a:solidFill>
                <a:schemeClr val="tx1"/>
              </a:solidFill>
            </a:endParaRPr>
          </a:p>
          <a:p>
            <a:pPr marL="68580" indent="0">
              <a:buNone/>
            </a:pPr>
            <a:r>
              <a:rPr lang="et-EE" sz="2000" b="1" dirty="0">
                <a:solidFill>
                  <a:schemeClr val="tx1"/>
                </a:solidFill>
              </a:rPr>
              <a:t>517 4051</a:t>
            </a:r>
          </a:p>
          <a:p>
            <a:pPr marL="68580" indent="0">
              <a:buNone/>
            </a:pPr>
            <a:r>
              <a:rPr lang="et-EE" sz="2000" b="1" dirty="0">
                <a:solidFill>
                  <a:schemeClr val="tx1"/>
                </a:solidFill>
              </a:rPr>
              <a:t>andra.liibek@raplaleader.ee</a:t>
            </a:r>
          </a:p>
          <a:p>
            <a:endParaRPr lang="et-EE" dirty="0"/>
          </a:p>
        </p:txBody>
      </p:sp>
      <p:graphicFrame>
        <p:nvGraphicFramePr>
          <p:cNvPr id="4" name="Objekt 3">
            <a:extLst>
              <a:ext uri="{FF2B5EF4-FFF2-40B4-BE49-F238E27FC236}">
                <a16:creationId xmlns:a16="http://schemas.microsoft.com/office/drawing/2014/main" id="{8C87FA69-3450-4CBF-BEC6-A5966D70EE28}"/>
              </a:ext>
            </a:extLst>
          </p:cNvPr>
          <p:cNvGraphicFramePr>
            <a:graphicFrameLocks noChangeAspect="1"/>
          </p:cNvGraphicFramePr>
          <p:nvPr>
            <p:extLst>
              <p:ext uri="{D42A27DB-BD31-4B8C-83A1-F6EECF244321}">
                <p14:modId xmlns:p14="http://schemas.microsoft.com/office/powerpoint/2010/main" val="108736929"/>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15373"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8C87FA69-3450-4CBF-BEC6-A5966D70EE28}"/>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88316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134D232-699B-4F13-9C0D-B626FDD3B1FA}"/>
              </a:ext>
            </a:extLst>
          </p:cNvPr>
          <p:cNvSpPr>
            <a:spLocks noGrp="1"/>
          </p:cNvSpPr>
          <p:nvPr>
            <p:ph type="title"/>
          </p:nvPr>
        </p:nvSpPr>
        <p:spPr/>
        <p:txBody>
          <a:bodyPr/>
          <a:lstStyle/>
          <a:p>
            <a:r>
              <a:rPr lang="et-EE" dirty="0"/>
              <a:t>Meetme eesmärgid:</a:t>
            </a:r>
          </a:p>
        </p:txBody>
      </p:sp>
      <p:sp>
        <p:nvSpPr>
          <p:cNvPr id="3" name="Sisu kohatäide 2">
            <a:extLst>
              <a:ext uri="{FF2B5EF4-FFF2-40B4-BE49-F238E27FC236}">
                <a16:creationId xmlns:a16="http://schemas.microsoft.com/office/drawing/2014/main" id="{87A039D8-477D-4524-BAA8-AF24177DB34E}"/>
              </a:ext>
            </a:extLst>
          </p:cNvPr>
          <p:cNvSpPr>
            <a:spLocks noGrp="1"/>
          </p:cNvSpPr>
          <p:nvPr>
            <p:ph idx="1"/>
          </p:nvPr>
        </p:nvSpPr>
        <p:spPr>
          <a:xfrm>
            <a:off x="677334" y="1930401"/>
            <a:ext cx="8596668" cy="4110962"/>
          </a:xfrm>
        </p:spPr>
        <p:txBody>
          <a:bodyPr>
            <a:normAutofit fontScale="92500" lnSpcReduction="10000"/>
          </a:bodyPr>
          <a:lstStyle/>
          <a:p>
            <a:r>
              <a:rPr lang="et-EE" sz="2000" dirty="0"/>
              <a:t>Edenev turvaline kogukond, laialdaselt arenenud ühistegevus, väärtustatud traditsioonid ning hoogustunud koostöövõrgustikud;</a:t>
            </a:r>
          </a:p>
          <a:p>
            <a:r>
              <a:rPr lang="et-EE" sz="2000" dirty="0"/>
              <a:t>k</a:t>
            </a:r>
            <a:r>
              <a:rPr lang="fi-FI" sz="2000" dirty="0" err="1"/>
              <a:t>ohaliku</a:t>
            </a:r>
            <a:r>
              <a:rPr lang="fi-FI" sz="2000" dirty="0"/>
              <a:t> </a:t>
            </a:r>
            <a:r>
              <a:rPr lang="fi-FI" sz="2000" dirty="0" err="1"/>
              <a:t>käsitöö</a:t>
            </a:r>
            <a:r>
              <a:rPr lang="fi-FI" sz="2000" dirty="0"/>
              <a:t>-, </a:t>
            </a:r>
            <a:r>
              <a:rPr lang="fi-FI" sz="2000" dirty="0" err="1"/>
              <a:t>rahvakultuuri</a:t>
            </a:r>
            <a:r>
              <a:rPr lang="fi-FI" sz="2000" dirty="0"/>
              <a:t>-, </a:t>
            </a:r>
            <a:r>
              <a:rPr lang="fi-FI" sz="2000" dirty="0" err="1"/>
              <a:t>toidu</a:t>
            </a:r>
            <a:r>
              <a:rPr lang="fi-FI" sz="2000" dirty="0"/>
              <a:t>- ja </a:t>
            </a:r>
            <a:r>
              <a:rPr lang="fi-FI" sz="2000" dirty="0" err="1"/>
              <a:t>spordi</a:t>
            </a:r>
            <a:r>
              <a:rPr lang="fi-FI" sz="2000" dirty="0"/>
              <a:t> </a:t>
            </a:r>
            <a:r>
              <a:rPr lang="fi-FI" sz="2000" dirty="0" err="1"/>
              <a:t>traditsioonid</a:t>
            </a:r>
            <a:r>
              <a:rPr lang="fi-FI" sz="2000" dirty="0"/>
              <a:t> on </a:t>
            </a:r>
            <a:r>
              <a:rPr lang="fi-FI" sz="2000" dirty="0" err="1"/>
              <a:t>väärtustatud</a:t>
            </a:r>
            <a:r>
              <a:rPr lang="et-EE" sz="2000" dirty="0"/>
              <a:t>, tegutsevad kursused ja huviringid erinevatele vanuserühmadele pannes erilise rõhu lapsi ja noori huvitavatele tegevustele;</a:t>
            </a:r>
          </a:p>
          <a:p>
            <a:r>
              <a:rPr lang="et-EE" sz="2000" dirty="0"/>
              <a:t>kohalik piirkondlik eripära on välja toodud ja kasutusel külastuspiirkonna atraktiivsuse tõstmisel;</a:t>
            </a:r>
          </a:p>
          <a:p>
            <a:r>
              <a:rPr lang="et-EE" sz="2000" dirty="0"/>
              <a:t>oluliselt kasvanud kogukonnaliikumise osatähtsus, suurel osal küladest on külavanemad või esinduskogud;</a:t>
            </a:r>
          </a:p>
          <a:p>
            <a:r>
              <a:rPr lang="et-EE" sz="2000" dirty="0"/>
              <a:t>Riik ja kohalikud omavalitsused kaasavad külakogukonda piirkonna arengu kavandajana, ühistegevuse eestvedajana, piirkonna pärimustraditsioonide </a:t>
            </a:r>
            <a:r>
              <a:rPr lang="et-EE" sz="2000" dirty="0" err="1"/>
              <a:t>säilitajana</a:t>
            </a:r>
            <a:r>
              <a:rPr lang="et-EE" sz="2000" dirty="0"/>
              <a:t>.</a:t>
            </a:r>
          </a:p>
          <a:p>
            <a:endParaRPr lang="et-EE" sz="2000" dirty="0"/>
          </a:p>
          <a:p>
            <a:pPr marL="0" indent="0">
              <a:buNone/>
            </a:pPr>
            <a:endParaRPr lang="et-EE" sz="1800" dirty="0"/>
          </a:p>
        </p:txBody>
      </p:sp>
      <p:graphicFrame>
        <p:nvGraphicFramePr>
          <p:cNvPr id="4" name="Objekt 3">
            <a:extLst>
              <a:ext uri="{FF2B5EF4-FFF2-40B4-BE49-F238E27FC236}">
                <a16:creationId xmlns:a16="http://schemas.microsoft.com/office/drawing/2014/main" id="{8B2C631D-E327-4D20-BF73-8E8389EEC29D}"/>
              </a:ext>
            </a:extLst>
          </p:cNvPr>
          <p:cNvGraphicFramePr>
            <a:graphicFrameLocks noChangeAspect="1"/>
          </p:cNvGraphicFramePr>
          <p:nvPr>
            <p:extLst>
              <p:ext uri="{D42A27DB-BD31-4B8C-83A1-F6EECF244321}">
                <p14:modId xmlns:p14="http://schemas.microsoft.com/office/powerpoint/2010/main" val="1852446825"/>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2061" name="PDF" r:id="rId4" imgW="0" imgH="360" progId="FoxitReader.Document">
                  <p:embed/>
                </p:oleObj>
              </mc:Choice>
              <mc:Fallback>
                <p:oleObj name="PDF" r:id="rId4" imgW="0" imgH="360" progId="FoxitReader.Document">
                  <p:embed/>
                  <p:pic>
                    <p:nvPicPr>
                      <p:cNvPr id="4" name="Objekt 3">
                        <a:extLst>
                          <a:ext uri="{FF2B5EF4-FFF2-40B4-BE49-F238E27FC236}">
                            <a16:creationId xmlns:a16="http://schemas.microsoft.com/office/drawing/2014/main" id="{8B2C631D-E327-4D20-BF73-8E8389EEC29D}"/>
                          </a:ext>
                        </a:extLst>
                      </p:cNvPr>
                      <p:cNvPicPr/>
                      <p:nvPr/>
                    </p:nvPicPr>
                    <p:blipFill>
                      <a:blip r:embed="rId5"/>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421636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C4518ED-4951-4E96-98C5-2C7AA56291ED}"/>
              </a:ext>
            </a:extLst>
          </p:cNvPr>
          <p:cNvSpPr>
            <a:spLocks noGrp="1"/>
          </p:cNvSpPr>
          <p:nvPr>
            <p:ph type="title"/>
          </p:nvPr>
        </p:nvSpPr>
        <p:spPr/>
        <p:txBody>
          <a:bodyPr/>
          <a:lstStyle/>
          <a:p>
            <a:r>
              <a:rPr lang="et-EE" dirty="0"/>
              <a:t>Põhimõtted</a:t>
            </a:r>
          </a:p>
        </p:txBody>
      </p:sp>
      <p:sp>
        <p:nvSpPr>
          <p:cNvPr id="3" name="Sisu kohatäide 2">
            <a:extLst>
              <a:ext uri="{FF2B5EF4-FFF2-40B4-BE49-F238E27FC236}">
                <a16:creationId xmlns:a16="http://schemas.microsoft.com/office/drawing/2014/main" id="{ED4DCB71-2C35-4D23-8306-54C0931FE42B}"/>
              </a:ext>
            </a:extLst>
          </p:cNvPr>
          <p:cNvSpPr>
            <a:spLocks noGrp="1"/>
          </p:cNvSpPr>
          <p:nvPr>
            <p:ph idx="1"/>
          </p:nvPr>
        </p:nvSpPr>
        <p:spPr>
          <a:xfrm>
            <a:off x="677334" y="1930400"/>
            <a:ext cx="8596668" cy="4110963"/>
          </a:xfrm>
        </p:spPr>
        <p:txBody>
          <a:bodyPr>
            <a:normAutofit fontScale="47500" lnSpcReduction="20000"/>
          </a:bodyPr>
          <a:lstStyle/>
          <a:p>
            <a:r>
              <a:rPr lang="et-EE" sz="3800" dirty="0"/>
              <a:t>Toetatakse ainult ühisprojekte, mis viiakse ellu vähemalt 2 partneri poolt ja vähemalt 1 aasta pikkusega perioodiga st. tegevused on jaotatud 1 aasta peale loogilise kulgemisena;</a:t>
            </a:r>
          </a:p>
          <a:p>
            <a:r>
              <a:rPr lang="et-EE" sz="3800" dirty="0"/>
              <a:t>taotlejad on Raplamaa Partnerluskogu tegevuspiirkonnas registreeritud ja tegutsevad kohalikud omavalitsused, mittetulundusühingud (ka. usuühendused) ja mitte riigi poolt asutatud sihtasutused, kes vastavad maaeluministri määruse 23.10.15 nr 11 § 27 üldistele nõuetele;</a:t>
            </a:r>
          </a:p>
          <a:p>
            <a:r>
              <a:rPr lang="et-EE" sz="3800" dirty="0"/>
              <a:t>t</a:t>
            </a:r>
            <a:r>
              <a:rPr lang="fi-FI" sz="3800" dirty="0" err="1"/>
              <a:t>aotleja</a:t>
            </a:r>
            <a:r>
              <a:rPr lang="fi-FI" sz="3800" dirty="0"/>
              <a:t> on ka </a:t>
            </a:r>
            <a:r>
              <a:rPr lang="fi-FI" sz="3800" dirty="0" err="1"/>
              <a:t>kohalik</a:t>
            </a:r>
            <a:r>
              <a:rPr lang="fi-FI" sz="3800" dirty="0"/>
              <a:t> </a:t>
            </a:r>
            <a:r>
              <a:rPr lang="fi-FI" sz="3800" dirty="0" err="1"/>
              <a:t>tegevusgrupp</a:t>
            </a:r>
            <a:r>
              <a:rPr lang="fi-FI" sz="3800" dirty="0"/>
              <a:t> </a:t>
            </a:r>
            <a:r>
              <a:rPr lang="fi-FI" sz="3800" dirty="0" err="1"/>
              <a:t>ise</a:t>
            </a:r>
            <a:r>
              <a:rPr lang="et-EE" sz="3800" dirty="0"/>
              <a:t>;</a:t>
            </a:r>
          </a:p>
          <a:p>
            <a:r>
              <a:rPr lang="et-EE" sz="3800" dirty="0"/>
              <a:t>taotlejal ei tohi olla riikliku maksuvõlga või peab see olema ajatatud;</a:t>
            </a:r>
          </a:p>
          <a:p>
            <a:r>
              <a:rPr lang="et-EE" sz="4000" dirty="0"/>
              <a:t>toetatav tegevus kajastub kohaliku omavalitsuse või piirkonna või valdkonna arengukavas/ strateegias</a:t>
            </a:r>
            <a:r>
              <a:rPr lang="et-EE" sz="3800" dirty="0"/>
              <a:t>.</a:t>
            </a:r>
            <a:endParaRPr lang="et-EE" sz="2000" dirty="0"/>
          </a:p>
          <a:p>
            <a:pPr marL="0" indent="0">
              <a:buNone/>
            </a:pPr>
            <a:r>
              <a:rPr lang="et-EE" sz="2000" dirty="0"/>
              <a:t>	</a:t>
            </a:r>
          </a:p>
          <a:p>
            <a:endParaRPr lang="et-EE" sz="2000" dirty="0"/>
          </a:p>
          <a:p>
            <a:endParaRPr lang="et-EE" dirty="0"/>
          </a:p>
          <a:p>
            <a:endParaRPr lang="et-EE" dirty="0"/>
          </a:p>
        </p:txBody>
      </p:sp>
      <p:graphicFrame>
        <p:nvGraphicFramePr>
          <p:cNvPr id="4" name="Objekt 3">
            <a:extLst>
              <a:ext uri="{FF2B5EF4-FFF2-40B4-BE49-F238E27FC236}">
                <a16:creationId xmlns:a16="http://schemas.microsoft.com/office/drawing/2014/main" id="{6CF22607-228B-434C-8D86-B99454F16C07}"/>
              </a:ext>
            </a:extLst>
          </p:cNvPr>
          <p:cNvGraphicFramePr>
            <a:graphicFrameLocks noChangeAspect="1"/>
          </p:cNvGraphicFramePr>
          <p:nvPr>
            <p:extLst>
              <p:ext uri="{D42A27DB-BD31-4B8C-83A1-F6EECF244321}">
                <p14:modId xmlns:p14="http://schemas.microsoft.com/office/powerpoint/2010/main" val="4276763191"/>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3085"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6CF22607-228B-434C-8D86-B99454F16C07}"/>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57240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B9CA230-C345-4714-A633-AEBB5E403E73}"/>
              </a:ext>
            </a:extLst>
          </p:cNvPr>
          <p:cNvSpPr>
            <a:spLocks noGrp="1"/>
          </p:cNvSpPr>
          <p:nvPr>
            <p:ph type="title"/>
          </p:nvPr>
        </p:nvSpPr>
        <p:spPr/>
        <p:txBody>
          <a:bodyPr/>
          <a:lstStyle/>
          <a:p>
            <a:r>
              <a:rPr lang="et-EE" dirty="0"/>
              <a:t>Ühisprojekti erisused</a:t>
            </a:r>
          </a:p>
        </p:txBody>
      </p:sp>
      <p:sp>
        <p:nvSpPr>
          <p:cNvPr id="3" name="Sisu kohatäide 2">
            <a:extLst>
              <a:ext uri="{FF2B5EF4-FFF2-40B4-BE49-F238E27FC236}">
                <a16:creationId xmlns:a16="http://schemas.microsoft.com/office/drawing/2014/main" id="{05C6E8C4-554B-424F-9C19-AC24BCB2FFA7}"/>
              </a:ext>
            </a:extLst>
          </p:cNvPr>
          <p:cNvSpPr>
            <a:spLocks noGrp="1"/>
          </p:cNvSpPr>
          <p:nvPr>
            <p:ph idx="1"/>
          </p:nvPr>
        </p:nvSpPr>
        <p:spPr>
          <a:xfrm>
            <a:off x="677334" y="1930401"/>
            <a:ext cx="8596668" cy="4110962"/>
          </a:xfrm>
        </p:spPr>
        <p:txBody>
          <a:bodyPr>
            <a:normAutofit/>
          </a:bodyPr>
          <a:lstStyle/>
          <a:p>
            <a:r>
              <a:rPr lang="et-EE" sz="2000" b="0" i="0" dirty="0">
                <a:solidFill>
                  <a:srgbClr val="202020"/>
                </a:solidFill>
                <a:effectLst/>
                <a:latin typeface="Arial" panose="020B0604020202020204" pitchFamily="34" charset="0"/>
              </a:rPr>
              <a:t>Ühisprojekt on ühe- kuni nelja-aastase tegevuskava alusel vähemalt kahe juriidilise isiku või füüsilisest isikust ettevõtja (keda nimetatakse partneriteks) poolt elluviidav projekt;</a:t>
            </a:r>
          </a:p>
          <a:p>
            <a:r>
              <a:rPr lang="et-EE" sz="2000" dirty="0"/>
              <a:t>ühisprojekti toetus makstakse välja toetuse taotlejale;</a:t>
            </a:r>
          </a:p>
          <a:p>
            <a:r>
              <a:rPr lang="et-EE" sz="2000" dirty="0"/>
              <a:t>ühisprojektis osalev partner ei saa esitada arveid PRIA </a:t>
            </a:r>
            <a:r>
              <a:rPr lang="et-EE" sz="2000" dirty="0" err="1"/>
              <a:t>le</a:t>
            </a:r>
            <a:r>
              <a:rPr lang="et-EE" sz="2000" dirty="0"/>
              <a:t> toetuse väljamaksmiseks;</a:t>
            </a:r>
          </a:p>
          <a:p>
            <a:r>
              <a:rPr lang="et-EE" sz="2000" dirty="0"/>
              <a:t>ühisprojekti partner võib olla hinnapakkuja;</a:t>
            </a:r>
          </a:p>
          <a:p>
            <a:r>
              <a:rPr lang="et-EE" sz="2000" dirty="0"/>
              <a:t>näiteks on  toetatav MTÜ ja ettevõtja vaheline ühisprojekt, kus planeeritakse koostöös teadus-arendusasutusega midagi uut katsetada, juurutada;</a:t>
            </a:r>
          </a:p>
          <a:p>
            <a:pPr marL="0" indent="0">
              <a:buNone/>
            </a:pPr>
            <a:endParaRPr lang="et-EE" dirty="0"/>
          </a:p>
        </p:txBody>
      </p:sp>
      <p:graphicFrame>
        <p:nvGraphicFramePr>
          <p:cNvPr id="4" name="Objekt 3">
            <a:extLst>
              <a:ext uri="{FF2B5EF4-FFF2-40B4-BE49-F238E27FC236}">
                <a16:creationId xmlns:a16="http://schemas.microsoft.com/office/drawing/2014/main" id="{B50124B3-8556-40BA-9CDE-582574F97E3B}"/>
              </a:ext>
            </a:extLst>
          </p:cNvPr>
          <p:cNvGraphicFramePr>
            <a:graphicFrameLocks noChangeAspect="1"/>
          </p:cNvGraphicFramePr>
          <p:nvPr>
            <p:extLst>
              <p:ext uri="{D42A27DB-BD31-4B8C-83A1-F6EECF244321}">
                <p14:modId xmlns:p14="http://schemas.microsoft.com/office/powerpoint/2010/main" val="4008881208"/>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4109"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B50124B3-8556-40BA-9CDE-582574F97E3B}"/>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40993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80093F-4BE8-4735-A1A1-2A35920230DC}"/>
              </a:ext>
            </a:extLst>
          </p:cNvPr>
          <p:cNvSpPr>
            <a:spLocks noGrp="1"/>
          </p:cNvSpPr>
          <p:nvPr>
            <p:ph type="title"/>
          </p:nvPr>
        </p:nvSpPr>
        <p:spPr/>
        <p:txBody>
          <a:bodyPr/>
          <a:lstStyle/>
          <a:p>
            <a:r>
              <a:rPr lang="et-EE" dirty="0"/>
              <a:t>Toetatavad tegevused</a:t>
            </a:r>
          </a:p>
        </p:txBody>
      </p:sp>
      <p:sp>
        <p:nvSpPr>
          <p:cNvPr id="3" name="Sisu kohatäide 2">
            <a:extLst>
              <a:ext uri="{FF2B5EF4-FFF2-40B4-BE49-F238E27FC236}">
                <a16:creationId xmlns:a16="http://schemas.microsoft.com/office/drawing/2014/main" id="{51D7B7D2-4D19-4A00-B4EC-91EA9806B00F}"/>
              </a:ext>
            </a:extLst>
          </p:cNvPr>
          <p:cNvSpPr>
            <a:spLocks noGrp="1"/>
          </p:cNvSpPr>
          <p:nvPr>
            <p:ph idx="1"/>
          </p:nvPr>
        </p:nvSpPr>
        <p:spPr>
          <a:xfrm>
            <a:off x="677334" y="1845579"/>
            <a:ext cx="8596668" cy="4195784"/>
          </a:xfrm>
        </p:spPr>
        <p:txBody>
          <a:bodyPr>
            <a:normAutofit lnSpcReduction="10000"/>
          </a:bodyPr>
          <a:lstStyle/>
          <a:p>
            <a:pPr algn="just">
              <a:lnSpc>
                <a:spcPct val="107000"/>
              </a:lnSpc>
              <a:spcAft>
                <a:spcPts val="800"/>
              </a:spcAft>
              <a:tabLst>
                <a:tab pos="180340" algn="l"/>
              </a:tabLst>
            </a:pPr>
            <a:r>
              <a:rPr lang="et-EE" dirty="0"/>
              <a:t>Kogukonna edendamist soodustavate ühisürituste korraldamine (külakoosolekud, ümarlauad, talgud, õppereisid jm);</a:t>
            </a:r>
          </a:p>
          <a:p>
            <a:pPr algn="just">
              <a:lnSpc>
                <a:spcPct val="107000"/>
              </a:lnSpc>
              <a:spcAft>
                <a:spcPts val="800"/>
              </a:spcAft>
              <a:tabLst>
                <a:tab pos="180340" algn="l"/>
              </a:tabLst>
            </a:pPr>
            <a:r>
              <a:rPr lang="et-EE" dirty="0"/>
              <a:t>kultuuripärandit väärtustavate ürituste korraldamine (rahvuslikud ning kultuuripärandit väärtustavad üritused, näitused jm);</a:t>
            </a:r>
          </a:p>
          <a:p>
            <a:pPr algn="just">
              <a:lnSpc>
                <a:spcPct val="107000"/>
              </a:lnSpc>
              <a:spcAft>
                <a:spcPts val="800"/>
              </a:spcAft>
              <a:tabLst>
                <a:tab pos="180340" algn="l"/>
              </a:tabLst>
            </a:pPr>
            <a:r>
              <a:rPr lang="et-EE" dirty="0"/>
              <a:t>kultuurialaste ühisprojektide ja koostöövõrgustike arendamise toetamine (innovaatilised tegevused: külamuusikalid ja -teatrietendused, külavideod, rockifestivalid jm);</a:t>
            </a:r>
          </a:p>
          <a:p>
            <a:pPr algn="just">
              <a:lnSpc>
                <a:spcPct val="107000"/>
              </a:lnSpc>
              <a:spcAft>
                <a:spcPts val="800"/>
              </a:spcAft>
              <a:tabLst>
                <a:tab pos="180340" algn="l"/>
              </a:tabLst>
            </a:pPr>
            <a:r>
              <a:rPr lang="et-EE" dirty="0"/>
              <a:t>kultuurialaste infomaterjalide väljaandmine (sh koduloolised uurimused, raamatute väljaandmine, videote valmistamine);</a:t>
            </a:r>
          </a:p>
          <a:p>
            <a:pPr algn="just">
              <a:lnSpc>
                <a:spcPct val="107000"/>
              </a:lnSpc>
              <a:spcAft>
                <a:spcPts val="800"/>
              </a:spcAft>
              <a:tabLst>
                <a:tab pos="180340" algn="l"/>
              </a:tabLst>
            </a:pPr>
            <a:r>
              <a:rPr lang="et-EE" dirty="0"/>
              <a:t>kogukondade ühenduste vahelise tegevuse arendamine (külakogukondade koolitused ja nõustamised, messid);</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Objekt 5">
            <a:extLst>
              <a:ext uri="{FF2B5EF4-FFF2-40B4-BE49-F238E27FC236}">
                <a16:creationId xmlns:a16="http://schemas.microsoft.com/office/drawing/2014/main" id="{E41DEFC4-6230-426E-ADC8-97B2791C3EAD}"/>
              </a:ext>
            </a:extLst>
          </p:cNvPr>
          <p:cNvGraphicFramePr>
            <a:graphicFrameLocks noChangeAspect="1"/>
          </p:cNvGraphicFramePr>
          <p:nvPr>
            <p:extLst>
              <p:ext uri="{D42A27DB-BD31-4B8C-83A1-F6EECF244321}">
                <p14:modId xmlns:p14="http://schemas.microsoft.com/office/powerpoint/2010/main" val="2519480000"/>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5133" name="PDF" r:id="rId3" imgW="0" imgH="360" progId="FoxitReader.Document">
                  <p:embed/>
                </p:oleObj>
              </mc:Choice>
              <mc:Fallback>
                <p:oleObj name="PDF" r:id="rId3" imgW="0" imgH="360" progId="FoxitReader.Document">
                  <p:embed/>
                  <p:pic>
                    <p:nvPicPr>
                      <p:cNvPr id="6" name="Objekt 5">
                        <a:extLst>
                          <a:ext uri="{FF2B5EF4-FFF2-40B4-BE49-F238E27FC236}">
                            <a16:creationId xmlns:a16="http://schemas.microsoft.com/office/drawing/2014/main" id="{E41DEFC4-6230-426E-ADC8-97B2791C3EAD}"/>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36710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80093F-4BE8-4735-A1A1-2A35920230DC}"/>
              </a:ext>
            </a:extLst>
          </p:cNvPr>
          <p:cNvSpPr>
            <a:spLocks noGrp="1"/>
          </p:cNvSpPr>
          <p:nvPr>
            <p:ph type="title"/>
          </p:nvPr>
        </p:nvSpPr>
        <p:spPr/>
        <p:txBody>
          <a:bodyPr/>
          <a:lstStyle/>
          <a:p>
            <a:r>
              <a:rPr lang="et-EE" dirty="0"/>
              <a:t>Toetatavad tegevused (2)</a:t>
            </a:r>
          </a:p>
        </p:txBody>
      </p:sp>
      <p:sp>
        <p:nvSpPr>
          <p:cNvPr id="3" name="Sisu kohatäide 2">
            <a:extLst>
              <a:ext uri="{FF2B5EF4-FFF2-40B4-BE49-F238E27FC236}">
                <a16:creationId xmlns:a16="http://schemas.microsoft.com/office/drawing/2014/main" id="{51D7B7D2-4D19-4A00-B4EC-91EA9806B00F}"/>
              </a:ext>
            </a:extLst>
          </p:cNvPr>
          <p:cNvSpPr>
            <a:spLocks noGrp="1"/>
          </p:cNvSpPr>
          <p:nvPr>
            <p:ph idx="1"/>
          </p:nvPr>
        </p:nvSpPr>
        <p:spPr>
          <a:xfrm>
            <a:off x="677334" y="1845579"/>
            <a:ext cx="8596668" cy="4195784"/>
          </a:xfrm>
        </p:spPr>
        <p:txBody>
          <a:bodyPr>
            <a:normAutofit fontScale="92500" lnSpcReduction="10000"/>
          </a:bodyPr>
          <a:lstStyle/>
          <a:p>
            <a:pPr algn="just">
              <a:lnSpc>
                <a:spcPct val="107000"/>
              </a:lnSpc>
              <a:spcAft>
                <a:spcPts val="800"/>
              </a:spcAft>
              <a:tabLst>
                <a:tab pos="180340" algn="l"/>
              </a:tabLst>
            </a:pPr>
            <a:r>
              <a:rPr lang="et-EE" dirty="0"/>
              <a:t>kogukonnaliikumise edendajate koolitamine (koolitused ja teabepäevad erinevatele vanusegruppidele, kaasamaks enam noori kogukonna tegevustesse ja juhtimisse);</a:t>
            </a:r>
          </a:p>
          <a:p>
            <a:pPr algn="just">
              <a:lnSpc>
                <a:spcPct val="107000"/>
              </a:lnSpc>
              <a:spcAft>
                <a:spcPts val="800"/>
              </a:spcAft>
              <a:tabLst>
                <a:tab pos="180340" algn="l"/>
              </a:tabLst>
            </a:pPr>
            <a:r>
              <a:rPr lang="et-EE" dirty="0"/>
              <a:t>kogukonnaühenduste kodulehtede arendamine (kogukonna tegemistest teavitamine erinevate teavituskanalite ja sotsiaalmeedia kasutamise teel);</a:t>
            </a:r>
          </a:p>
          <a:p>
            <a:pPr algn="just">
              <a:lnSpc>
                <a:spcPct val="107000"/>
              </a:lnSpc>
              <a:spcAft>
                <a:spcPts val="800"/>
              </a:spcAft>
              <a:tabLst>
                <a:tab pos="180340" algn="l"/>
              </a:tabLst>
            </a:pPr>
            <a:r>
              <a:rPr lang="et-EE" dirty="0"/>
              <a:t>kogukonnaliikumise info- ja teavitustegevus (koolitused ning seminarid infoliikumise korraldamiseks jm);</a:t>
            </a:r>
          </a:p>
          <a:p>
            <a:pPr algn="just">
              <a:lnSpc>
                <a:spcPct val="107000"/>
              </a:lnSpc>
              <a:spcAft>
                <a:spcPts val="800"/>
              </a:spcAft>
              <a:tabLst>
                <a:tab pos="180340" algn="l"/>
              </a:tabLst>
            </a:pPr>
            <a:r>
              <a:rPr lang="et-EE" dirty="0"/>
              <a:t>noortele suunatud õppepäevade, koolituste, töö- ja </a:t>
            </a:r>
            <a:r>
              <a:rPr lang="et-EE" dirty="0" err="1"/>
              <a:t>puhkelaagrite</a:t>
            </a:r>
            <a:r>
              <a:rPr lang="et-EE" dirty="0"/>
              <a:t> korraldamine (noorte suunamine kogukonna tegemistesse, </a:t>
            </a:r>
            <a:r>
              <a:rPr lang="et-EE" dirty="0" err="1"/>
              <a:t>noortevolikogud</a:t>
            </a:r>
            <a:r>
              <a:rPr lang="et-EE" dirty="0"/>
              <a:t> ja külades tegutsevad noortekeskused ning toad jm);</a:t>
            </a:r>
          </a:p>
          <a:p>
            <a:pPr algn="just">
              <a:lnSpc>
                <a:spcPct val="107000"/>
              </a:lnSpc>
              <a:spcAft>
                <a:spcPts val="800"/>
              </a:spcAft>
              <a:tabLst>
                <a:tab pos="180340" algn="l"/>
              </a:tabLst>
            </a:pPr>
            <a:r>
              <a:rPr lang="et-EE" dirty="0" err="1"/>
              <a:t>terviseedenduse</a:t>
            </a:r>
            <a:r>
              <a:rPr lang="et-EE" dirty="0"/>
              <a:t> ja spordialane teavitustegevus ja ürituste korraldamine (tervise- ja spordipäevad jm).</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Objekt 5">
            <a:extLst>
              <a:ext uri="{FF2B5EF4-FFF2-40B4-BE49-F238E27FC236}">
                <a16:creationId xmlns:a16="http://schemas.microsoft.com/office/drawing/2014/main" id="{E41DEFC4-6230-426E-ADC8-97B2791C3EAD}"/>
              </a:ext>
            </a:extLst>
          </p:cNvPr>
          <p:cNvGraphicFramePr>
            <a:graphicFrameLocks noChangeAspect="1"/>
          </p:cNvGraphicFramePr>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6157" name="PDF" r:id="rId3" imgW="0" imgH="360" progId="FoxitReader.Document">
                  <p:embed/>
                </p:oleObj>
              </mc:Choice>
              <mc:Fallback>
                <p:oleObj name="PDF" r:id="rId3" imgW="0" imgH="360" progId="FoxitReader.Document">
                  <p:embed/>
                  <p:pic>
                    <p:nvPicPr>
                      <p:cNvPr id="6" name="Objekt 5">
                        <a:extLst>
                          <a:ext uri="{FF2B5EF4-FFF2-40B4-BE49-F238E27FC236}">
                            <a16:creationId xmlns:a16="http://schemas.microsoft.com/office/drawing/2014/main" id="{E41DEFC4-6230-426E-ADC8-97B2791C3EAD}"/>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73459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C98FB92-D266-4D2C-A1EB-C3F0A59C4736}"/>
              </a:ext>
            </a:extLst>
          </p:cNvPr>
          <p:cNvSpPr>
            <a:spLocks noGrp="1"/>
          </p:cNvSpPr>
          <p:nvPr>
            <p:ph type="title"/>
          </p:nvPr>
        </p:nvSpPr>
        <p:spPr/>
        <p:txBody>
          <a:bodyPr/>
          <a:lstStyle/>
          <a:p>
            <a:r>
              <a:rPr lang="et-EE" dirty="0"/>
              <a:t>Toetuse maksimaalne suurus ja määr</a:t>
            </a:r>
          </a:p>
        </p:txBody>
      </p:sp>
      <p:sp>
        <p:nvSpPr>
          <p:cNvPr id="3" name="Sisu kohatäide 2">
            <a:extLst>
              <a:ext uri="{FF2B5EF4-FFF2-40B4-BE49-F238E27FC236}">
                <a16:creationId xmlns:a16="http://schemas.microsoft.com/office/drawing/2014/main" id="{60C06D43-D672-4C93-9CEB-A293AA0182C4}"/>
              </a:ext>
            </a:extLst>
          </p:cNvPr>
          <p:cNvSpPr>
            <a:spLocks noGrp="1"/>
          </p:cNvSpPr>
          <p:nvPr>
            <p:ph idx="1"/>
          </p:nvPr>
        </p:nvSpPr>
        <p:spPr/>
        <p:txBody>
          <a:bodyPr>
            <a:normAutofit/>
          </a:bodyPr>
          <a:lstStyle/>
          <a:p>
            <a:r>
              <a:rPr lang="et-EE" sz="2000" dirty="0">
                <a:ea typeface="Calibri" panose="020F0502020204030204" pitchFamily="34" charset="0"/>
              </a:rPr>
              <a:t>T</a:t>
            </a:r>
            <a:r>
              <a:rPr lang="et-EE" sz="2000" dirty="0">
                <a:effectLst/>
                <a:ea typeface="Calibri" panose="020F0502020204030204" pitchFamily="34" charset="0"/>
              </a:rPr>
              <a:t>oetuse maksimaalne </a:t>
            </a:r>
            <a:r>
              <a:rPr lang="et-EE" sz="2000" dirty="0">
                <a:ea typeface="Calibri" panose="020F0502020204030204" pitchFamily="34" charset="0"/>
              </a:rPr>
              <a:t>suurus</a:t>
            </a:r>
            <a:r>
              <a:rPr lang="et-EE" sz="2000" dirty="0">
                <a:effectLst/>
                <a:ea typeface="Calibri" panose="020F0502020204030204" pitchFamily="34" charset="0"/>
              </a:rPr>
              <a:t> on kuni 10 000 eurot ühe projekti kohta; </a:t>
            </a:r>
          </a:p>
          <a:p>
            <a:r>
              <a:rPr lang="et-EE" sz="2000" dirty="0"/>
              <a:t>minimaalne toetuse summa ühele taotlusele  on 2000 eurot;</a:t>
            </a:r>
          </a:p>
          <a:p>
            <a:r>
              <a:rPr lang="et-EE" sz="2000" dirty="0"/>
              <a:t>ühes voorus võib taotleja esitada ühe taotluse;</a:t>
            </a:r>
          </a:p>
          <a:p>
            <a:r>
              <a:rPr lang="et-EE" sz="2000" dirty="0"/>
              <a:t>toetuse määr on kuni 90% abikõlbulikest kuludest;</a:t>
            </a:r>
          </a:p>
          <a:p>
            <a:r>
              <a:rPr lang="et-EE" sz="2000" dirty="0"/>
              <a:t>kohaliku tegevusgrupi projekti puhul võib toetuse maksimaalne määr olla kuni 40 000 eurot ühe mitmeaastase projekti kohta ja toetuse määr kuni 90%.</a:t>
            </a:r>
          </a:p>
        </p:txBody>
      </p:sp>
      <p:graphicFrame>
        <p:nvGraphicFramePr>
          <p:cNvPr id="4" name="Objekt 3">
            <a:extLst>
              <a:ext uri="{FF2B5EF4-FFF2-40B4-BE49-F238E27FC236}">
                <a16:creationId xmlns:a16="http://schemas.microsoft.com/office/drawing/2014/main" id="{4AB29FB9-6687-4AF0-893C-048A08285A0E}"/>
              </a:ext>
            </a:extLst>
          </p:cNvPr>
          <p:cNvGraphicFramePr>
            <a:graphicFrameLocks noChangeAspect="1"/>
          </p:cNvGraphicFramePr>
          <p:nvPr>
            <p:extLst>
              <p:ext uri="{D42A27DB-BD31-4B8C-83A1-F6EECF244321}">
                <p14:modId xmlns:p14="http://schemas.microsoft.com/office/powerpoint/2010/main" val="1781950257"/>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7181"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4AB29FB9-6687-4AF0-893C-048A08285A0E}"/>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19198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A6431BB-D336-455E-842C-09525C154F85}"/>
              </a:ext>
            </a:extLst>
          </p:cNvPr>
          <p:cNvSpPr>
            <a:spLocks noGrp="1"/>
          </p:cNvSpPr>
          <p:nvPr>
            <p:ph type="title"/>
          </p:nvPr>
        </p:nvSpPr>
        <p:spPr/>
        <p:txBody>
          <a:bodyPr/>
          <a:lstStyle/>
          <a:p>
            <a:r>
              <a:rPr lang="et-EE" dirty="0"/>
              <a:t>Abikõlbulikud kulud</a:t>
            </a:r>
          </a:p>
        </p:txBody>
      </p:sp>
      <p:sp>
        <p:nvSpPr>
          <p:cNvPr id="3" name="Sisu kohatäide 2">
            <a:extLst>
              <a:ext uri="{FF2B5EF4-FFF2-40B4-BE49-F238E27FC236}">
                <a16:creationId xmlns:a16="http://schemas.microsoft.com/office/drawing/2014/main" id="{C01C6E1C-5E3A-4167-B8F2-9F49C7D311BE}"/>
              </a:ext>
            </a:extLst>
          </p:cNvPr>
          <p:cNvSpPr>
            <a:spLocks noGrp="1"/>
          </p:cNvSpPr>
          <p:nvPr>
            <p:ph idx="1"/>
          </p:nvPr>
        </p:nvSpPr>
        <p:spPr>
          <a:xfrm>
            <a:off x="677334" y="1784412"/>
            <a:ext cx="8596668" cy="4283845"/>
          </a:xfrm>
        </p:spPr>
        <p:txBody>
          <a:bodyPr>
            <a:normAutofit lnSpcReduction="10000"/>
          </a:bodyPr>
          <a:lstStyle/>
          <a:p>
            <a:pPr marL="68580" indent="0">
              <a:buNone/>
            </a:pPr>
            <a:r>
              <a:rPr lang="et-EE" dirty="0"/>
              <a:t>	</a:t>
            </a:r>
          </a:p>
          <a:p>
            <a:r>
              <a:rPr lang="et-EE" sz="2000" b="0" i="0" dirty="0">
                <a:solidFill>
                  <a:srgbClr val="202020"/>
                </a:solidFill>
                <a:effectLst/>
                <a:latin typeface="Arial" panose="020B0604020202020204" pitchFamily="34" charset="0"/>
              </a:rPr>
              <a:t>Abikõlblik kulu peab olema mõistlik, põhjendatud, selge, üksikasjalikult kirjeldatud, majanduslikult otstarbekas ja toetuse eesmärgi saavutamiseks vajalik;</a:t>
            </a:r>
            <a:endParaRPr lang="et-EE" sz="2000" dirty="0"/>
          </a:p>
          <a:p>
            <a:r>
              <a:rPr lang="et-EE" sz="2000" dirty="0"/>
              <a:t>käibemaks juhul, kui taotlejal ei ole võimalik taotleda selle tagastamist;</a:t>
            </a:r>
          </a:p>
          <a:p>
            <a:r>
              <a:rPr lang="et-EE" sz="2000" dirty="0"/>
              <a:t>projektijuhtimise personalikulu kuni 20% abikõlbulikest kuludest;</a:t>
            </a:r>
          </a:p>
          <a:p>
            <a:r>
              <a:rPr lang="et-EE" sz="2000" dirty="0"/>
              <a:t>kaudsed kulud 15% projektijuhtimise otsesetest personalikuludest;</a:t>
            </a:r>
          </a:p>
          <a:p>
            <a:r>
              <a:rPr lang="et-EE" sz="2000" dirty="0"/>
              <a:t>Maaeluministri LEADER  määruses </a:t>
            </a:r>
            <a:r>
              <a:rPr lang="et-EE" sz="2000" dirty="0">
                <a:solidFill>
                  <a:srgbClr val="000000"/>
                </a:solidFill>
                <a:effectLst/>
                <a:latin typeface="Arial" panose="020B0604020202020204" pitchFamily="34" charset="0"/>
              </a:rPr>
              <a:t>§ 30 </a:t>
            </a:r>
            <a:r>
              <a:rPr lang="et-EE" sz="2000" dirty="0"/>
              <a:t>on loetletud abikõlblikud kulud </a:t>
            </a:r>
            <a:r>
              <a:rPr lang="et-EE" sz="2000" dirty="0">
                <a:hlinkClick r:id="rId3"/>
              </a:rPr>
              <a:t>https://www.riigiteataja.ee/akt/115052020016</a:t>
            </a:r>
            <a:r>
              <a:rPr lang="et-EE" sz="2000" dirty="0"/>
              <a:t>.</a:t>
            </a:r>
          </a:p>
          <a:p>
            <a:pPr marL="0" indent="0">
              <a:buNone/>
            </a:pPr>
            <a:endParaRPr lang="et-EE" sz="2000" dirty="0"/>
          </a:p>
          <a:p>
            <a:pPr marL="0" indent="0">
              <a:buNone/>
            </a:pPr>
            <a:r>
              <a:rPr lang="et-EE" sz="2000" dirty="0"/>
              <a:t>     </a:t>
            </a:r>
            <a:r>
              <a:rPr lang="et-EE" sz="2000" i="1" dirty="0"/>
              <a:t>      </a:t>
            </a:r>
          </a:p>
          <a:p>
            <a:pPr marL="0" indent="0">
              <a:buNone/>
            </a:pPr>
            <a:endParaRPr lang="et-EE" sz="2000" dirty="0"/>
          </a:p>
        </p:txBody>
      </p:sp>
      <p:graphicFrame>
        <p:nvGraphicFramePr>
          <p:cNvPr id="4" name="Objekt 3">
            <a:extLst>
              <a:ext uri="{FF2B5EF4-FFF2-40B4-BE49-F238E27FC236}">
                <a16:creationId xmlns:a16="http://schemas.microsoft.com/office/drawing/2014/main" id="{FAFBDDB2-7E9B-4549-9EE0-5DC65C31E3BC}"/>
              </a:ext>
            </a:extLst>
          </p:cNvPr>
          <p:cNvGraphicFramePr>
            <a:graphicFrameLocks noChangeAspect="1"/>
          </p:cNvGraphicFramePr>
          <p:nvPr>
            <p:extLst>
              <p:ext uri="{D42A27DB-BD31-4B8C-83A1-F6EECF244321}">
                <p14:modId xmlns:p14="http://schemas.microsoft.com/office/powerpoint/2010/main" val="881493035"/>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8205" name="PDF" r:id="rId4" imgW="0" imgH="360" progId="FoxitReader.Document">
                  <p:embed/>
                </p:oleObj>
              </mc:Choice>
              <mc:Fallback>
                <p:oleObj name="PDF" r:id="rId4" imgW="0" imgH="360" progId="FoxitReader.Document">
                  <p:embed/>
                  <p:pic>
                    <p:nvPicPr>
                      <p:cNvPr id="4" name="Objekt 3">
                        <a:extLst>
                          <a:ext uri="{FF2B5EF4-FFF2-40B4-BE49-F238E27FC236}">
                            <a16:creationId xmlns:a16="http://schemas.microsoft.com/office/drawing/2014/main" id="{FAFBDDB2-7E9B-4549-9EE0-5DC65C31E3BC}"/>
                          </a:ext>
                        </a:extLst>
                      </p:cNvPr>
                      <p:cNvPicPr/>
                      <p:nvPr/>
                    </p:nvPicPr>
                    <p:blipFill>
                      <a:blip r:embed="rId5"/>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06528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819F773-13FA-4CD3-B96B-090666EE2E35}"/>
              </a:ext>
            </a:extLst>
          </p:cNvPr>
          <p:cNvSpPr>
            <a:spLocks noGrp="1"/>
          </p:cNvSpPr>
          <p:nvPr>
            <p:ph type="title"/>
          </p:nvPr>
        </p:nvSpPr>
        <p:spPr/>
        <p:txBody>
          <a:bodyPr/>
          <a:lstStyle/>
          <a:p>
            <a:r>
              <a:rPr lang="et-EE" dirty="0"/>
              <a:t>Personalikuludest ja kaudsetest kuludest  põhjalikumalt</a:t>
            </a:r>
          </a:p>
        </p:txBody>
      </p:sp>
      <p:sp>
        <p:nvSpPr>
          <p:cNvPr id="3" name="Sisu kohatäide 2">
            <a:extLst>
              <a:ext uri="{FF2B5EF4-FFF2-40B4-BE49-F238E27FC236}">
                <a16:creationId xmlns:a16="http://schemas.microsoft.com/office/drawing/2014/main" id="{EF631B47-09C1-4B10-89D7-F6076989F4F5}"/>
              </a:ext>
            </a:extLst>
          </p:cNvPr>
          <p:cNvSpPr>
            <a:spLocks noGrp="1"/>
          </p:cNvSpPr>
          <p:nvPr>
            <p:ph idx="1"/>
          </p:nvPr>
        </p:nvSpPr>
        <p:spPr>
          <a:xfrm>
            <a:off x="703919" y="1579472"/>
            <a:ext cx="8596668" cy="4460212"/>
          </a:xfrm>
        </p:spPr>
        <p:txBody>
          <a:bodyPr>
            <a:normAutofit fontScale="92500" lnSpcReduction="10000"/>
          </a:bodyPr>
          <a:lstStyle/>
          <a:p>
            <a:endParaRPr lang="et-EE" sz="2000" dirty="0"/>
          </a:p>
          <a:p>
            <a:r>
              <a:rPr lang="et-EE" sz="2000" dirty="0"/>
              <a:t>Personalikulu või eksperdi tasu vastavalt töölepingule, töövõtu- või käsunduslepingule, sh seadusest tulenevad maksud  ja maksed (va. </a:t>
            </a:r>
            <a:r>
              <a:rPr lang="et-EE" sz="2000" dirty="0" err="1"/>
              <a:t>KOV-i</a:t>
            </a:r>
            <a:r>
              <a:rPr lang="et-EE" sz="2000" dirty="0"/>
              <a:t> või riigiasutuse ametnik või töötaja, kellele soovitakse maksta töötasu);</a:t>
            </a:r>
          </a:p>
          <a:p>
            <a:r>
              <a:rPr lang="et-EE" sz="2000" dirty="0"/>
              <a:t>projektijuhtimise personalikulu võib olla kuni 20% projekti abikõlbulikest kuludest ja projektijuhi brutotunnitasu ei tohi ületada 10 euro piiri;</a:t>
            </a:r>
          </a:p>
          <a:p>
            <a:r>
              <a:rPr lang="et-EE" sz="2000" dirty="0"/>
              <a:t>personalikuludele võib juurde taotleda kaudset kulu 15% abikõlbulikest  projektijuhtimise otsestes personalikuludest;</a:t>
            </a:r>
          </a:p>
          <a:p>
            <a:r>
              <a:rPr lang="et-EE" sz="2000" dirty="0"/>
              <a:t>kaudsed kulud on bürootarbed, sidekulud, infotehnoloogia kulud, projektijuhi tööruumi kulu ja sõidukulu, raamatupidamiskulud, toetatava tegevuse elluviimisega seotud pangakonto haldamise kulud ja ülekandetasud;</a:t>
            </a:r>
          </a:p>
          <a:p>
            <a:r>
              <a:rPr lang="et-EE" sz="2000" dirty="0"/>
              <a:t>kaudsete kulude hüvitamise korral toetuse väljamaksmisel ei  kontrollida ega tõendata kulusid kuludokumendi alusel.  </a:t>
            </a:r>
          </a:p>
          <a:p>
            <a:endParaRPr lang="et-EE" sz="2000" dirty="0"/>
          </a:p>
          <a:p>
            <a:pPr marL="0" indent="0">
              <a:buNone/>
            </a:pPr>
            <a:endParaRPr lang="et-EE" dirty="0"/>
          </a:p>
          <a:p>
            <a:endParaRPr lang="et-EE" dirty="0"/>
          </a:p>
          <a:p>
            <a:endParaRPr lang="et-EE" dirty="0"/>
          </a:p>
        </p:txBody>
      </p:sp>
      <p:graphicFrame>
        <p:nvGraphicFramePr>
          <p:cNvPr id="4" name="Objekt 3">
            <a:extLst>
              <a:ext uri="{FF2B5EF4-FFF2-40B4-BE49-F238E27FC236}">
                <a16:creationId xmlns:a16="http://schemas.microsoft.com/office/drawing/2014/main" id="{C6CD4B62-1E80-44DA-B279-7EBD81D5315E}"/>
              </a:ext>
            </a:extLst>
          </p:cNvPr>
          <p:cNvGraphicFramePr>
            <a:graphicFrameLocks noChangeAspect="1"/>
          </p:cNvGraphicFramePr>
          <p:nvPr>
            <p:extLst>
              <p:ext uri="{D42A27DB-BD31-4B8C-83A1-F6EECF244321}">
                <p14:modId xmlns:p14="http://schemas.microsoft.com/office/powerpoint/2010/main" val="3411622834"/>
              </p:ext>
            </p:extLst>
          </p:nvPr>
        </p:nvGraphicFramePr>
        <p:xfrm>
          <a:off x="703919" y="6068258"/>
          <a:ext cx="2800350" cy="539750"/>
        </p:xfrm>
        <a:graphic>
          <a:graphicData uri="http://schemas.openxmlformats.org/presentationml/2006/ole">
            <mc:AlternateContent xmlns:mc="http://schemas.openxmlformats.org/markup-compatibility/2006">
              <mc:Choice xmlns:v="urn:schemas-microsoft-com:vml" Requires="v">
                <p:oleObj spid="_x0000_s9229"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C6CD4B62-1E80-44DA-B279-7EBD81D5315E}"/>
                          </a:ext>
                        </a:extLst>
                      </p:cNvPr>
                      <p:cNvPicPr/>
                      <p:nvPr/>
                    </p:nvPicPr>
                    <p:blipFill>
                      <a:blip r:embed="rId4"/>
                      <a:stretch>
                        <a:fillRect/>
                      </a:stretch>
                    </p:blipFill>
                    <p:spPr>
                      <a:xfrm>
                        <a:off x="703919" y="6068258"/>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571455489"/>
      </p:ext>
    </p:extLst>
  </p:cSld>
  <p:clrMapOvr>
    <a:masterClrMapping/>
  </p:clrMapOvr>
</p:sld>
</file>

<file path=ppt/theme/theme1.xml><?xml version="1.0" encoding="utf-8"?>
<a:theme xmlns:a="http://schemas.openxmlformats.org/drawingml/2006/main" name="Fasset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1085</TotalTime>
  <Words>1513</Words>
  <Application>Microsoft Office PowerPoint</Application>
  <PresentationFormat>Laiekraan</PresentationFormat>
  <Paragraphs>130</Paragraphs>
  <Slides>17</Slides>
  <Notes>1</Notes>
  <HiddenSlides>0</HiddenSlides>
  <MMClips>0</MMClips>
  <ScaleCrop>false</ScaleCrop>
  <HeadingPairs>
    <vt:vector size="8" baseType="variant">
      <vt:variant>
        <vt:lpstr>Kasutatud fondid</vt:lpstr>
      </vt:variant>
      <vt:variant>
        <vt:i4>5</vt:i4>
      </vt:variant>
      <vt:variant>
        <vt:lpstr>Kujundus</vt:lpstr>
      </vt:variant>
      <vt:variant>
        <vt:i4>1</vt:i4>
      </vt:variant>
      <vt:variant>
        <vt:lpstr>Manustatud OLE-serverid</vt:lpstr>
      </vt:variant>
      <vt:variant>
        <vt:i4>1</vt:i4>
      </vt:variant>
      <vt:variant>
        <vt:lpstr>Slaidipealkirjad</vt:lpstr>
      </vt:variant>
      <vt:variant>
        <vt:i4>17</vt:i4>
      </vt:variant>
    </vt:vector>
  </HeadingPairs>
  <TitlesOfParts>
    <vt:vector size="24" baseType="lpstr">
      <vt:lpstr>Arial</vt:lpstr>
      <vt:lpstr>Calibri</vt:lpstr>
      <vt:lpstr>Times New Roman</vt:lpstr>
      <vt:lpstr>Trebuchet MS</vt:lpstr>
      <vt:lpstr>Wingdings 3</vt:lpstr>
      <vt:lpstr>Fassett</vt:lpstr>
      <vt:lpstr>PDF</vt:lpstr>
      <vt:lpstr> Raplamaa Partnerluskogu  Meede 3 „Kogukonna edendamine“  INFOPÄEV 21.veebruaril algusega kell 15.00   Meetmevoor avatud 15.03-28.03.2022.a.</vt:lpstr>
      <vt:lpstr>Meetme eesmärgid:</vt:lpstr>
      <vt:lpstr>Põhimõtted</vt:lpstr>
      <vt:lpstr>Ühisprojekti erisused</vt:lpstr>
      <vt:lpstr>Toetatavad tegevused</vt:lpstr>
      <vt:lpstr>Toetatavad tegevused (2)</vt:lpstr>
      <vt:lpstr>Toetuse maksimaalne suurus ja määr</vt:lpstr>
      <vt:lpstr>Abikõlbulikud kulud</vt:lpstr>
      <vt:lpstr>Personalikuludest ja kaudsetest kuludest  põhjalikumalt</vt:lpstr>
      <vt:lpstr>Mitteabikõlbulikud kulud</vt:lpstr>
      <vt:lpstr>Mitterahaline omafinantseering</vt:lpstr>
      <vt:lpstr>Esitatavad dokumendid</vt:lpstr>
      <vt:lpstr>Projektitoetuse avalduses küsitud andmed  (täidetav e-PRIA s)</vt:lpstr>
      <vt:lpstr>Hindamiskriteeriumid</vt:lpstr>
      <vt:lpstr>Ühisprojekti elluviimise aeg ja maksetaotlused</vt:lpstr>
      <vt:lpstr>Taotlusvoor</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Raplamaa Partnerluskogu Meede 3 Kogukonna edendamine</dc:title>
  <dc:creator>Andra Liibek</dc:creator>
  <cp:lastModifiedBy>Andra Liibek</cp:lastModifiedBy>
  <cp:revision>19</cp:revision>
  <cp:lastPrinted>2021-03-24T15:08:36Z</cp:lastPrinted>
  <dcterms:created xsi:type="dcterms:W3CDTF">2021-03-18T13:26:29Z</dcterms:created>
  <dcterms:modified xsi:type="dcterms:W3CDTF">2022-02-21T12:29:18Z</dcterms:modified>
</cp:coreProperties>
</file>