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8" r:id="rId3"/>
    <p:sldId id="259" r:id="rId4"/>
    <p:sldId id="273" r:id="rId5"/>
    <p:sldId id="279" r:id="rId6"/>
    <p:sldId id="280" r:id="rId7"/>
    <p:sldId id="281" r:id="rId8"/>
    <p:sldId id="261" r:id="rId9"/>
    <p:sldId id="268" r:id="rId10"/>
    <p:sldId id="283" r:id="rId11"/>
    <p:sldId id="284" r:id="rId12"/>
    <p:sldId id="275" r:id="rId13"/>
    <p:sldId id="285" r:id="rId14"/>
    <p:sldId id="270" r:id="rId15"/>
    <p:sldId id="267"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a Liibek" initials="AL" lastIdx="1" clrIdx="0">
    <p:extLst>
      <p:ext uri="{19B8F6BF-5375-455C-9EA6-DF929625EA0E}">
        <p15:presenceInfo xmlns:p15="http://schemas.microsoft.com/office/powerpoint/2012/main" userId="S::andra.liibek@raplaleader.ee::7d2da1f3-aba1-4159-a372-d8fe2f9f9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7E0FA-8349-4C16-95D5-BD5D4B4B9A03}" v="10" dt="2023-04-24T13:07:50.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4660"/>
  </p:normalViewPr>
  <p:slideViewPr>
    <p:cSldViewPr snapToGrid="0">
      <p:cViewPr varScale="1">
        <p:scale>
          <a:sx n="108" d="100"/>
          <a:sy n="108" d="100"/>
        </p:scale>
        <p:origin x="750" y="10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a Liibek" userId="7d2da1f3-aba1-4159-a372-d8fe2f9f9841" providerId="ADAL" clId="{4937E0FA-8349-4C16-95D5-BD5D4B4B9A03}"/>
    <pc:docChg chg="undo custSel addSld delSld modSld sldOrd">
      <pc:chgData name="Andra Liibek" userId="7d2da1f3-aba1-4159-a372-d8fe2f9f9841" providerId="ADAL" clId="{4937E0FA-8349-4C16-95D5-BD5D4B4B9A03}" dt="2023-04-25T06:54:49.473" v="5025" actId="20577"/>
      <pc:docMkLst>
        <pc:docMk/>
      </pc:docMkLst>
      <pc:sldChg chg="modSp mod setBg">
        <pc:chgData name="Andra Liibek" userId="7d2da1f3-aba1-4159-a372-d8fe2f9f9841" providerId="ADAL" clId="{4937E0FA-8349-4C16-95D5-BD5D4B4B9A03}" dt="2023-04-25T06:47:28.797" v="4797" actId="20577"/>
        <pc:sldMkLst>
          <pc:docMk/>
          <pc:sldMk cId="4219296633" sldId="256"/>
        </pc:sldMkLst>
        <pc:spChg chg="mod">
          <ac:chgData name="Andra Liibek" userId="7d2da1f3-aba1-4159-a372-d8fe2f9f9841" providerId="ADAL" clId="{4937E0FA-8349-4C16-95D5-BD5D4B4B9A03}" dt="2023-04-25T06:47:28.797" v="4797" actId="20577"/>
          <ac:spMkLst>
            <pc:docMk/>
            <pc:sldMk cId="4219296633" sldId="256"/>
            <ac:spMk id="2" creationId="{BB48A738-A582-4386-947D-91A29A74FC66}"/>
          </ac:spMkLst>
        </pc:spChg>
      </pc:sldChg>
      <pc:sldChg chg="modSp mod setBg">
        <pc:chgData name="Andra Liibek" userId="7d2da1f3-aba1-4159-a372-d8fe2f9f9841" providerId="ADAL" clId="{4937E0FA-8349-4C16-95D5-BD5D4B4B9A03}" dt="2023-04-24T10:01:55.540" v="480" actId="20577"/>
        <pc:sldMkLst>
          <pc:docMk/>
          <pc:sldMk cId="4216364262" sldId="258"/>
        </pc:sldMkLst>
        <pc:spChg chg="mod">
          <ac:chgData name="Andra Liibek" userId="7d2da1f3-aba1-4159-a372-d8fe2f9f9841" providerId="ADAL" clId="{4937E0FA-8349-4C16-95D5-BD5D4B4B9A03}" dt="2023-04-24T10:01:55.540" v="480" actId="20577"/>
          <ac:spMkLst>
            <pc:docMk/>
            <pc:sldMk cId="4216364262" sldId="258"/>
            <ac:spMk id="3" creationId="{87A039D8-477D-4524-BAA8-AF24177DB34E}"/>
          </ac:spMkLst>
        </pc:spChg>
      </pc:sldChg>
      <pc:sldChg chg="modSp mod">
        <pc:chgData name="Andra Liibek" userId="7d2da1f3-aba1-4159-a372-d8fe2f9f9841" providerId="ADAL" clId="{4937E0FA-8349-4C16-95D5-BD5D4B4B9A03}" dt="2023-04-24T13:25:50.504" v="4692" actId="20577"/>
        <pc:sldMkLst>
          <pc:docMk/>
          <pc:sldMk cId="3572408671" sldId="259"/>
        </pc:sldMkLst>
        <pc:spChg chg="mod">
          <ac:chgData name="Andra Liibek" userId="7d2da1f3-aba1-4159-a372-d8fe2f9f9841" providerId="ADAL" clId="{4937E0FA-8349-4C16-95D5-BD5D4B4B9A03}" dt="2023-04-24T13:25:50.504" v="4692" actId="20577"/>
          <ac:spMkLst>
            <pc:docMk/>
            <pc:sldMk cId="3572408671" sldId="259"/>
            <ac:spMk id="3" creationId="{ED4DCB71-2C35-4D23-8306-54C0931FE42B}"/>
          </ac:spMkLst>
        </pc:spChg>
      </pc:sldChg>
      <pc:sldChg chg="modSp mod">
        <pc:chgData name="Andra Liibek" userId="7d2da1f3-aba1-4159-a372-d8fe2f9f9841" providerId="ADAL" clId="{4937E0FA-8349-4C16-95D5-BD5D4B4B9A03}" dt="2023-04-24T13:54:26.143" v="4777" actId="20577"/>
        <pc:sldMkLst>
          <pc:docMk/>
          <pc:sldMk cId="2191981459" sldId="261"/>
        </pc:sldMkLst>
        <pc:spChg chg="mod">
          <ac:chgData name="Andra Liibek" userId="7d2da1f3-aba1-4159-a372-d8fe2f9f9841" providerId="ADAL" clId="{4937E0FA-8349-4C16-95D5-BD5D4B4B9A03}" dt="2023-04-24T13:54:26.143" v="4777" actId="20577"/>
          <ac:spMkLst>
            <pc:docMk/>
            <pc:sldMk cId="2191981459" sldId="261"/>
            <ac:spMk id="3" creationId="{60C06D43-D672-4C93-9CEB-A293AA0182C4}"/>
          </ac:spMkLst>
        </pc:spChg>
      </pc:sldChg>
      <pc:sldChg chg="modSp mod ord">
        <pc:chgData name="Andra Liibek" userId="7d2da1f3-aba1-4159-a372-d8fe2f9f9841" providerId="ADAL" clId="{4937E0FA-8349-4C16-95D5-BD5D4B4B9A03}" dt="2023-04-24T13:33:05.048" v="4743" actId="20577"/>
        <pc:sldMkLst>
          <pc:docMk/>
          <pc:sldMk cId="2496605050" sldId="267"/>
        </pc:sldMkLst>
        <pc:spChg chg="mod">
          <ac:chgData name="Andra Liibek" userId="7d2da1f3-aba1-4159-a372-d8fe2f9f9841" providerId="ADAL" clId="{4937E0FA-8349-4C16-95D5-BD5D4B4B9A03}" dt="2023-04-24T12:37:59.159" v="3819" actId="20577"/>
          <ac:spMkLst>
            <pc:docMk/>
            <pc:sldMk cId="2496605050" sldId="267"/>
            <ac:spMk id="2" creationId="{10FAD0A6-47F6-43C0-988B-3A6917E8D636}"/>
          </ac:spMkLst>
        </pc:spChg>
        <pc:spChg chg="mod">
          <ac:chgData name="Andra Liibek" userId="7d2da1f3-aba1-4159-a372-d8fe2f9f9841" providerId="ADAL" clId="{4937E0FA-8349-4C16-95D5-BD5D4B4B9A03}" dt="2023-04-24T13:33:05.048" v="4743" actId="20577"/>
          <ac:spMkLst>
            <pc:docMk/>
            <pc:sldMk cId="2496605050" sldId="267"/>
            <ac:spMk id="3" creationId="{BE4FEA4F-0308-4044-ADB4-54287C7EF2E2}"/>
          </ac:spMkLst>
        </pc:spChg>
      </pc:sldChg>
      <pc:sldChg chg="modSp mod">
        <pc:chgData name="Andra Liibek" userId="7d2da1f3-aba1-4159-a372-d8fe2f9f9841" providerId="ADAL" clId="{4937E0FA-8349-4C16-95D5-BD5D4B4B9A03}" dt="2023-04-24T11:03:31.961" v="2162" actId="20577"/>
        <pc:sldMkLst>
          <pc:docMk/>
          <pc:sldMk cId="3111220245" sldId="268"/>
        </pc:sldMkLst>
        <pc:spChg chg="mod">
          <ac:chgData name="Andra Liibek" userId="7d2da1f3-aba1-4159-a372-d8fe2f9f9841" providerId="ADAL" clId="{4937E0FA-8349-4C16-95D5-BD5D4B4B9A03}" dt="2023-04-24T11:02:16.315" v="2150" actId="20577"/>
          <ac:spMkLst>
            <pc:docMk/>
            <pc:sldMk cId="3111220245" sldId="268"/>
            <ac:spMk id="2" creationId="{1753E939-0A26-4F5A-B51C-9AAC699242E4}"/>
          </ac:spMkLst>
        </pc:spChg>
        <pc:spChg chg="mod">
          <ac:chgData name="Andra Liibek" userId="7d2da1f3-aba1-4159-a372-d8fe2f9f9841" providerId="ADAL" clId="{4937E0FA-8349-4C16-95D5-BD5D4B4B9A03}" dt="2023-04-24T11:03:31.961" v="2162" actId="20577"/>
          <ac:spMkLst>
            <pc:docMk/>
            <pc:sldMk cId="3111220245" sldId="268"/>
            <ac:spMk id="3" creationId="{673858DD-9846-49A3-A723-F820A7D66A47}"/>
          </ac:spMkLst>
        </pc:spChg>
      </pc:sldChg>
      <pc:sldChg chg="del">
        <pc:chgData name="Andra Liibek" userId="7d2da1f3-aba1-4159-a372-d8fe2f9f9841" providerId="ADAL" clId="{4937E0FA-8349-4C16-95D5-BD5D4B4B9A03}" dt="2023-04-24T10:31:27.235" v="1139" actId="2696"/>
        <pc:sldMkLst>
          <pc:docMk/>
          <pc:sldMk cId="2878790794" sldId="269"/>
        </pc:sldMkLst>
      </pc:sldChg>
      <pc:sldChg chg="modSp mod ord">
        <pc:chgData name="Andra Liibek" userId="7d2da1f3-aba1-4159-a372-d8fe2f9f9841" providerId="ADAL" clId="{4937E0FA-8349-4C16-95D5-BD5D4B4B9A03}" dt="2023-04-24T13:32:42.696" v="4733" actId="20577"/>
        <pc:sldMkLst>
          <pc:docMk/>
          <pc:sldMk cId="4286720040" sldId="270"/>
        </pc:sldMkLst>
        <pc:spChg chg="mod">
          <ac:chgData name="Andra Liibek" userId="7d2da1f3-aba1-4159-a372-d8fe2f9f9841" providerId="ADAL" clId="{4937E0FA-8349-4C16-95D5-BD5D4B4B9A03}" dt="2023-04-24T13:32:42.696" v="4733" actId="20577"/>
          <ac:spMkLst>
            <pc:docMk/>
            <pc:sldMk cId="4286720040" sldId="270"/>
            <ac:spMk id="3" creationId="{9E696AE1-1672-4767-8F5B-97F3106AA61E}"/>
          </ac:spMkLst>
        </pc:spChg>
      </pc:sldChg>
      <pc:sldChg chg="addSp delSp modSp mod">
        <pc:chgData name="Andra Liibek" userId="7d2da1f3-aba1-4159-a372-d8fe2f9f9841" providerId="ADAL" clId="{4937E0FA-8349-4C16-95D5-BD5D4B4B9A03}" dt="2023-04-25T06:54:49.473" v="5025" actId="20577"/>
        <pc:sldMkLst>
          <pc:docMk/>
          <pc:sldMk cId="3883168630" sldId="271"/>
        </pc:sldMkLst>
        <pc:spChg chg="mod">
          <ac:chgData name="Andra Liibek" userId="7d2da1f3-aba1-4159-a372-d8fe2f9f9841" providerId="ADAL" clId="{4937E0FA-8349-4C16-95D5-BD5D4B4B9A03}" dt="2023-04-25T06:54:49.473" v="5025" actId="20577"/>
          <ac:spMkLst>
            <pc:docMk/>
            <pc:sldMk cId="3883168630" sldId="271"/>
            <ac:spMk id="3" creationId="{0C9C94B9-2392-45D5-9B6E-CB409F30B075}"/>
          </ac:spMkLst>
        </pc:spChg>
        <pc:picChg chg="del">
          <ac:chgData name="Andra Liibek" userId="7d2da1f3-aba1-4159-a372-d8fe2f9f9841" providerId="ADAL" clId="{4937E0FA-8349-4C16-95D5-BD5D4B4B9A03}" dt="2023-04-24T12:51:02.848" v="4239" actId="478"/>
          <ac:picMkLst>
            <pc:docMk/>
            <pc:sldMk cId="3883168630" sldId="271"/>
            <ac:picMk id="2" creationId="{BDDA4643-064E-4955-8617-841D90DF5A25}"/>
          </ac:picMkLst>
        </pc:picChg>
        <pc:picChg chg="add mod ord">
          <ac:chgData name="Andra Liibek" userId="7d2da1f3-aba1-4159-a372-d8fe2f9f9841" providerId="ADAL" clId="{4937E0FA-8349-4C16-95D5-BD5D4B4B9A03}" dt="2023-04-24T13:33:20.755" v="4744" actId="1076"/>
          <ac:picMkLst>
            <pc:docMk/>
            <pc:sldMk cId="3883168630" sldId="271"/>
            <ac:picMk id="5" creationId="{202CF528-C17F-DA6C-BEB7-598A355E2A65}"/>
          </ac:picMkLst>
        </pc:picChg>
      </pc:sldChg>
      <pc:sldChg chg="modSp mod">
        <pc:chgData name="Andra Liibek" userId="7d2da1f3-aba1-4159-a372-d8fe2f9f9841" providerId="ADAL" clId="{4937E0FA-8349-4C16-95D5-BD5D4B4B9A03}" dt="2023-04-24T13:26:03.097" v="4693" actId="14100"/>
        <pc:sldMkLst>
          <pc:docMk/>
          <pc:sldMk cId="3891061447" sldId="273"/>
        </pc:sldMkLst>
        <pc:spChg chg="mod">
          <ac:chgData name="Andra Liibek" userId="7d2da1f3-aba1-4159-a372-d8fe2f9f9841" providerId="ADAL" clId="{4937E0FA-8349-4C16-95D5-BD5D4B4B9A03}" dt="2023-04-24T09:57:09.289" v="377" actId="20577"/>
          <ac:spMkLst>
            <pc:docMk/>
            <pc:sldMk cId="3891061447" sldId="273"/>
            <ac:spMk id="2" creationId="{7F80093F-4BE8-4735-A1A1-2A35920230DC}"/>
          </ac:spMkLst>
        </pc:spChg>
        <pc:spChg chg="mod">
          <ac:chgData name="Andra Liibek" userId="7d2da1f3-aba1-4159-a372-d8fe2f9f9841" providerId="ADAL" clId="{4937E0FA-8349-4C16-95D5-BD5D4B4B9A03}" dt="2023-04-24T13:26:03.097" v="4693" actId="14100"/>
          <ac:spMkLst>
            <pc:docMk/>
            <pc:sldMk cId="3891061447" sldId="273"/>
            <ac:spMk id="3" creationId="{51D7B7D2-4D19-4A00-B4EC-91EA9806B00F}"/>
          </ac:spMkLst>
        </pc:spChg>
      </pc:sldChg>
      <pc:sldChg chg="modSp mod">
        <pc:chgData name="Andra Liibek" userId="7d2da1f3-aba1-4159-a372-d8fe2f9f9841" providerId="ADAL" clId="{4937E0FA-8349-4C16-95D5-BD5D4B4B9A03}" dt="2023-04-24T13:55:41.307" v="4785" actId="14100"/>
        <pc:sldMkLst>
          <pc:docMk/>
          <pc:sldMk cId="889799619" sldId="275"/>
        </pc:sldMkLst>
        <pc:spChg chg="mod">
          <ac:chgData name="Andra Liibek" userId="7d2da1f3-aba1-4159-a372-d8fe2f9f9841" providerId="ADAL" clId="{4937E0FA-8349-4C16-95D5-BD5D4B4B9A03}" dt="2023-04-24T12:43:44.173" v="3875" actId="20577"/>
          <ac:spMkLst>
            <pc:docMk/>
            <pc:sldMk cId="889799619" sldId="275"/>
            <ac:spMk id="2" creationId="{9C09966A-C584-4B0D-8983-B8D008833105}"/>
          </ac:spMkLst>
        </pc:spChg>
        <pc:spChg chg="mod">
          <ac:chgData name="Andra Liibek" userId="7d2da1f3-aba1-4159-a372-d8fe2f9f9841" providerId="ADAL" clId="{4937E0FA-8349-4C16-95D5-BD5D4B4B9A03}" dt="2023-04-24T13:55:41.307" v="4785" actId="14100"/>
          <ac:spMkLst>
            <pc:docMk/>
            <pc:sldMk cId="889799619" sldId="275"/>
            <ac:spMk id="3" creationId="{70CEB1C8-507B-4B39-8ED5-80AF0EAAAC9B}"/>
          </ac:spMkLst>
        </pc:spChg>
      </pc:sldChg>
      <pc:sldChg chg="modSp del mod">
        <pc:chgData name="Andra Liibek" userId="7d2da1f3-aba1-4159-a372-d8fe2f9f9841" providerId="ADAL" clId="{4937E0FA-8349-4C16-95D5-BD5D4B4B9A03}" dt="2023-04-24T10:44:34.534" v="1196" actId="2696"/>
        <pc:sldMkLst>
          <pc:docMk/>
          <pc:sldMk cId="3122377467" sldId="276"/>
        </pc:sldMkLst>
        <pc:spChg chg="mod">
          <ac:chgData name="Andra Liibek" userId="7d2da1f3-aba1-4159-a372-d8fe2f9f9841" providerId="ADAL" clId="{4937E0FA-8349-4C16-95D5-BD5D4B4B9A03}" dt="2023-04-24T10:17:32.055" v="892" actId="6549"/>
          <ac:spMkLst>
            <pc:docMk/>
            <pc:sldMk cId="3122377467" sldId="276"/>
            <ac:spMk id="3" creationId="{51D7B7D2-4D19-4A00-B4EC-91EA9806B00F}"/>
          </ac:spMkLst>
        </pc:spChg>
      </pc:sldChg>
      <pc:sldChg chg="del">
        <pc:chgData name="Andra Liibek" userId="7d2da1f3-aba1-4159-a372-d8fe2f9f9841" providerId="ADAL" clId="{4937E0FA-8349-4C16-95D5-BD5D4B4B9A03}" dt="2023-04-24T10:17:41.407" v="893" actId="2696"/>
        <pc:sldMkLst>
          <pc:docMk/>
          <pc:sldMk cId="608399587" sldId="277"/>
        </pc:sldMkLst>
      </pc:sldChg>
      <pc:sldChg chg="del">
        <pc:chgData name="Andra Liibek" userId="7d2da1f3-aba1-4159-a372-d8fe2f9f9841" providerId="ADAL" clId="{4937E0FA-8349-4C16-95D5-BD5D4B4B9A03}" dt="2023-04-24T10:17:48.833" v="894" actId="2696"/>
        <pc:sldMkLst>
          <pc:docMk/>
          <pc:sldMk cId="2545146163" sldId="278"/>
        </pc:sldMkLst>
      </pc:sldChg>
      <pc:sldChg chg="modSp mod">
        <pc:chgData name="Andra Liibek" userId="7d2da1f3-aba1-4159-a372-d8fe2f9f9841" providerId="ADAL" clId="{4937E0FA-8349-4C16-95D5-BD5D4B4B9A03}" dt="2023-04-24T13:28:20.037" v="4715" actId="20577"/>
        <pc:sldMkLst>
          <pc:docMk/>
          <pc:sldMk cId="2192361348" sldId="279"/>
        </pc:sldMkLst>
        <pc:spChg chg="mod">
          <ac:chgData name="Andra Liibek" userId="7d2da1f3-aba1-4159-a372-d8fe2f9f9841" providerId="ADAL" clId="{4937E0FA-8349-4C16-95D5-BD5D4B4B9A03}" dt="2023-04-24T10:45:24.751" v="1200" actId="20577"/>
          <ac:spMkLst>
            <pc:docMk/>
            <pc:sldMk cId="2192361348" sldId="279"/>
            <ac:spMk id="2" creationId="{7F80093F-4BE8-4735-A1A1-2A35920230DC}"/>
          </ac:spMkLst>
        </pc:spChg>
        <pc:spChg chg="mod">
          <ac:chgData name="Andra Liibek" userId="7d2da1f3-aba1-4159-a372-d8fe2f9f9841" providerId="ADAL" clId="{4937E0FA-8349-4C16-95D5-BD5D4B4B9A03}" dt="2023-04-24T13:28:20.037" v="4715" actId="20577"/>
          <ac:spMkLst>
            <pc:docMk/>
            <pc:sldMk cId="2192361348" sldId="279"/>
            <ac:spMk id="3" creationId="{51D7B7D2-4D19-4A00-B4EC-91EA9806B00F}"/>
          </ac:spMkLst>
        </pc:spChg>
      </pc:sldChg>
      <pc:sldChg chg="modSp mod">
        <pc:chgData name="Andra Liibek" userId="7d2da1f3-aba1-4159-a372-d8fe2f9f9841" providerId="ADAL" clId="{4937E0FA-8349-4C16-95D5-BD5D4B4B9A03}" dt="2023-04-24T13:26:51.804" v="4699" actId="27636"/>
        <pc:sldMkLst>
          <pc:docMk/>
          <pc:sldMk cId="1596912833" sldId="280"/>
        </pc:sldMkLst>
        <pc:spChg chg="mod">
          <ac:chgData name="Andra Liibek" userId="7d2da1f3-aba1-4159-a372-d8fe2f9f9841" providerId="ADAL" clId="{4937E0FA-8349-4C16-95D5-BD5D4B4B9A03}" dt="2023-04-24T13:26:51.804" v="4699" actId="27636"/>
          <ac:spMkLst>
            <pc:docMk/>
            <pc:sldMk cId="1596912833" sldId="280"/>
            <ac:spMk id="3" creationId="{51D7B7D2-4D19-4A00-B4EC-91EA9806B00F}"/>
          </ac:spMkLst>
        </pc:spChg>
      </pc:sldChg>
      <pc:sldChg chg="modSp mod">
        <pc:chgData name="Andra Liibek" userId="7d2da1f3-aba1-4159-a372-d8fe2f9f9841" providerId="ADAL" clId="{4937E0FA-8349-4C16-95D5-BD5D4B4B9A03}" dt="2023-04-24T11:28:35.593" v="2781" actId="14100"/>
        <pc:sldMkLst>
          <pc:docMk/>
          <pc:sldMk cId="3571133283" sldId="281"/>
        </pc:sldMkLst>
        <pc:spChg chg="mod">
          <ac:chgData name="Andra Liibek" userId="7d2da1f3-aba1-4159-a372-d8fe2f9f9841" providerId="ADAL" clId="{4937E0FA-8349-4C16-95D5-BD5D4B4B9A03}" dt="2023-04-24T10:47:27.852" v="1241" actId="20577"/>
          <ac:spMkLst>
            <pc:docMk/>
            <pc:sldMk cId="3571133283" sldId="281"/>
            <ac:spMk id="2" creationId="{7F80093F-4BE8-4735-A1A1-2A35920230DC}"/>
          </ac:spMkLst>
        </pc:spChg>
        <pc:spChg chg="mod">
          <ac:chgData name="Andra Liibek" userId="7d2da1f3-aba1-4159-a372-d8fe2f9f9841" providerId="ADAL" clId="{4937E0FA-8349-4C16-95D5-BD5D4B4B9A03}" dt="2023-04-24T11:28:35.593" v="2781" actId="14100"/>
          <ac:spMkLst>
            <pc:docMk/>
            <pc:sldMk cId="3571133283" sldId="281"/>
            <ac:spMk id="3" creationId="{51D7B7D2-4D19-4A00-B4EC-91EA9806B00F}"/>
          </ac:spMkLst>
        </pc:spChg>
      </pc:sldChg>
      <pc:sldChg chg="del">
        <pc:chgData name="Andra Liibek" userId="7d2da1f3-aba1-4159-a372-d8fe2f9f9841" providerId="ADAL" clId="{4937E0FA-8349-4C16-95D5-BD5D4B4B9A03}" dt="2023-04-24T10:18:48.775" v="896" actId="2696"/>
        <pc:sldMkLst>
          <pc:docMk/>
          <pc:sldMk cId="1560784045" sldId="282"/>
        </pc:sldMkLst>
      </pc:sldChg>
      <pc:sldChg chg="modSp mod">
        <pc:chgData name="Andra Liibek" userId="7d2da1f3-aba1-4159-a372-d8fe2f9f9841" providerId="ADAL" clId="{4937E0FA-8349-4C16-95D5-BD5D4B4B9A03}" dt="2023-04-25T06:52:10.109" v="5009" actId="20577"/>
        <pc:sldMkLst>
          <pc:docMk/>
          <pc:sldMk cId="2099962857" sldId="283"/>
        </pc:sldMkLst>
        <pc:spChg chg="mod">
          <ac:chgData name="Andra Liibek" userId="7d2da1f3-aba1-4159-a372-d8fe2f9f9841" providerId="ADAL" clId="{4937E0FA-8349-4C16-95D5-BD5D4B4B9A03}" dt="2023-04-24T10:32:01.230" v="1155" actId="20577"/>
          <ac:spMkLst>
            <pc:docMk/>
            <pc:sldMk cId="2099962857" sldId="283"/>
            <ac:spMk id="2" creationId="{1753E939-0A26-4F5A-B51C-9AAC699242E4}"/>
          </ac:spMkLst>
        </pc:spChg>
        <pc:spChg chg="mod">
          <ac:chgData name="Andra Liibek" userId="7d2da1f3-aba1-4159-a372-d8fe2f9f9841" providerId="ADAL" clId="{4937E0FA-8349-4C16-95D5-BD5D4B4B9A03}" dt="2023-04-25T06:52:10.109" v="5009" actId="20577"/>
          <ac:spMkLst>
            <pc:docMk/>
            <pc:sldMk cId="2099962857" sldId="283"/>
            <ac:spMk id="3" creationId="{673858DD-9846-49A3-A723-F820A7D66A47}"/>
          </ac:spMkLst>
        </pc:spChg>
      </pc:sldChg>
      <pc:sldChg chg="modSp mod">
        <pc:chgData name="Andra Liibek" userId="7d2da1f3-aba1-4159-a372-d8fe2f9f9841" providerId="ADAL" clId="{4937E0FA-8349-4C16-95D5-BD5D4B4B9A03}" dt="2023-04-25T06:51:10.179" v="5005" actId="20577"/>
        <pc:sldMkLst>
          <pc:docMk/>
          <pc:sldMk cId="2962738262" sldId="284"/>
        </pc:sldMkLst>
        <pc:spChg chg="mod">
          <ac:chgData name="Andra Liibek" userId="7d2da1f3-aba1-4159-a372-d8fe2f9f9841" providerId="ADAL" clId="{4937E0FA-8349-4C16-95D5-BD5D4B4B9A03}" dt="2023-04-25T06:50:38.529" v="4997" actId="20577"/>
          <ac:spMkLst>
            <pc:docMk/>
            <pc:sldMk cId="2962738262" sldId="284"/>
            <ac:spMk id="2" creationId="{1753E939-0A26-4F5A-B51C-9AAC699242E4}"/>
          </ac:spMkLst>
        </pc:spChg>
        <pc:spChg chg="mod">
          <ac:chgData name="Andra Liibek" userId="7d2da1f3-aba1-4159-a372-d8fe2f9f9841" providerId="ADAL" clId="{4937E0FA-8349-4C16-95D5-BD5D4B4B9A03}" dt="2023-04-25T06:51:10.179" v="5005" actId="20577"/>
          <ac:spMkLst>
            <pc:docMk/>
            <pc:sldMk cId="2962738262" sldId="284"/>
            <ac:spMk id="3" creationId="{673858DD-9846-49A3-A723-F820A7D66A47}"/>
          </ac:spMkLst>
        </pc:spChg>
      </pc:sldChg>
      <pc:sldChg chg="modSp add mod">
        <pc:chgData name="Andra Liibek" userId="7d2da1f3-aba1-4159-a372-d8fe2f9f9841" providerId="ADAL" clId="{4937E0FA-8349-4C16-95D5-BD5D4B4B9A03}" dt="2023-04-25T06:53:53.215" v="5010" actId="20577"/>
        <pc:sldMkLst>
          <pc:docMk/>
          <pc:sldMk cId="1085608467" sldId="285"/>
        </pc:sldMkLst>
        <pc:spChg chg="mod">
          <ac:chgData name="Andra Liibek" userId="7d2da1f3-aba1-4159-a372-d8fe2f9f9841" providerId="ADAL" clId="{4937E0FA-8349-4C16-95D5-BD5D4B4B9A03}" dt="2023-04-25T06:53:53.215" v="5010" actId="20577"/>
          <ac:spMkLst>
            <pc:docMk/>
            <pc:sldMk cId="1085608467" sldId="285"/>
            <ac:spMk id="3" creationId="{70CEB1C8-507B-4B39-8ED5-80AF0EAAAC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43F18-8AEF-491A-BF60-6188E852332E}" type="datetimeFigureOut">
              <a:rPr lang="et-EE" smtClean="0"/>
              <a:t>25.04.2023</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C5F6D-3C96-4102-82C1-75E4603C1492}" type="slidenum">
              <a:rPr lang="et-EE" smtClean="0"/>
              <a:t>‹#›</a:t>
            </a:fld>
            <a:endParaRPr lang="et-EE"/>
          </a:p>
        </p:txBody>
      </p:sp>
    </p:spTree>
    <p:extLst>
      <p:ext uri="{BB962C8B-B14F-4D97-AF65-F5344CB8AC3E}">
        <p14:creationId xmlns:p14="http://schemas.microsoft.com/office/powerpoint/2010/main" val="194112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FF7C5F6D-3C96-4102-82C1-75E4603C1492}" type="slidenum">
              <a:rPr lang="et-EE" smtClean="0"/>
              <a:t>8</a:t>
            </a:fld>
            <a:endParaRPr lang="et-EE"/>
          </a:p>
        </p:txBody>
      </p:sp>
    </p:spTree>
    <p:extLst>
      <p:ext uri="{BB962C8B-B14F-4D97-AF65-F5344CB8AC3E}">
        <p14:creationId xmlns:p14="http://schemas.microsoft.com/office/powerpoint/2010/main" val="4134070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elslai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t-EE"/>
              <a:t>Klõpsake juhteksemplari pealkirja laadi redigeerimiseks</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a:t>Klõpsake juhteksemplari alapealkirja laadi redigeerimiseks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ealkiri ja pildiallkiri">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iteallkirjaga tsita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t-EE"/>
              <a:t>Klõpsake juhteksemplari pealkirja laadi redigeerimiseks</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a:t>Klõpsake juhteksemplari tekstilaadide redigeerimiseks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siitkaa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sitaadi visiitkaar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t-EE"/>
              <a:t>Klõpsake juhteksemplari pealkirja laadi redigeerimiseks</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a:t>Klõpsake juhteksemplari tekstilaadide redigeerimiseks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Õige või val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t-EE"/>
              <a:t>Klõpsake juhteksemplari pealkirja laadi redigeerimiseks</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a:t>Klõpsake juhteksemplari tekstilaadide redigeerimiseks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t-EE"/>
              <a:t>Klõpsake juhteksemplari pealkirja laadi redigeerimiseks</a:t>
            </a:r>
            <a:endParaRPr lang="en-US" dirty="0"/>
          </a:p>
        </p:txBody>
      </p:sp>
      <p:sp>
        <p:nvSpPr>
          <p:cNvPr id="3" name="Content Placeholder 2"/>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Klõpsake juhteksemplari tekstilaadide redigeerimiseks</a:t>
            </a:r>
          </a:p>
        </p:txBody>
      </p:sp>
      <p:sp>
        <p:nvSpPr>
          <p:cNvPr id="4" name="Date Placeholder 3"/>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t-EE"/>
              <a:t>Klõpsake juhteksemplari pealkirja laadi redigeerimiseks</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t-EE"/>
              <a:t>Klõpsake juhteksemplari pealkirja laadi redigeerimiseks</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t-EE"/>
              <a:t>Klõpsake juhteksemplari tekstilaadide redigeerimiseks</a:t>
            </a:r>
          </a:p>
        </p:txBody>
      </p:sp>
      <p:sp>
        <p:nvSpPr>
          <p:cNvPr id="5" name="Date Placeholder 4"/>
          <p:cNvSpPr>
            <a:spLocks noGrp="1"/>
          </p:cNvSpPr>
          <p:nvPr>
            <p:ph type="dt" sz="half" idx="10"/>
          </p:nvPr>
        </p:nvSpPr>
        <p:spPr/>
        <p:txBody>
          <a:bodyPr/>
          <a:lstStyle/>
          <a:p>
            <a:fld id="{42A54C80-263E-416B-A8E0-580EDEADCBDC}"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t-EE"/>
              <a:t>Klõpsake juhteksemplari pealkirja laadi redigeerimiseks</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t-EE"/>
              <a:t>Pildi lisamiseks klõpsake ikooni</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Klõpsake juhteksemplari tekstilaadide redigeerimiseks</a:t>
            </a:r>
          </a:p>
        </p:txBody>
      </p:sp>
      <p:sp>
        <p:nvSpPr>
          <p:cNvPr id="5" name="Date Placeholder 4"/>
          <p:cNvSpPr>
            <a:spLocks noGrp="1"/>
          </p:cNvSpPr>
          <p:nvPr>
            <p:ph type="dt" sz="half" idx="10"/>
          </p:nvPr>
        </p:nvSpPr>
        <p:spPr/>
        <p:txBody>
          <a:bodyPr/>
          <a:lstStyle/>
          <a:p>
            <a:fld id="{B61BEF0D-F0BB-DE4B-95CE-6DB70DBA9567}" type="datetimeFigureOut">
              <a:rPr lang="en-US" dirty="0"/>
              <a:pPr/>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B48A738-A582-4386-947D-91A29A74FC66}"/>
              </a:ext>
            </a:extLst>
          </p:cNvPr>
          <p:cNvSpPr>
            <a:spLocks noGrp="1"/>
          </p:cNvSpPr>
          <p:nvPr>
            <p:ph type="ctrTitle"/>
          </p:nvPr>
        </p:nvSpPr>
        <p:spPr>
          <a:xfrm>
            <a:off x="1507067" y="1952089"/>
            <a:ext cx="7766936" cy="3623088"/>
          </a:xfrm>
        </p:spPr>
        <p:txBody>
          <a:bodyPr/>
          <a:lstStyle/>
          <a:p>
            <a:pPr algn="ctr"/>
            <a:br>
              <a:rPr kumimoji="0" lang="et-EE" sz="4800" b="0" i="0" u="none" strike="noStrike" kern="1200" cap="none" spc="0" normalizeH="0" baseline="0" noProof="0" dirty="0">
                <a:ln>
                  <a:noFill/>
                </a:ln>
                <a:solidFill>
                  <a:srgbClr val="90C226"/>
                </a:solidFill>
                <a:effectLst/>
                <a:uLnTx/>
                <a:uFillTx/>
                <a:latin typeface="Trebuchet MS" panose="020B0603020202020204"/>
                <a:ea typeface="+mj-ea"/>
                <a:cs typeface="+mj-cs"/>
              </a:rPr>
            </a:br>
            <a:br>
              <a:rPr kumimoji="0" lang="et-EE" sz="4800" b="0" i="0" u="none" strike="noStrike" kern="1200" cap="none" spc="0" normalizeH="0" baseline="0" noProof="0" dirty="0">
                <a:ln>
                  <a:noFill/>
                </a:ln>
                <a:solidFill>
                  <a:srgbClr val="90C226"/>
                </a:solidFill>
                <a:effectLst/>
                <a:uLnTx/>
                <a:uFillTx/>
                <a:latin typeface="Trebuchet MS" panose="020B0603020202020204"/>
                <a:ea typeface="+mj-ea"/>
                <a:cs typeface="+mj-cs"/>
              </a:rPr>
            </a:br>
            <a:r>
              <a:rPr kumimoji="0" lang="et-EE" sz="4800" b="0" i="0" u="none" strike="noStrike" kern="1200" cap="none" spc="0" normalizeH="0" baseline="0" noProof="0" dirty="0">
                <a:ln>
                  <a:noFill/>
                </a:ln>
                <a:solidFill>
                  <a:srgbClr val="90C226"/>
                </a:solidFill>
                <a:effectLst/>
                <a:uLnTx/>
                <a:uFillTx/>
                <a:latin typeface="Trebuchet MS" panose="020B0603020202020204"/>
                <a:ea typeface="+mj-ea"/>
                <a:cs typeface="+mj-cs"/>
              </a:rPr>
              <a:t>Raplamaa Partnerluskogu</a:t>
            </a:r>
            <a:br>
              <a:rPr kumimoji="0" lang="et-EE" sz="4800" b="0" i="0" u="none" strike="noStrike" kern="1200" cap="none" spc="0" normalizeH="0" baseline="0" noProof="0" dirty="0">
                <a:ln>
                  <a:noFill/>
                </a:ln>
                <a:solidFill>
                  <a:srgbClr val="90C226"/>
                </a:solidFill>
                <a:effectLst/>
                <a:uLnTx/>
                <a:uFillTx/>
                <a:latin typeface="Trebuchet MS" panose="020B0603020202020204"/>
                <a:ea typeface="+mj-ea"/>
                <a:cs typeface="+mj-cs"/>
              </a:rPr>
            </a:br>
            <a:br>
              <a:rPr kumimoji="0" lang="et-EE" sz="4800" b="0" i="0" u="none" strike="noStrike" kern="1200" cap="none" spc="0" normalizeH="0" baseline="0" noProof="0" dirty="0">
                <a:ln>
                  <a:noFill/>
                </a:ln>
                <a:solidFill>
                  <a:srgbClr val="90C226"/>
                </a:solidFill>
                <a:effectLst/>
                <a:uLnTx/>
                <a:uFillTx/>
                <a:latin typeface="Trebuchet MS" panose="020B0603020202020204"/>
                <a:ea typeface="+mj-ea"/>
                <a:cs typeface="+mj-cs"/>
              </a:rPr>
            </a:br>
            <a:r>
              <a:rPr kumimoji="0" lang="et-EE" sz="3200" b="0" i="0" u="none" strike="noStrike" kern="1200" cap="none" spc="0" normalizeH="0" baseline="0" noProof="0" dirty="0">
                <a:ln>
                  <a:noFill/>
                </a:ln>
                <a:solidFill>
                  <a:srgbClr val="90C226"/>
                </a:solidFill>
                <a:effectLst/>
                <a:uLnTx/>
                <a:uFillTx/>
                <a:latin typeface="Trebuchet MS" panose="020B0603020202020204"/>
                <a:ea typeface="+mj-ea"/>
                <a:cs typeface="+mj-cs"/>
              </a:rPr>
              <a:t>Meede „Ettevõtluse toetamine Covid-19st tulenevate riskide maandamiseks ja tagajärgedega toimetulekuks”</a:t>
            </a:r>
            <a:br>
              <a:rPr kumimoji="0" lang="et-EE" sz="3200" b="0" i="0" u="none" strike="noStrike" kern="1200" cap="none" spc="0" normalizeH="0" baseline="0" noProof="0" dirty="0">
                <a:ln>
                  <a:noFill/>
                </a:ln>
                <a:solidFill>
                  <a:srgbClr val="90C226"/>
                </a:solidFill>
                <a:effectLst/>
                <a:uLnTx/>
                <a:uFillTx/>
                <a:latin typeface="Trebuchet MS" panose="020B0603020202020204"/>
                <a:ea typeface="+mj-ea"/>
                <a:cs typeface="+mj-cs"/>
              </a:rPr>
            </a:br>
            <a:br>
              <a:rPr kumimoji="0" lang="et-EE" sz="3200" b="0" i="0" u="none" strike="noStrike" kern="1200" cap="none" spc="0" normalizeH="0" baseline="0" noProof="0" dirty="0">
                <a:ln>
                  <a:noFill/>
                </a:ln>
                <a:solidFill>
                  <a:srgbClr val="90C226"/>
                </a:solidFill>
                <a:effectLst/>
                <a:uLnTx/>
                <a:uFillTx/>
                <a:latin typeface="Trebuchet MS" panose="020B0603020202020204"/>
                <a:ea typeface="+mj-ea"/>
                <a:cs typeface="+mj-cs"/>
              </a:rPr>
            </a:br>
            <a:b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br>
            <a:r>
              <a:rPr kumimoji="0" lang="et-EE" sz="2000" b="0" i="0" u="none" strike="noStrike" kern="1200" cap="none" spc="0" normalizeH="0" baseline="0" noProof="0" dirty="0">
                <a:ln>
                  <a:noFill/>
                </a:ln>
                <a:solidFill>
                  <a:srgbClr val="90C226"/>
                </a:solidFill>
                <a:effectLst/>
                <a:uLnTx/>
                <a:uFillTx/>
                <a:latin typeface="Trebuchet MS" panose="020B0603020202020204"/>
                <a:ea typeface="+mj-ea"/>
                <a:cs typeface="+mj-cs"/>
              </a:rPr>
              <a:t>Meetmevoor avatud 15</a:t>
            </a:r>
            <a:r>
              <a:rPr lang="et-EE" sz="2000" dirty="0">
                <a:solidFill>
                  <a:srgbClr val="90C226"/>
                </a:solidFill>
                <a:latin typeface="Trebuchet MS" panose="020B0603020202020204"/>
              </a:rPr>
              <a:t>.05-25.05</a:t>
            </a:r>
            <a:r>
              <a:rPr kumimoji="0" lang="et-EE" sz="2000" b="0" i="0" u="none" strike="noStrike" kern="1200" cap="none" spc="0" normalizeH="0" baseline="0" noProof="0" dirty="0">
                <a:ln>
                  <a:noFill/>
                </a:ln>
                <a:solidFill>
                  <a:srgbClr val="90C226"/>
                </a:solidFill>
                <a:effectLst/>
                <a:uLnTx/>
                <a:uFillTx/>
                <a:latin typeface="Trebuchet MS" panose="020B0603020202020204"/>
                <a:ea typeface="+mj-ea"/>
                <a:cs typeface="+mj-cs"/>
              </a:rPr>
              <a:t>.2023.a</a:t>
            </a:r>
            <a: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t>. </a:t>
            </a:r>
            <a:b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br>
            <a:b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br>
            <a: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t>INFOPÄEV </a:t>
            </a:r>
            <a:r>
              <a:rPr lang="et-EE" sz="2800" dirty="0">
                <a:solidFill>
                  <a:srgbClr val="90C226"/>
                </a:solidFill>
                <a:latin typeface="Trebuchet MS" panose="020B0603020202020204"/>
              </a:rPr>
              <a:t>27</a:t>
            </a:r>
            <a:r>
              <a:rPr kumimoji="0" lang="et-EE" sz="2800" b="0" i="0" u="none" strike="noStrike" kern="1200" cap="none" spc="0" normalizeH="0" baseline="0" noProof="0" dirty="0">
                <a:ln>
                  <a:noFill/>
                </a:ln>
                <a:solidFill>
                  <a:srgbClr val="90C226"/>
                </a:solidFill>
                <a:effectLst/>
                <a:uLnTx/>
                <a:uFillTx/>
                <a:latin typeface="Trebuchet MS" panose="020B0603020202020204"/>
                <a:ea typeface="+mj-ea"/>
                <a:cs typeface="+mj-cs"/>
              </a:rPr>
              <a:t>.04.2023</a:t>
            </a:r>
            <a:endParaRPr lang="et-EE" sz="2800" dirty="0"/>
          </a:p>
        </p:txBody>
      </p:sp>
      <p:sp>
        <p:nvSpPr>
          <p:cNvPr id="3" name="Alapealkiri 2">
            <a:extLst>
              <a:ext uri="{FF2B5EF4-FFF2-40B4-BE49-F238E27FC236}">
                <a16:creationId xmlns:a16="http://schemas.microsoft.com/office/drawing/2014/main" id="{4428A467-15B5-417C-83A9-EEFBB6417B8B}"/>
              </a:ext>
            </a:extLst>
          </p:cNvPr>
          <p:cNvSpPr>
            <a:spLocks noGrp="1"/>
          </p:cNvSpPr>
          <p:nvPr>
            <p:ph type="subTitle" idx="1"/>
          </p:nvPr>
        </p:nvSpPr>
        <p:spPr>
          <a:xfrm>
            <a:off x="1507067" y="6215864"/>
            <a:ext cx="7766936" cy="392143"/>
          </a:xfrm>
        </p:spPr>
        <p:txBody>
          <a:bodyPr>
            <a:normAutofit/>
          </a:bodyPr>
          <a:lstStyle/>
          <a:p>
            <a:r>
              <a:rPr lang="et-EE" dirty="0"/>
              <a:t> </a:t>
            </a:r>
          </a:p>
        </p:txBody>
      </p:sp>
      <p:graphicFrame>
        <p:nvGraphicFramePr>
          <p:cNvPr id="4" name="Objekt 3">
            <a:extLst>
              <a:ext uri="{FF2B5EF4-FFF2-40B4-BE49-F238E27FC236}">
                <a16:creationId xmlns:a16="http://schemas.microsoft.com/office/drawing/2014/main" id="{D8CC1AB6-A281-45F4-925C-613B984190A0}"/>
              </a:ext>
            </a:extLst>
          </p:cNvPr>
          <p:cNvGraphicFramePr>
            <a:graphicFrameLocks noChangeAspect="1"/>
          </p:cNvGraphicFramePr>
          <p:nvPr>
            <p:extLst>
              <p:ext uri="{D42A27DB-BD31-4B8C-83A1-F6EECF244321}">
                <p14:modId xmlns:p14="http://schemas.microsoft.com/office/powerpoint/2010/main" val="35975901"/>
              </p:ext>
            </p:extLst>
          </p:nvPr>
        </p:nvGraphicFramePr>
        <p:xfrm>
          <a:off x="703918" y="6068258"/>
          <a:ext cx="3200261"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D8CC1AB6-A281-45F4-925C-613B984190A0}"/>
                          </a:ext>
                        </a:extLst>
                      </p:cNvPr>
                      <p:cNvPicPr/>
                      <p:nvPr/>
                    </p:nvPicPr>
                    <p:blipFill>
                      <a:blip r:embed="rId3"/>
                      <a:stretch>
                        <a:fillRect/>
                      </a:stretch>
                    </p:blipFill>
                    <p:spPr>
                      <a:xfrm>
                        <a:off x="703918" y="6068258"/>
                        <a:ext cx="3200261" cy="539750"/>
                      </a:xfrm>
                      <a:prstGeom prst="rect">
                        <a:avLst/>
                      </a:prstGeom>
                    </p:spPr>
                  </p:pic>
                </p:oleObj>
              </mc:Fallback>
            </mc:AlternateContent>
          </a:graphicData>
        </a:graphic>
      </p:graphicFrame>
    </p:spTree>
    <p:extLst>
      <p:ext uri="{BB962C8B-B14F-4D97-AF65-F5344CB8AC3E}">
        <p14:creationId xmlns:p14="http://schemas.microsoft.com/office/powerpoint/2010/main" val="421929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753E939-0A26-4F5A-B51C-9AAC699242E4}"/>
              </a:ext>
            </a:extLst>
          </p:cNvPr>
          <p:cNvSpPr>
            <a:spLocks noGrp="1"/>
          </p:cNvSpPr>
          <p:nvPr>
            <p:ph type="title"/>
          </p:nvPr>
        </p:nvSpPr>
        <p:spPr/>
        <p:txBody>
          <a:bodyPr/>
          <a:lstStyle/>
          <a:p>
            <a:r>
              <a:rPr lang="et-EE" dirty="0"/>
              <a:t>Projektitoetuse esitatavad dokumendid e-PRIA </a:t>
            </a:r>
            <a:r>
              <a:rPr lang="et-EE" dirty="0" err="1"/>
              <a:t>sse</a:t>
            </a:r>
            <a:r>
              <a:rPr lang="et-EE" dirty="0"/>
              <a:t> (2)</a:t>
            </a:r>
          </a:p>
        </p:txBody>
      </p:sp>
      <p:sp>
        <p:nvSpPr>
          <p:cNvPr id="3" name="Sisu kohatäide 2">
            <a:extLst>
              <a:ext uri="{FF2B5EF4-FFF2-40B4-BE49-F238E27FC236}">
                <a16:creationId xmlns:a16="http://schemas.microsoft.com/office/drawing/2014/main" id="{673858DD-9846-49A3-A723-F820A7D66A47}"/>
              </a:ext>
            </a:extLst>
          </p:cNvPr>
          <p:cNvSpPr>
            <a:spLocks noGrp="1"/>
          </p:cNvSpPr>
          <p:nvPr>
            <p:ph idx="1"/>
          </p:nvPr>
        </p:nvSpPr>
        <p:spPr>
          <a:xfrm>
            <a:off x="677334" y="2185415"/>
            <a:ext cx="8596668" cy="3855947"/>
          </a:xfrm>
        </p:spPr>
        <p:txBody>
          <a:bodyPr>
            <a:normAutofit/>
          </a:bodyPr>
          <a:lstStyle/>
          <a:p>
            <a:r>
              <a:rPr lang="et-EE" sz="2000" dirty="0"/>
              <a:t>eeldatava maksumuse põhjendamiseks peab taotlejal olemas olema hinnapakkumine, mis on soovitatav lisada;</a:t>
            </a:r>
          </a:p>
          <a:p>
            <a:r>
              <a:rPr lang="et-EE" sz="2000" dirty="0"/>
              <a:t>äriregistris peab olema kättesaadav viimane kohustuslik esitatud  majandusaasta aruanne (2021 majandusaasta aruanne);</a:t>
            </a:r>
          </a:p>
          <a:p>
            <a:r>
              <a:rPr lang="et-EE" sz="2000" dirty="0"/>
              <a:t>taotlemise aastale eelneva majandusaasta aruanne või bilanss ja kasumiaruanne, kui taotlejal ei ole esitanud veel 2022 majandusaasta aruannet äriregistrile.</a:t>
            </a:r>
          </a:p>
          <a:p>
            <a:pPr marL="0" indent="0">
              <a:buNone/>
            </a:pPr>
            <a:endParaRPr lang="et-EE" sz="2000" dirty="0">
              <a:ea typeface="Calibri" panose="020F0502020204030204" pitchFamily="34" charset="0"/>
              <a:cs typeface="Times New Roman" panose="02020603050405020304" pitchFamily="18" charset="0"/>
            </a:endParaRPr>
          </a:p>
          <a:p>
            <a:pPr marL="0" indent="0">
              <a:buNone/>
            </a:pPr>
            <a:endParaRPr lang="et-EE" sz="20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sz="2000" dirty="0"/>
          </a:p>
          <a:p>
            <a:endParaRPr lang="et-EE" dirty="0"/>
          </a:p>
        </p:txBody>
      </p:sp>
      <p:graphicFrame>
        <p:nvGraphicFramePr>
          <p:cNvPr id="4" name="Objekt 3">
            <a:extLst>
              <a:ext uri="{FF2B5EF4-FFF2-40B4-BE49-F238E27FC236}">
                <a16:creationId xmlns:a16="http://schemas.microsoft.com/office/drawing/2014/main" id="{3802F808-88D9-4882-A5F1-A088C74675EF}"/>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3802F808-88D9-4882-A5F1-A088C74675EF}"/>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209996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753E939-0A26-4F5A-B51C-9AAC699242E4}"/>
              </a:ext>
            </a:extLst>
          </p:cNvPr>
          <p:cNvSpPr>
            <a:spLocks noGrp="1"/>
          </p:cNvSpPr>
          <p:nvPr>
            <p:ph type="title"/>
          </p:nvPr>
        </p:nvSpPr>
        <p:spPr/>
        <p:txBody>
          <a:bodyPr>
            <a:normAutofit fontScale="90000"/>
          </a:bodyPr>
          <a:lstStyle/>
          <a:p>
            <a:r>
              <a:rPr lang="et-EE" dirty="0"/>
              <a:t>P</a:t>
            </a:r>
            <a:r>
              <a:rPr lang="et-EE" sz="3600" dirty="0"/>
              <a:t>rojektitoetuse avalduses küsitud andmed </a:t>
            </a:r>
            <a:br>
              <a:rPr lang="et-EE" sz="3600" dirty="0"/>
            </a:br>
            <a:r>
              <a:rPr lang="et-EE" sz="3600" dirty="0"/>
              <a:t>(täidetav e-PRIA s alates 15.mai</a:t>
            </a:r>
            <a:r>
              <a:rPr lang="et-EE" dirty="0"/>
              <a:t>)</a:t>
            </a:r>
          </a:p>
        </p:txBody>
      </p:sp>
      <p:sp>
        <p:nvSpPr>
          <p:cNvPr id="3" name="Sisu kohatäide 2">
            <a:extLst>
              <a:ext uri="{FF2B5EF4-FFF2-40B4-BE49-F238E27FC236}">
                <a16:creationId xmlns:a16="http://schemas.microsoft.com/office/drawing/2014/main" id="{673858DD-9846-49A3-A723-F820A7D66A47}"/>
              </a:ext>
            </a:extLst>
          </p:cNvPr>
          <p:cNvSpPr>
            <a:spLocks noGrp="1"/>
          </p:cNvSpPr>
          <p:nvPr>
            <p:ph idx="1"/>
          </p:nvPr>
        </p:nvSpPr>
        <p:spPr>
          <a:xfrm>
            <a:off x="677334" y="1930401"/>
            <a:ext cx="8596668" cy="4110962"/>
          </a:xfrm>
        </p:spPr>
        <p:txBody>
          <a:bodyPr>
            <a:normAutofit fontScale="92500" lnSpcReduction="10000"/>
          </a:bodyPr>
          <a:lstStyle/>
          <a:p>
            <a:endParaRPr lang="et-EE" sz="2000" dirty="0">
              <a:ea typeface="Calibri" panose="020F0502020204030204" pitchFamily="34" charset="0"/>
              <a:cs typeface="Times New Roman" panose="02020603050405020304" pitchFamily="18" charset="0"/>
            </a:endParaRPr>
          </a:p>
          <a:p>
            <a:r>
              <a:rPr lang="et-EE" b="1" dirty="0">
                <a:ea typeface="Calibri" panose="020F0502020204030204" pitchFamily="34" charset="0"/>
                <a:cs typeface="Times New Roman" panose="02020603050405020304" pitchFamily="18" charset="0"/>
              </a:rPr>
              <a:t>Üldandmed</a:t>
            </a:r>
            <a:r>
              <a:rPr lang="et-EE" dirty="0">
                <a:ea typeface="Calibri" panose="020F0502020204030204" pitchFamily="34" charset="0"/>
                <a:cs typeface="Times New Roman" panose="02020603050405020304" pitchFamily="18" charset="0"/>
              </a:rPr>
              <a:t> - (nimi, registrikood, e-post, esindaja nimi ja isikukood);</a:t>
            </a:r>
          </a:p>
          <a:p>
            <a:r>
              <a:rPr lang="et-EE" b="1" dirty="0">
                <a:ea typeface="Calibri" panose="020F0502020204030204" pitchFamily="34" charset="0"/>
                <a:cs typeface="Times New Roman" panose="02020603050405020304" pitchFamily="18" charset="0"/>
              </a:rPr>
              <a:t>detailandmed - </a:t>
            </a:r>
            <a:r>
              <a:rPr lang="et-EE" dirty="0">
                <a:ea typeface="Calibri" panose="020F0502020204030204" pitchFamily="34" charset="0"/>
                <a:cs typeface="Times New Roman" panose="02020603050405020304" pitchFamily="18" charset="0"/>
              </a:rPr>
              <a:t>(veebilehe aadress, kas taotleja tegutseb avalikes huvides, kas </a:t>
            </a:r>
            <a:r>
              <a:rPr lang="et-EE" b="0" i="0" dirty="0">
                <a:solidFill>
                  <a:srgbClr val="333333"/>
                </a:solidFill>
                <a:effectLst/>
                <a:latin typeface="Arial" panose="020B0604020202020204" pitchFamily="34" charset="0"/>
              </a:rPr>
              <a:t>taotleja tegevuses puudub tööstuslik või äriline iseloom, kas olen hankija riigihangete seaduse mõistes, kas olen käibemaksukohustuslane, taotlen tagastust käibemaksu osale, kokkuvõte projekti tegevustest ja eesmärkidest, kas tegemist on ühisprojektiga, kogukonnateenuste projektiga või teadmussiirdeprojektiga, kas tegemist on uuendusliku- , piirkondliku eripäraga- , kohalike toodete ja teenuste arendamisele suunatud- , kohaliku toiduga seotud- ja ettevõtlusele suunatud projektiga),</a:t>
            </a:r>
          </a:p>
          <a:p>
            <a:r>
              <a:rPr lang="et-EE" b="1" dirty="0">
                <a:solidFill>
                  <a:srgbClr val="333333"/>
                </a:solidFill>
                <a:latin typeface="Arial" panose="020B0604020202020204" pitchFamily="34" charset="0"/>
              </a:rPr>
              <a:t>tegevused – </a:t>
            </a:r>
            <a:r>
              <a:rPr lang="et-EE" dirty="0">
                <a:solidFill>
                  <a:srgbClr val="333333"/>
                </a:solidFill>
                <a:latin typeface="Arial" panose="020B0604020202020204" pitchFamily="34" charset="0"/>
              </a:rPr>
              <a:t>siin märgitakse juba etteantud tabelis ja nimedega projekti tegevused;</a:t>
            </a:r>
          </a:p>
          <a:p>
            <a:r>
              <a:rPr lang="et-EE" b="1" dirty="0">
                <a:solidFill>
                  <a:srgbClr val="333333"/>
                </a:solidFill>
                <a:latin typeface="Arial" panose="020B0604020202020204" pitchFamily="34" charset="0"/>
              </a:rPr>
              <a:t>l</a:t>
            </a:r>
            <a:r>
              <a:rPr lang="et-EE" b="1" i="0" dirty="0">
                <a:solidFill>
                  <a:srgbClr val="333333"/>
                </a:solidFill>
                <a:effectLst/>
                <a:latin typeface="Arial" panose="020B0604020202020204" pitchFamily="34" charset="0"/>
              </a:rPr>
              <a:t>isadokumendid-</a:t>
            </a:r>
            <a:r>
              <a:rPr lang="et-EE" i="0" dirty="0">
                <a:solidFill>
                  <a:srgbClr val="333333"/>
                </a:solidFill>
                <a:effectLst/>
                <a:latin typeface="Arial" panose="020B0604020202020204" pitchFamily="34" charset="0"/>
              </a:rPr>
              <a:t> siia lisatakse vajalikud lisadokumendid (äriplaan koos finantsprognoosiga, omandit tõestav ärakiri, eelneva majandusaasta aruanne või bilans</a:t>
            </a:r>
            <a:r>
              <a:rPr lang="et-EE" dirty="0">
                <a:solidFill>
                  <a:srgbClr val="333333"/>
                </a:solidFill>
                <a:latin typeface="Arial" panose="020B0604020202020204" pitchFamily="34" charset="0"/>
              </a:rPr>
              <a:t>s ning kasumiaruanne, hinnapakkumus, jm.).</a:t>
            </a:r>
            <a:endParaRPr lang="et-EE" i="0" dirty="0">
              <a:solidFill>
                <a:srgbClr val="333333"/>
              </a:solidFill>
              <a:effectLst/>
              <a:latin typeface="Arial" panose="020B0604020202020204" pitchFamily="34" charset="0"/>
            </a:endParaRPr>
          </a:p>
          <a:p>
            <a:endParaRPr lang="et-EE" dirty="0">
              <a:ea typeface="Calibri" panose="020F0502020204030204" pitchFamily="34" charset="0"/>
              <a:cs typeface="Times New Roman" panose="02020603050405020304" pitchFamily="18" charset="0"/>
            </a:endParaRPr>
          </a:p>
          <a:p>
            <a:pPr marL="0" indent="0">
              <a:buNone/>
            </a:pPr>
            <a:endParaRPr lang="et-EE" sz="2000" dirty="0">
              <a:ea typeface="Calibri" panose="020F0502020204030204" pitchFamily="34" charset="0"/>
              <a:cs typeface="Times New Roman" panose="02020603050405020304" pitchFamily="18" charset="0"/>
            </a:endParaRPr>
          </a:p>
          <a:p>
            <a:pPr marL="0" indent="0">
              <a:buNone/>
            </a:pPr>
            <a:endParaRPr lang="et-EE" sz="20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sz="2000" dirty="0"/>
          </a:p>
          <a:p>
            <a:endParaRPr lang="et-EE" dirty="0"/>
          </a:p>
        </p:txBody>
      </p:sp>
      <p:graphicFrame>
        <p:nvGraphicFramePr>
          <p:cNvPr id="4" name="Objekt 3">
            <a:extLst>
              <a:ext uri="{FF2B5EF4-FFF2-40B4-BE49-F238E27FC236}">
                <a16:creationId xmlns:a16="http://schemas.microsoft.com/office/drawing/2014/main" id="{3802F808-88D9-4882-A5F1-A088C74675EF}"/>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3802F808-88D9-4882-A5F1-A088C74675EF}"/>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296273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C09966A-C584-4B0D-8983-B8D008833105}"/>
              </a:ext>
            </a:extLst>
          </p:cNvPr>
          <p:cNvSpPr>
            <a:spLocks noGrp="1"/>
          </p:cNvSpPr>
          <p:nvPr>
            <p:ph type="title"/>
          </p:nvPr>
        </p:nvSpPr>
        <p:spPr>
          <a:xfrm>
            <a:off x="703919" y="727969"/>
            <a:ext cx="8596668" cy="895348"/>
          </a:xfrm>
        </p:spPr>
        <p:txBody>
          <a:bodyPr/>
          <a:lstStyle/>
          <a:p>
            <a:r>
              <a:rPr lang="et-EE" dirty="0">
                <a:solidFill>
                  <a:srgbClr val="90C226"/>
                </a:solidFill>
                <a:latin typeface="Trebuchet MS" panose="020B0603020202020204"/>
              </a:rPr>
              <a:t>Nõuded hinnapakkumiste kohta</a:t>
            </a:r>
            <a:endParaRPr lang="et-EE" dirty="0"/>
          </a:p>
        </p:txBody>
      </p:sp>
      <p:sp>
        <p:nvSpPr>
          <p:cNvPr id="3" name="Sisu kohatäide 2">
            <a:extLst>
              <a:ext uri="{FF2B5EF4-FFF2-40B4-BE49-F238E27FC236}">
                <a16:creationId xmlns:a16="http://schemas.microsoft.com/office/drawing/2014/main" id="{70CEB1C8-507B-4B39-8ED5-80AF0EAAAC9B}"/>
              </a:ext>
            </a:extLst>
          </p:cNvPr>
          <p:cNvSpPr>
            <a:spLocks noGrp="1"/>
          </p:cNvSpPr>
          <p:nvPr>
            <p:ph idx="1"/>
          </p:nvPr>
        </p:nvSpPr>
        <p:spPr>
          <a:xfrm>
            <a:off x="677334" y="1191802"/>
            <a:ext cx="8596668" cy="5126805"/>
          </a:xfrm>
        </p:spPr>
        <p:txBody>
          <a:bodyPr>
            <a:normAutofit/>
          </a:bodyPr>
          <a:lstStyle/>
          <a:p>
            <a:endParaRPr lang="et-EE" dirty="0"/>
          </a:p>
          <a:p>
            <a:pPr marL="0" indent="0">
              <a:buNone/>
            </a:pPr>
            <a:r>
              <a:rPr lang="et-EE" sz="2000" dirty="0"/>
              <a:t>Toetustaotlusega koos on soovituslik lisada üks hinnapakkumine (eelarve  aluseks oleva summa kujundamisel).</a:t>
            </a:r>
          </a:p>
          <a:p>
            <a:r>
              <a:rPr lang="et-EE" sz="2000" dirty="0"/>
              <a:t>Kui tegevuse või investeeringu käibemaksuta maksumus ületab 5000 eurot, on projektitoetuse taotleja või projektitoetuse saaja saanud vähemalt kolmelt teenust osutavalt, tööd pakkuvalt või kaupa müüvalt isikult võrreldavad hinnapakkumused koos selliste tehniliste tingimuste loeteluga, mis osutavad tehnilisele spetsifikatsioonile;</a:t>
            </a:r>
          </a:p>
          <a:p>
            <a:r>
              <a:rPr lang="et-EE" sz="2000" dirty="0"/>
              <a:t>kui tegevuse või investeeringu käibemaksuta maksumus on vahemikus 1000–5000 eurot või kui asjaomases valdkonnas on ainult üks teenuse osutaja, töö pakkuja või kauba müüja, on projektitoetuse taotleja või projektitoetuse saaja saanud vähemalt ühe hinnapakkumuse, mis sisaldab teavet ostetava või liisitava kauba, töö või teenuse maksumuse ja koguse kohta.</a:t>
            </a:r>
          </a:p>
        </p:txBody>
      </p:sp>
      <p:graphicFrame>
        <p:nvGraphicFramePr>
          <p:cNvPr id="4" name="Objekt 3">
            <a:extLst>
              <a:ext uri="{FF2B5EF4-FFF2-40B4-BE49-F238E27FC236}">
                <a16:creationId xmlns:a16="http://schemas.microsoft.com/office/drawing/2014/main" id="{D2F821F0-4338-4C8E-986B-2996B9D34FA5}"/>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D2F821F0-4338-4C8E-986B-2996B9D34FA5}"/>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88979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C09966A-C584-4B0D-8983-B8D008833105}"/>
              </a:ext>
            </a:extLst>
          </p:cNvPr>
          <p:cNvSpPr>
            <a:spLocks noGrp="1"/>
          </p:cNvSpPr>
          <p:nvPr>
            <p:ph type="title"/>
          </p:nvPr>
        </p:nvSpPr>
        <p:spPr>
          <a:xfrm>
            <a:off x="703919" y="727969"/>
            <a:ext cx="8596668" cy="895348"/>
          </a:xfrm>
        </p:spPr>
        <p:txBody>
          <a:bodyPr/>
          <a:lstStyle/>
          <a:p>
            <a:r>
              <a:rPr lang="et-EE" dirty="0">
                <a:solidFill>
                  <a:srgbClr val="90C226"/>
                </a:solidFill>
                <a:latin typeface="Trebuchet MS" panose="020B0603020202020204"/>
              </a:rPr>
              <a:t>Hindamiskriteeriumid</a:t>
            </a:r>
            <a:r>
              <a:rPr kumimoji="0" lang="et-EE" sz="3600" b="0" i="0" u="none" strike="noStrike" kern="1200" cap="none" spc="0" normalizeH="0" baseline="0" noProof="0" dirty="0">
                <a:ln>
                  <a:noFill/>
                </a:ln>
                <a:solidFill>
                  <a:srgbClr val="90C226"/>
                </a:solidFill>
                <a:effectLst/>
                <a:uLnTx/>
                <a:uFillTx/>
                <a:latin typeface="Trebuchet MS" panose="020B0603020202020204"/>
                <a:ea typeface="+mj-ea"/>
                <a:cs typeface="+mj-cs"/>
              </a:rPr>
              <a:t> </a:t>
            </a:r>
            <a:endParaRPr lang="et-EE" dirty="0"/>
          </a:p>
        </p:txBody>
      </p:sp>
      <p:sp>
        <p:nvSpPr>
          <p:cNvPr id="3" name="Sisu kohatäide 2">
            <a:extLst>
              <a:ext uri="{FF2B5EF4-FFF2-40B4-BE49-F238E27FC236}">
                <a16:creationId xmlns:a16="http://schemas.microsoft.com/office/drawing/2014/main" id="{70CEB1C8-507B-4B39-8ED5-80AF0EAAAC9B}"/>
              </a:ext>
            </a:extLst>
          </p:cNvPr>
          <p:cNvSpPr>
            <a:spLocks noGrp="1"/>
          </p:cNvSpPr>
          <p:nvPr>
            <p:ph idx="1"/>
          </p:nvPr>
        </p:nvSpPr>
        <p:spPr>
          <a:xfrm>
            <a:off x="677334" y="1623317"/>
            <a:ext cx="8596668" cy="4418045"/>
          </a:xfrm>
        </p:spPr>
        <p:txBody>
          <a:bodyPr>
            <a:normAutofit fontScale="85000" lnSpcReduction="20000"/>
          </a:bodyPr>
          <a:lstStyle/>
          <a:p>
            <a:pPr marL="0" indent="0">
              <a:buNone/>
            </a:pPr>
            <a:r>
              <a:rPr lang="et-EE" sz="2000" dirty="0">
                <a:solidFill>
                  <a:srgbClr val="202020"/>
                </a:solidFill>
                <a:latin typeface="+mj-lt"/>
              </a:rPr>
              <a:t>Hindamine toimub 5 palli süstemis (0-4)</a:t>
            </a:r>
          </a:p>
          <a:p>
            <a:pPr marL="0" indent="0">
              <a:buNone/>
            </a:pPr>
            <a:endParaRPr lang="et-EE" sz="2000" dirty="0">
              <a:solidFill>
                <a:srgbClr val="202020"/>
              </a:solidFill>
              <a:latin typeface="+mj-lt"/>
            </a:endParaRPr>
          </a:p>
          <a:p>
            <a:r>
              <a:rPr lang="et-EE" sz="1800" b="0" i="0" dirty="0">
                <a:solidFill>
                  <a:srgbClr val="000000"/>
                </a:solidFill>
                <a:effectLst/>
                <a:latin typeface="Trebuchet MS (Sisutekst)"/>
              </a:rPr>
              <a:t>Projekti põhjendatus meetme vajaduse seisukohalt (Covid-19st tulenevate kitsaskohtade lahendamise põhjendatus), ettevalmistatuse tase (kirjutamise ja olulise info väljatoomise selgus ning põhjendatus) ja mõju meetme eesmärkide saavutamisele - hinde osakaal 30%;</a:t>
            </a:r>
          </a:p>
          <a:p>
            <a:r>
              <a:rPr lang="et-EE" sz="1800" b="0" i="0" dirty="0">
                <a:solidFill>
                  <a:srgbClr val="000000"/>
                </a:solidFill>
                <a:effectLst/>
                <a:latin typeface="Trebuchet MS (Sisutekst)"/>
              </a:rPr>
              <a:t>projekti prioriteetsus ja uuenduslikkus kohaliku arengu seisukohalt (arengu kavandamine piirkonna ettevõtluse alal, piirkonna jaoks uus toode või teenus, uus tehnoloogia, uus turunduskanal või ekspordisuund, uudne tootmise või turustamise organiseerimine) - hindeosakaal 10%;</a:t>
            </a:r>
          </a:p>
          <a:p>
            <a:r>
              <a:rPr lang="et-EE" sz="1800" b="0" i="0" dirty="0">
                <a:solidFill>
                  <a:srgbClr val="000000"/>
                </a:solidFill>
                <a:effectLst/>
                <a:latin typeface="Trebuchet MS (Sisutekst)"/>
              </a:rPr>
              <a:t>projekti eduka elluviimise potentsiaal ja jätkusuutlikkus (taotleja kogemus, tehniline ja finantsiline võimekus) ja projekti edasise jätkamise </a:t>
            </a:r>
            <a:r>
              <a:rPr lang="et-EE" sz="1800" b="0" i="0" dirty="0" err="1">
                <a:solidFill>
                  <a:srgbClr val="000000"/>
                </a:solidFill>
                <a:effectLst/>
                <a:latin typeface="Trebuchet MS (Sisutekst)"/>
              </a:rPr>
              <a:t>finants-majanduslik</a:t>
            </a:r>
            <a:r>
              <a:rPr lang="et-EE" sz="1800" b="0" i="0" dirty="0">
                <a:solidFill>
                  <a:srgbClr val="000000"/>
                </a:solidFill>
                <a:effectLst/>
                <a:latin typeface="Trebuchet MS (Sisutekst)"/>
              </a:rPr>
              <a:t> suutlikkus – hinde osakaal 20%;</a:t>
            </a:r>
          </a:p>
          <a:p>
            <a:r>
              <a:rPr lang="et-EE" sz="1800" b="0" i="0" dirty="0">
                <a:solidFill>
                  <a:srgbClr val="000000"/>
                </a:solidFill>
                <a:effectLst/>
                <a:latin typeface="Trebuchet MS (Sisutekst)"/>
              </a:rPr>
              <a:t>tulemuslikkus ja jätkusuutlikkus (kas ja kuidas on projekti tulemused mõõdetavad või hinnatavad, kas projekti tulemusena muutub või paraneb midagi Covid-19st tulenenud kitsaskohtade lahendamisel) - hinde osakaal 25%;</a:t>
            </a:r>
          </a:p>
          <a:p>
            <a:r>
              <a:rPr lang="et-EE" dirty="0">
                <a:latin typeface="Trebuchet MS (Sisutekst)"/>
              </a:rPr>
              <a:t>projekt on esitatud eelistatud valdkonnas või valdkonna arendamiseks (teenindus-, toitlustus ja turismivaldkond (majutus, aktiivne puhkus)) - hinde osakaal 15%.</a:t>
            </a:r>
            <a:br>
              <a:rPr lang="et-EE" dirty="0">
                <a:latin typeface="Trebuchet MS (Sisutekst)"/>
              </a:rPr>
            </a:br>
            <a:endParaRPr lang="et-EE" dirty="0">
              <a:latin typeface="Trebuchet MS (Sisutekst)"/>
            </a:endParaRPr>
          </a:p>
          <a:p>
            <a:endParaRPr lang="et-EE" dirty="0"/>
          </a:p>
          <a:p>
            <a:endParaRPr lang="et-EE" dirty="0"/>
          </a:p>
        </p:txBody>
      </p:sp>
      <p:graphicFrame>
        <p:nvGraphicFramePr>
          <p:cNvPr id="4" name="Objekt 3">
            <a:extLst>
              <a:ext uri="{FF2B5EF4-FFF2-40B4-BE49-F238E27FC236}">
                <a16:creationId xmlns:a16="http://schemas.microsoft.com/office/drawing/2014/main" id="{D2F821F0-4338-4C8E-986B-2996B9D34FA5}"/>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D2F821F0-4338-4C8E-986B-2996B9D34FA5}"/>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108560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FCE4A6D-55F4-4054-A428-4EA17C17F6C0}"/>
              </a:ext>
            </a:extLst>
          </p:cNvPr>
          <p:cNvSpPr>
            <a:spLocks noGrp="1"/>
          </p:cNvSpPr>
          <p:nvPr>
            <p:ph type="title"/>
          </p:nvPr>
        </p:nvSpPr>
        <p:spPr/>
        <p:txBody>
          <a:bodyPr/>
          <a:lstStyle/>
          <a:p>
            <a:r>
              <a:rPr lang="et-EE" dirty="0"/>
              <a:t>Tähelepanekuid eelmisest voorust</a:t>
            </a:r>
          </a:p>
        </p:txBody>
      </p:sp>
      <p:sp>
        <p:nvSpPr>
          <p:cNvPr id="3" name="Sisu kohatäide 2">
            <a:extLst>
              <a:ext uri="{FF2B5EF4-FFF2-40B4-BE49-F238E27FC236}">
                <a16:creationId xmlns:a16="http://schemas.microsoft.com/office/drawing/2014/main" id="{9E696AE1-1672-4767-8F5B-97F3106AA61E}"/>
              </a:ext>
            </a:extLst>
          </p:cNvPr>
          <p:cNvSpPr>
            <a:spLocks noGrp="1"/>
          </p:cNvSpPr>
          <p:nvPr>
            <p:ph idx="1"/>
          </p:nvPr>
        </p:nvSpPr>
        <p:spPr>
          <a:xfrm>
            <a:off x="677334" y="1664209"/>
            <a:ext cx="8596668" cy="4377154"/>
          </a:xfrm>
        </p:spPr>
        <p:txBody>
          <a:bodyPr>
            <a:normAutofit lnSpcReduction="10000"/>
          </a:bodyPr>
          <a:lstStyle/>
          <a:p>
            <a:r>
              <a:rPr lang="et-EE" sz="2000" dirty="0"/>
              <a:t>Omandit tõendavad dokumendid peavad olema taotlemise hetkel korras;</a:t>
            </a:r>
          </a:p>
          <a:p>
            <a:r>
              <a:rPr lang="et-EE" sz="2000" dirty="0"/>
              <a:t>kindlasti üle vaadata, kas ettevõte on registreeritud Raplamaa Partnerluskogu tegevuspiirkonnas ning kas põhitegevus toimub samuti siin piirkonnas;</a:t>
            </a:r>
          </a:p>
          <a:p>
            <a:r>
              <a:rPr lang="et-EE" sz="2000" dirty="0"/>
              <a:t>makseprobleemid peavad oleme lahendatud (riiklikud ja PRIA </a:t>
            </a:r>
            <a:r>
              <a:rPr lang="et-EE" sz="2000" dirty="0" err="1"/>
              <a:t>le</a:t>
            </a:r>
            <a:r>
              <a:rPr lang="et-EE" sz="2000" dirty="0"/>
              <a:t> tagasimakstav võlg);</a:t>
            </a:r>
          </a:p>
          <a:p>
            <a:r>
              <a:rPr lang="et-EE" sz="2000" dirty="0"/>
              <a:t>tuleb läbi mõelda rahastamiskava (kus ma saan omafinantseeringu katteks vahendeid, millised on mu rahavood kogu projekti vältel jne);</a:t>
            </a:r>
          </a:p>
          <a:p>
            <a:r>
              <a:rPr lang="et-EE" sz="2000" dirty="0"/>
              <a:t>kõik kohustuslikud lisadokumendid lisada e-PRIA avaldusele.</a:t>
            </a:r>
          </a:p>
          <a:p>
            <a:r>
              <a:rPr lang="et-EE" sz="2000" b="1" dirty="0"/>
              <a:t>Kindlasti mitte jätta toetustaotluse täitmist ja esitamist viimasele päevale!</a:t>
            </a:r>
          </a:p>
          <a:p>
            <a:pPr marL="0" indent="0">
              <a:buNone/>
            </a:pPr>
            <a:endParaRPr lang="et-EE" sz="2000" dirty="0"/>
          </a:p>
          <a:p>
            <a:endParaRPr lang="et-EE" dirty="0"/>
          </a:p>
        </p:txBody>
      </p:sp>
      <p:graphicFrame>
        <p:nvGraphicFramePr>
          <p:cNvPr id="4" name="Objekt 3">
            <a:extLst>
              <a:ext uri="{FF2B5EF4-FFF2-40B4-BE49-F238E27FC236}">
                <a16:creationId xmlns:a16="http://schemas.microsoft.com/office/drawing/2014/main" id="{52DFC3C8-C5E9-415C-8336-C98D8A421E79}"/>
              </a:ext>
            </a:extLst>
          </p:cNvPr>
          <p:cNvGraphicFramePr>
            <a:graphicFrameLocks noChangeAspect="1"/>
          </p:cNvGraphicFramePr>
          <p:nvPr>
            <p:extLst>
              <p:ext uri="{D42A27DB-BD31-4B8C-83A1-F6EECF244321}">
                <p14:modId xmlns:p14="http://schemas.microsoft.com/office/powerpoint/2010/main" val="108736929"/>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52DFC3C8-C5E9-415C-8336-C98D8A421E79}"/>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428672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0FAD0A6-47F6-43C0-988B-3A6917E8D636}"/>
              </a:ext>
            </a:extLst>
          </p:cNvPr>
          <p:cNvSpPr>
            <a:spLocks noGrp="1"/>
          </p:cNvSpPr>
          <p:nvPr>
            <p:ph type="title"/>
          </p:nvPr>
        </p:nvSpPr>
        <p:spPr/>
        <p:txBody>
          <a:bodyPr/>
          <a:lstStyle/>
          <a:p>
            <a:br>
              <a:rPr lang="et-EE" dirty="0"/>
            </a:br>
            <a:endParaRPr lang="et-EE" dirty="0"/>
          </a:p>
        </p:txBody>
      </p:sp>
      <p:sp>
        <p:nvSpPr>
          <p:cNvPr id="3" name="Sisu kohatäide 2">
            <a:extLst>
              <a:ext uri="{FF2B5EF4-FFF2-40B4-BE49-F238E27FC236}">
                <a16:creationId xmlns:a16="http://schemas.microsoft.com/office/drawing/2014/main" id="{BE4FEA4F-0308-4044-ADB4-54287C7EF2E2}"/>
              </a:ext>
            </a:extLst>
          </p:cNvPr>
          <p:cNvSpPr>
            <a:spLocks noGrp="1"/>
          </p:cNvSpPr>
          <p:nvPr>
            <p:ph idx="1"/>
          </p:nvPr>
        </p:nvSpPr>
        <p:spPr>
          <a:xfrm>
            <a:off x="677334" y="987553"/>
            <a:ext cx="8877632" cy="5053810"/>
          </a:xfrm>
        </p:spPr>
        <p:txBody>
          <a:bodyPr>
            <a:normAutofit/>
          </a:bodyPr>
          <a:lstStyle/>
          <a:p>
            <a:pPr marL="0" indent="0">
              <a:buNone/>
            </a:pPr>
            <a:endParaRPr lang="et-EE" sz="2000" dirty="0"/>
          </a:p>
          <a:p>
            <a:r>
              <a:rPr lang="et-EE" sz="2400" dirty="0"/>
              <a:t>Taotlusvoor  avatud 15.05-25.05.23 kell 23.59 (www.pria.ee);</a:t>
            </a:r>
          </a:p>
          <a:p>
            <a:r>
              <a:rPr lang="et-EE" sz="2400" dirty="0"/>
              <a:t>üks taotleja saab esitada ühe projekti kogumaksumuses </a:t>
            </a:r>
          </a:p>
          <a:p>
            <a:pPr marL="0" indent="0">
              <a:buNone/>
            </a:pPr>
            <a:r>
              <a:rPr lang="et-EE" sz="2400" dirty="0"/>
              <a:t>    5000 -10 000 eurot;</a:t>
            </a:r>
          </a:p>
          <a:p>
            <a:r>
              <a:rPr lang="et-EE" sz="2400" dirty="0"/>
              <a:t>taotlused Raplamaa Partnerluskogu poolt hinnatud ja paremusjärjestus kinnitatud ning esitatud PRIA </a:t>
            </a:r>
            <a:r>
              <a:rPr lang="et-EE" sz="2400" dirty="0" err="1"/>
              <a:t>sse</a:t>
            </a:r>
            <a:r>
              <a:rPr lang="et-EE" sz="2400" dirty="0"/>
              <a:t> 28.06.2023.a. </a:t>
            </a:r>
          </a:p>
          <a:p>
            <a:r>
              <a:rPr lang="et-EE" sz="2400" b="1" dirty="0"/>
              <a:t>Küsige nõu ning abi nii toetustaotluse koostamisel kui ka elluviimisel!</a:t>
            </a:r>
          </a:p>
          <a:p>
            <a:endParaRPr lang="et-EE" sz="2400" dirty="0"/>
          </a:p>
          <a:p>
            <a:pPr marL="0" indent="0">
              <a:buNone/>
            </a:pPr>
            <a:endParaRPr lang="et-EE" sz="2000" dirty="0"/>
          </a:p>
          <a:p>
            <a:pPr marL="0" indent="0">
              <a:buNone/>
            </a:pPr>
            <a:endParaRPr lang="et-EE" sz="2000" dirty="0"/>
          </a:p>
          <a:p>
            <a:pPr marL="0" indent="0">
              <a:buNone/>
            </a:pPr>
            <a:endParaRPr lang="et-EE" sz="2000" dirty="0"/>
          </a:p>
          <a:p>
            <a:pPr marL="0" indent="0">
              <a:buNone/>
            </a:pPr>
            <a:endParaRPr lang="et-EE" dirty="0"/>
          </a:p>
        </p:txBody>
      </p:sp>
      <p:graphicFrame>
        <p:nvGraphicFramePr>
          <p:cNvPr id="4" name="Objekt 3">
            <a:extLst>
              <a:ext uri="{FF2B5EF4-FFF2-40B4-BE49-F238E27FC236}">
                <a16:creationId xmlns:a16="http://schemas.microsoft.com/office/drawing/2014/main" id="{00E897D3-CC7E-4408-A91E-382C1F2EC77E}"/>
              </a:ext>
            </a:extLst>
          </p:cNvPr>
          <p:cNvGraphicFramePr>
            <a:graphicFrameLocks noChangeAspect="1"/>
          </p:cNvGraphicFramePr>
          <p:nvPr>
            <p:extLst>
              <p:ext uri="{D42A27DB-BD31-4B8C-83A1-F6EECF244321}">
                <p14:modId xmlns:p14="http://schemas.microsoft.com/office/powerpoint/2010/main" val="3122321039"/>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00E897D3-CC7E-4408-A91E-382C1F2EC77E}"/>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249660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0C9C94B9-2392-45D5-9B6E-CB409F30B075}"/>
              </a:ext>
            </a:extLst>
          </p:cNvPr>
          <p:cNvSpPr>
            <a:spLocks noGrp="1"/>
          </p:cNvSpPr>
          <p:nvPr>
            <p:ph idx="1"/>
          </p:nvPr>
        </p:nvSpPr>
        <p:spPr>
          <a:xfrm>
            <a:off x="677334" y="647272"/>
            <a:ext cx="8596668" cy="5250607"/>
          </a:xfrm>
        </p:spPr>
        <p:txBody>
          <a:bodyPr>
            <a:normAutofit fontScale="85000" lnSpcReduction="10000"/>
          </a:bodyPr>
          <a:lstStyle/>
          <a:p>
            <a:pPr marL="0" indent="0">
              <a:buNone/>
            </a:pPr>
            <a:endParaRPr lang="et-EE" dirty="0"/>
          </a:p>
          <a:p>
            <a:pPr marL="0" indent="0">
              <a:buNone/>
            </a:pPr>
            <a:r>
              <a:rPr lang="et-EE" sz="2600" i="1" dirty="0"/>
              <a:t>„ Soovituseks, kes alles kaaluvad oma projekti elluviimiseks</a:t>
            </a:r>
          </a:p>
          <a:p>
            <a:pPr marL="0" indent="0">
              <a:buNone/>
            </a:pPr>
            <a:r>
              <a:rPr lang="et-EE" sz="2600" i="1" dirty="0"/>
              <a:t> LEADER toetust, ütleb </a:t>
            </a:r>
            <a:r>
              <a:rPr lang="et-EE" sz="2600" i="1"/>
              <a:t>Kaili Tuul, </a:t>
            </a:r>
            <a:r>
              <a:rPr lang="et-EE" sz="2600" i="1" dirty="0"/>
              <a:t>et hästi tuleks läbi mõelda oma </a:t>
            </a:r>
          </a:p>
          <a:p>
            <a:pPr marL="0" indent="0">
              <a:buNone/>
            </a:pPr>
            <a:r>
              <a:rPr lang="et-EE" sz="2600" i="1" dirty="0"/>
              <a:t>tulevikuplaanid ning osata planeerida </a:t>
            </a:r>
          </a:p>
          <a:p>
            <a:pPr marL="0" indent="0">
              <a:buNone/>
            </a:pPr>
            <a:r>
              <a:rPr lang="et-EE" sz="2600" i="1" dirty="0"/>
              <a:t>asju juba kaks sammu ette.“</a:t>
            </a:r>
          </a:p>
          <a:p>
            <a:pPr marL="68580" indent="0">
              <a:buNone/>
            </a:pPr>
            <a:endParaRPr lang="et-EE" sz="1700" i="1" dirty="0">
              <a:solidFill>
                <a:schemeClr val="tx1"/>
              </a:solidFill>
              <a:latin typeface="Brush Script MT" panose="03060802040406070304" pitchFamily="66" charset="0"/>
            </a:endParaRPr>
          </a:p>
          <a:p>
            <a:pPr marL="68580" indent="0">
              <a:buNone/>
            </a:pPr>
            <a:endParaRPr lang="et-EE" sz="2000" dirty="0">
              <a:solidFill>
                <a:schemeClr val="tx1"/>
              </a:solidFill>
            </a:endParaRPr>
          </a:p>
          <a:p>
            <a:pPr marL="68580" indent="0">
              <a:buNone/>
            </a:pPr>
            <a:r>
              <a:rPr lang="et-EE" sz="2000" dirty="0">
                <a:solidFill>
                  <a:schemeClr val="tx1"/>
                </a:solidFill>
              </a:rPr>
              <a:t>Andra Liibek</a:t>
            </a:r>
          </a:p>
          <a:p>
            <a:pPr marL="68580" indent="0">
              <a:buNone/>
            </a:pPr>
            <a:r>
              <a:rPr lang="et-EE" sz="2000" dirty="0">
                <a:solidFill>
                  <a:schemeClr val="tx1"/>
                </a:solidFill>
              </a:rPr>
              <a:t>Arendusjuht-Projektinõustaja</a:t>
            </a:r>
          </a:p>
          <a:p>
            <a:pPr marL="68580" indent="0">
              <a:buNone/>
            </a:pPr>
            <a:r>
              <a:rPr lang="et-EE" sz="2000" dirty="0">
                <a:solidFill>
                  <a:schemeClr val="tx1"/>
                </a:solidFill>
              </a:rPr>
              <a:t>Raplamaa Partnerluskogu </a:t>
            </a:r>
          </a:p>
          <a:p>
            <a:pPr marL="68580" indent="0">
              <a:buNone/>
            </a:pPr>
            <a:r>
              <a:rPr lang="et-EE" sz="2000" dirty="0">
                <a:solidFill>
                  <a:schemeClr val="tx1"/>
                </a:solidFill>
              </a:rPr>
              <a:t>517 4051</a:t>
            </a:r>
          </a:p>
          <a:p>
            <a:pPr marL="68580" indent="0">
              <a:buNone/>
            </a:pPr>
            <a:r>
              <a:rPr lang="et-EE" sz="2000" dirty="0">
                <a:solidFill>
                  <a:schemeClr val="tx1"/>
                </a:solidFill>
              </a:rPr>
              <a:t>andra.liibek@raplaleader.ee</a:t>
            </a:r>
          </a:p>
          <a:p>
            <a:pPr marL="0" indent="0">
              <a:buNone/>
            </a:pPr>
            <a:endParaRPr lang="et-EE" dirty="0"/>
          </a:p>
          <a:p>
            <a:pPr marL="0" indent="0">
              <a:buNone/>
            </a:pPr>
            <a:r>
              <a:rPr lang="et-EE" i="1" dirty="0"/>
              <a:t>Fotol: Jäämari OÜ toodang ( LEADER  projekti elluviija)</a:t>
            </a:r>
          </a:p>
          <a:p>
            <a:endParaRPr lang="et-EE" dirty="0"/>
          </a:p>
        </p:txBody>
      </p:sp>
      <p:graphicFrame>
        <p:nvGraphicFramePr>
          <p:cNvPr id="4" name="Objekt 3">
            <a:extLst>
              <a:ext uri="{FF2B5EF4-FFF2-40B4-BE49-F238E27FC236}">
                <a16:creationId xmlns:a16="http://schemas.microsoft.com/office/drawing/2014/main" id="{8C87FA69-3450-4CBF-BEC6-A5966D70EE28}"/>
              </a:ext>
            </a:extLst>
          </p:cNvPr>
          <p:cNvGraphicFramePr>
            <a:graphicFrameLocks noChangeAspect="1"/>
          </p:cNvGraphicFramePr>
          <p:nvPr>
            <p:extLst>
              <p:ext uri="{D42A27DB-BD31-4B8C-83A1-F6EECF244321}">
                <p14:modId xmlns:p14="http://schemas.microsoft.com/office/powerpoint/2010/main" val="108736929"/>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8C87FA69-3450-4CBF-BEC6-A5966D70EE28}"/>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pic>
        <p:nvPicPr>
          <p:cNvPr id="5" name="Pilt 4">
            <a:extLst>
              <a:ext uri="{FF2B5EF4-FFF2-40B4-BE49-F238E27FC236}">
                <a16:creationId xmlns:a16="http://schemas.microsoft.com/office/drawing/2014/main" id="{202CF528-C17F-DA6C-BEB7-598A355E2A65}"/>
              </a:ext>
            </a:extLst>
          </p:cNvPr>
          <p:cNvPicPr>
            <a:picLocks noChangeAspect="1"/>
          </p:cNvPicPr>
          <p:nvPr/>
        </p:nvPicPr>
        <p:blipFill>
          <a:blip r:embed="rId4"/>
          <a:stretch>
            <a:fillRect/>
          </a:stretch>
        </p:blipFill>
        <p:spPr>
          <a:xfrm>
            <a:off x="5852160" y="2093687"/>
            <a:ext cx="5349240" cy="3889381"/>
          </a:xfrm>
          <a:prstGeom prst="rect">
            <a:avLst/>
          </a:prstGeom>
        </p:spPr>
      </p:pic>
    </p:spTree>
    <p:extLst>
      <p:ext uri="{BB962C8B-B14F-4D97-AF65-F5344CB8AC3E}">
        <p14:creationId xmlns:p14="http://schemas.microsoft.com/office/powerpoint/2010/main" val="388316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134D232-699B-4F13-9C0D-B626FDD3B1FA}"/>
              </a:ext>
            </a:extLst>
          </p:cNvPr>
          <p:cNvSpPr>
            <a:spLocks noGrp="1"/>
          </p:cNvSpPr>
          <p:nvPr>
            <p:ph type="title"/>
          </p:nvPr>
        </p:nvSpPr>
        <p:spPr/>
        <p:txBody>
          <a:bodyPr/>
          <a:lstStyle/>
          <a:p>
            <a:r>
              <a:rPr lang="et-EE" dirty="0"/>
              <a:t>Eesmärgid</a:t>
            </a:r>
          </a:p>
        </p:txBody>
      </p:sp>
      <p:sp>
        <p:nvSpPr>
          <p:cNvPr id="3" name="Sisu kohatäide 2">
            <a:extLst>
              <a:ext uri="{FF2B5EF4-FFF2-40B4-BE49-F238E27FC236}">
                <a16:creationId xmlns:a16="http://schemas.microsoft.com/office/drawing/2014/main" id="{87A039D8-477D-4524-BAA8-AF24177DB34E}"/>
              </a:ext>
            </a:extLst>
          </p:cNvPr>
          <p:cNvSpPr>
            <a:spLocks noGrp="1"/>
          </p:cNvSpPr>
          <p:nvPr>
            <p:ph idx="1"/>
          </p:nvPr>
        </p:nvSpPr>
        <p:spPr>
          <a:xfrm>
            <a:off x="677334" y="1463040"/>
            <a:ext cx="8596668" cy="4578323"/>
          </a:xfrm>
        </p:spPr>
        <p:txBody>
          <a:bodyPr>
            <a:normAutofit/>
          </a:bodyPr>
          <a:lstStyle/>
          <a:p>
            <a:pPr marL="0" indent="0">
              <a:buNone/>
            </a:pPr>
            <a:endParaRPr lang="et-EE" sz="2000" dirty="0"/>
          </a:p>
          <a:p>
            <a:r>
              <a:rPr lang="et-EE" sz="2400" dirty="0"/>
              <a:t>Raplamaal on aktiivne ja innovaatiline ettevõtlus, mis on taastunud Covid-19 põhjustatud kriisi negatiivsetest tagajärgedest. </a:t>
            </a:r>
          </a:p>
          <a:p>
            <a:r>
              <a:rPr lang="et-EE" sz="2400" dirty="0"/>
              <a:t>Ettevõtlusmaastikul on tekkinud uued teadmised, võimalused, kanalid ja vahendid majandustegevust taastada ja elavdada. </a:t>
            </a:r>
          </a:p>
          <a:p>
            <a:r>
              <a:rPr lang="et-EE" sz="2400" dirty="0"/>
              <a:t>Kriisi negatiivsed mõjud on oluliselt maandatud ja tulemuseks on vastupanuvõimeline, uuenenud ning kestlik</a:t>
            </a:r>
          </a:p>
          <a:p>
            <a:pPr marL="0" indent="0">
              <a:buNone/>
            </a:pPr>
            <a:r>
              <a:rPr lang="et-EE" sz="2400" dirty="0"/>
              <a:t>    väikeettevõtluse majanduslik toimimine.</a:t>
            </a:r>
          </a:p>
          <a:p>
            <a:endParaRPr lang="et-EE" sz="2000" dirty="0"/>
          </a:p>
          <a:p>
            <a:pPr marL="0" indent="0">
              <a:buNone/>
            </a:pPr>
            <a:endParaRPr lang="et-EE" sz="2000" dirty="0"/>
          </a:p>
          <a:p>
            <a:pPr marL="0" indent="0">
              <a:buNone/>
            </a:pPr>
            <a:endParaRPr lang="et-EE" sz="2000" dirty="0"/>
          </a:p>
          <a:p>
            <a:endParaRPr lang="et-EE" sz="2000" dirty="0"/>
          </a:p>
          <a:p>
            <a:pPr marL="0" indent="0">
              <a:buNone/>
            </a:pPr>
            <a:endParaRPr lang="et-EE" sz="1800" dirty="0"/>
          </a:p>
        </p:txBody>
      </p:sp>
      <p:graphicFrame>
        <p:nvGraphicFramePr>
          <p:cNvPr id="4" name="Objekt 3">
            <a:extLst>
              <a:ext uri="{FF2B5EF4-FFF2-40B4-BE49-F238E27FC236}">
                <a16:creationId xmlns:a16="http://schemas.microsoft.com/office/drawing/2014/main" id="{8B2C631D-E327-4D20-BF73-8E8389EEC29D}"/>
              </a:ext>
            </a:extLst>
          </p:cNvPr>
          <p:cNvGraphicFramePr>
            <a:graphicFrameLocks noChangeAspect="1"/>
          </p:cNvGraphicFramePr>
          <p:nvPr>
            <p:extLst>
              <p:ext uri="{D42A27DB-BD31-4B8C-83A1-F6EECF244321}">
                <p14:modId xmlns:p14="http://schemas.microsoft.com/office/powerpoint/2010/main" val="1852446825"/>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8B2C631D-E327-4D20-BF73-8E8389EEC29D}"/>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4216364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C4518ED-4951-4E96-98C5-2C7AA56291ED}"/>
              </a:ext>
            </a:extLst>
          </p:cNvPr>
          <p:cNvSpPr>
            <a:spLocks noGrp="1"/>
          </p:cNvSpPr>
          <p:nvPr>
            <p:ph type="title"/>
          </p:nvPr>
        </p:nvSpPr>
        <p:spPr/>
        <p:txBody>
          <a:bodyPr/>
          <a:lstStyle/>
          <a:p>
            <a:r>
              <a:rPr lang="et-EE" dirty="0"/>
              <a:t>Põhimõtted</a:t>
            </a:r>
          </a:p>
        </p:txBody>
      </p:sp>
      <p:sp>
        <p:nvSpPr>
          <p:cNvPr id="3" name="Sisu kohatäide 2">
            <a:extLst>
              <a:ext uri="{FF2B5EF4-FFF2-40B4-BE49-F238E27FC236}">
                <a16:creationId xmlns:a16="http://schemas.microsoft.com/office/drawing/2014/main" id="{ED4DCB71-2C35-4D23-8306-54C0931FE42B}"/>
              </a:ext>
            </a:extLst>
          </p:cNvPr>
          <p:cNvSpPr>
            <a:spLocks noGrp="1"/>
          </p:cNvSpPr>
          <p:nvPr>
            <p:ph idx="1"/>
          </p:nvPr>
        </p:nvSpPr>
        <p:spPr>
          <a:xfrm>
            <a:off x="677334" y="1930400"/>
            <a:ext cx="8596668" cy="4110963"/>
          </a:xfrm>
        </p:spPr>
        <p:txBody>
          <a:bodyPr>
            <a:normAutofit/>
          </a:bodyPr>
          <a:lstStyle/>
          <a:p>
            <a:r>
              <a:rPr lang="et-EE" sz="2400" dirty="0"/>
              <a:t>Projektitoetuse saajad on mikro- ja väikeettevõtted (VKE) (eraettevõtjad), sh füüsilisest isikust ettevõtjad, kes vastavad maaeluministri LEADER rakendusmääruses toodud nõuetele taotleja kohta; </a:t>
            </a:r>
          </a:p>
          <a:p>
            <a:r>
              <a:rPr lang="et-EE" sz="2400" dirty="0"/>
              <a:t>taotleja peab olema registreeritud Raplamaa Partnerluskogu tegevuspiirkonnas ning tegevuse ja investeeringu asukoht peab olema samuti  Raplamaa Partnerluskogu tegevuspiirkonnas.</a:t>
            </a:r>
          </a:p>
          <a:p>
            <a:endParaRPr lang="et-EE" sz="2400" dirty="0"/>
          </a:p>
          <a:p>
            <a:endParaRPr lang="et-EE" sz="2400" dirty="0"/>
          </a:p>
          <a:p>
            <a:endParaRPr lang="et-EE" dirty="0"/>
          </a:p>
        </p:txBody>
      </p:sp>
      <p:graphicFrame>
        <p:nvGraphicFramePr>
          <p:cNvPr id="4" name="Objekt 3">
            <a:extLst>
              <a:ext uri="{FF2B5EF4-FFF2-40B4-BE49-F238E27FC236}">
                <a16:creationId xmlns:a16="http://schemas.microsoft.com/office/drawing/2014/main" id="{6CF22607-228B-434C-8D86-B99454F16C07}"/>
              </a:ext>
            </a:extLst>
          </p:cNvPr>
          <p:cNvGraphicFramePr>
            <a:graphicFrameLocks noChangeAspect="1"/>
          </p:cNvGraphicFramePr>
          <p:nvPr>
            <p:extLst>
              <p:ext uri="{D42A27DB-BD31-4B8C-83A1-F6EECF244321}">
                <p14:modId xmlns:p14="http://schemas.microsoft.com/office/powerpoint/2010/main" val="4276763191"/>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6CF22607-228B-434C-8D86-B99454F16C07}"/>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357240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F80093F-4BE8-4735-A1A1-2A35920230DC}"/>
              </a:ext>
            </a:extLst>
          </p:cNvPr>
          <p:cNvSpPr>
            <a:spLocks noGrp="1"/>
          </p:cNvSpPr>
          <p:nvPr>
            <p:ph type="title"/>
          </p:nvPr>
        </p:nvSpPr>
        <p:spPr/>
        <p:txBody>
          <a:bodyPr/>
          <a:lstStyle/>
          <a:p>
            <a:r>
              <a:rPr lang="et-EE" dirty="0"/>
              <a:t>Toetatavad tegevused  </a:t>
            </a:r>
          </a:p>
        </p:txBody>
      </p:sp>
      <p:sp>
        <p:nvSpPr>
          <p:cNvPr id="3" name="Sisu kohatäide 2">
            <a:extLst>
              <a:ext uri="{FF2B5EF4-FFF2-40B4-BE49-F238E27FC236}">
                <a16:creationId xmlns:a16="http://schemas.microsoft.com/office/drawing/2014/main" id="{51D7B7D2-4D19-4A00-B4EC-91EA9806B00F}"/>
              </a:ext>
            </a:extLst>
          </p:cNvPr>
          <p:cNvSpPr>
            <a:spLocks noGrp="1"/>
          </p:cNvSpPr>
          <p:nvPr>
            <p:ph idx="1"/>
          </p:nvPr>
        </p:nvSpPr>
        <p:spPr>
          <a:xfrm>
            <a:off x="703919" y="1417320"/>
            <a:ext cx="8596668" cy="4650939"/>
          </a:xfrm>
        </p:spPr>
        <p:txBody>
          <a:bodyPr>
            <a:normAutofit/>
          </a:bodyPr>
          <a:lstStyle/>
          <a:p>
            <a:pPr marL="0" indent="0" algn="just">
              <a:lnSpc>
                <a:spcPct val="107000"/>
              </a:lnSpc>
              <a:spcAft>
                <a:spcPts val="800"/>
              </a:spcAft>
              <a:buNone/>
              <a:tabLst>
                <a:tab pos="180340" algn="l"/>
              </a:tabLst>
            </a:pPr>
            <a:endParaRPr lang="et-EE" sz="2000" dirty="0">
              <a:effectLst/>
              <a:ea typeface="Calibri" panose="020F0502020204030204" pitchFamily="34" charset="0"/>
              <a:cs typeface="Times New Roman" panose="02020603050405020304" pitchFamily="18" charset="0"/>
            </a:endParaRPr>
          </a:p>
          <a:p>
            <a:pPr algn="just">
              <a:lnSpc>
                <a:spcPct val="107000"/>
              </a:lnSpc>
              <a:spcAft>
                <a:spcPts val="800"/>
              </a:spcAft>
              <a:tabLst>
                <a:tab pos="180340" algn="l"/>
              </a:tabLst>
            </a:pPr>
            <a:r>
              <a:rPr lang="et-EE" sz="2400" dirty="0">
                <a:ea typeface="Calibri" panose="020F0502020204030204" pitchFamily="34" charset="0"/>
                <a:cs typeface="Times New Roman" panose="02020603050405020304" pitchFamily="18" charset="0"/>
              </a:rPr>
              <a:t>T</a:t>
            </a:r>
            <a:r>
              <a:rPr lang="et-EE" sz="2400" dirty="0">
                <a:effectLst/>
                <a:ea typeface="Calibri" panose="020F0502020204030204" pitchFamily="34" charset="0"/>
                <a:cs typeface="Times New Roman" panose="02020603050405020304" pitchFamily="18" charset="0"/>
              </a:rPr>
              <a:t>ootmiseks, teenuste osutamiseks, turustamiseks või töötingimuste parandamiseks otseselt vajalike seadmete, vahendite ja masinate, s.h. mootorsõidukite ostmine ja paigaldamine;</a:t>
            </a:r>
          </a:p>
          <a:p>
            <a:pPr algn="just">
              <a:lnSpc>
                <a:spcPct val="107000"/>
              </a:lnSpc>
              <a:spcAft>
                <a:spcPts val="800"/>
              </a:spcAft>
              <a:tabLst>
                <a:tab pos="180340" algn="l"/>
              </a:tabLst>
            </a:pPr>
            <a:r>
              <a:rPr lang="et-EE" sz="2400" dirty="0">
                <a:effectLst/>
                <a:ea typeface="Calibri" panose="020F0502020204030204" pitchFamily="34" charset="0"/>
                <a:cs typeface="Times New Roman" panose="02020603050405020304" pitchFamily="18" charset="0"/>
              </a:rPr>
              <a:t>infotehnoloogiliste meetodite (näiteks: e-kaubandus, e-broneerimine, kaugtöökohad jne) kasutusele võtmiseks vajaliku riist- ja tarkvara soetamine.</a:t>
            </a:r>
          </a:p>
        </p:txBody>
      </p:sp>
      <p:graphicFrame>
        <p:nvGraphicFramePr>
          <p:cNvPr id="6" name="Objekt 5">
            <a:extLst>
              <a:ext uri="{FF2B5EF4-FFF2-40B4-BE49-F238E27FC236}">
                <a16:creationId xmlns:a16="http://schemas.microsoft.com/office/drawing/2014/main" id="{E41DEFC4-6230-426E-ADC8-97B2791C3EAD}"/>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6" name="Objekt 5">
                        <a:extLst>
                          <a:ext uri="{FF2B5EF4-FFF2-40B4-BE49-F238E27FC236}">
                            <a16:creationId xmlns:a16="http://schemas.microsoft.com/office/drawing/2014/main" id="{E41DEFC4-6230-426E-ADC8-97B2791C3EAD}"/>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389106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F80093F-4BE8-4735-A1A1-2A35920230DC}"/>
              </a:ext>
            </a:extLst>
          </p:cNvPr>
          <p:cNvSpPr>
            <a:spLocks noGrp="1"/>
          </p:cNvSpPr>
          <p:nvPr>
            <p:ph type="title"/>
          </p:nvPr>
        </p:nvSpPr>
        <p:spPr/>
        <p:txBody>
          <a:bodyPr/>
          <a:lstStyle/>
          <a:p>
            <a:r>
              <a:rPr lang="et-EE" dirty="0"/>
              <a:t>Mittetoetatavad tegevused (1)</a:t>
            </a:r>
          </a:p>
        </p:txBody>
      </p:sp>
      <p:sp>
        <p:nvSpPr>
          <p:cNvPr id="3" name="Sisu kohatäide 2">
            <a:extLst>
              <a:ext uri="{FF2B5EF4-FFF2-40B4-BE49-F238E27FC236}">
                <a16:creationId xmlns:a16="http://schemas.microsoft.com/office/drawing/2014/main" id="{51D7B7D2-4D19-4A00-B4EC-91EA9806B00F}"/>
              </a:ext>
            </a:extLst>
          </p:cNvPr>
          <p:cNvSpPr>
            <a:spLocks noGrp="1"/>
          </p:cNvSpPr>
          <p:nvPr>
            <p:ph idx="1"/>
          </p:nvPr>
        </p:nvSpPr>
        <p:spPr>
          <a:xfrm>
            <a:off x="703918" y="1216152"/>
            <a:ext cx="9647089" cy="4852106"/>
          </a:xfrm>
        </p:spPr>
        <p:txBody>
          <a:bodyPr>
            <a:normAutofit fontScale="55000" lnSpcReduction="20000"/>
          </a:bodyPr>
          <a:lstStyle/>
          <a:p>
            <a:pPr algn="just">
              <a:lnSpc>
                <a:spcPct val="107000"/>
              </a:lnSpc>
              <a:tabLst>
                <a:tab pos="180340" algn="l"/>
              </a:tabLst>
            </a:pPr>
            <a:endParaRPr lang="et-EE" sz="2000" dirty="0">
              <a:effectLst/>
              <a:latin typeface="Trebuchet MS (Sisutekst)"/>
              <a:ea typeface="Calibri" panose="020F0502020204030204" pitchFamily="34" charset="0"/>
              <a:cs typeface="Times New Roman" panose="02020603050405020304" pitchFamily="18" charset="0"/>
            </a:endParaRPr>
          </a:p>
          <a:p>
            <a:pPr algn="just">
              <a:lnSpc>
                <a:spcPct val="107000"/>
              </a:lnSpc>
              <a:spcAft>
                <a:spcPts val="800"/>
              </a:spcAft>
              <a:tabLst>
                <a:tab pos="180340" algn="l"/>
              </a:tabLst>
            </a:pPr>
            <a:r>
              <a:rPr lang="et-EE" sz="2900" dirty="0"/>
              <a:t>põllumajandus, metsamajandus ja kalapüük (EMTAK 2008 jagu A);</a:t>
            </a:r>
          </a:p>
          <a:p>
            <a:pPr algn="just">
              <a:lnSpc>
                <a:spcPct val="107000"/>
              </a:lnSpc>
              <a:spcAft>
                <a:spcPts val="800"/>
              </a:spcAft>
              <a:tabLst>
                <a:tab pos="180340" algn="l"/>
              </a:tabLst>
            </a:pPr>
            <a:r>
              <a:rPr lang="et-EE" sz="2900" dirty="0"/>
              <a:t>mäetööstus (EMTAK 2008 jagu B); </a:t>
            </a:r>
          </a:p>
          <a:p>
            <a:pPr algn="just">
              <a:lnSpc>
                <a:spcPct val="107000"/>
              </a:lnSpc>
              <a:spcAft>
                <a:spcPts val="800"/>
              </a:spcAft>
              <a:tabLst>
                <a:tab pos="180340" algn="l"/>
              </a:tabLst>
            </a:pPr>
            <a:r>
              <a:rPr lang="et-EE" sz="2900" dirty="0"/>
              <a:t>elektrienergia, gaasi, auru ja konditsioneeritud õhuga varustamine (EMTAK 2008 jagu D); </a:t>
            </a:r>
          </a:p>
          <a:p>
            <a:pPr algn="just">
              <a:lnSpc>
                <a:spcPct val="107000"/>
              </a:lnSpc>
              <a:spcAft>
                <a:spcPts val="800"/>
              </a:spcAft>
              <a:tabLst>
                <a:tab pos="180340" algn="l"/>
              </a:tabLst>
            </a:pPr>
            <a:r>
              <a:rPr lang="et-EE" sz="2900" dirty="0"/>
              <a:t>veevarustus; kanalisatsioon (EMTAK 2008 jagu E (välja arvatud väikesed infrastruktuuri objektid tootmishoonete juurde);</a:t>
            </a:r>
          </a:p>
          <a:p>
            <a:pPr algn="just">
              <a:lnSpc>
                <a:spcPct val="107000"/>
              </a:lnSpc>
              <a:spcAft>
                <a:spcPts val="800"/>
              </a:spcAft>
              <a:tabLst>
                <a:tab pos="180340" algn="l"/>
              </a:tabLst>
            </a:pPr>
            <a:r>
              <a:rPr lang="et-EE" sz="2900" dirty="0"/>
              <a:t> veondus ja laondus (välja arvatud nn. lühikese tarneahela projektid) (EMTAK 2008 jagu H);</a:t>
            </a:r>
          </a:p>
          <a:p>
            <a:pPr algn="just">
              <a:lnSpc>
                <a:spcPct val="107000"/>
              </a:lnSpc>
              <a:spcAft>
                <a:spcPts val="800"/>
              </a:spcAft>
              <a:tabLst>
                <a:tab pos="180340" algn="l"/>
              </a:tabLst>
            </a:pPr>
            <a:r>
              <a:rPr lang="et-EE" sz="2900" dirty="0"/>
              <a:t>hulgi- ja jaekaubandus (EMTAK 2008 jagu G); </a:t>
            </a:r>
            <a:r>
              <a:rPr lang="et-EE" sz="2900" i="1" dirty="0"/>
              <a:t>Märkus: erandina toetatakse investeeringuid külapoodidesse, talupoodidesse, maa-apteekidesse, kohaliku käsitöötoodete kauplustesse. Külapoe all mõistetakse Eesti haldusjaotuse kohaselt külades paiknevaid kauplusi. Talupoe all mõistetakse eeskätt kohalike põllumajandustootjate ja kohalike käsitööliste toodanguga kauplevaid kauplusi, kusjuures kohalik toodang peab moodustama suurema osa kaupade sortimendist. Kohaliku toote all mõistetakse eelistatavalt Raplamaal, aga ka üldiselt Eestis valmistatud kaupa.</a:t>
            </a:r>
          </a:p>
          <a:p>
            <a:pPr algn="just">
              <a:lnSpc>
                <a:spcPct val="107000"/>
              </a:lnSpc>
              <a:spcAft>
                <a:spcPts val="800"/>
              </a:spcAft>
              <a:tabLst>
                <a:tab pos="180340" algn="l"/>
              </a:tabLst>
            </a:pPr>
            <a:r>
              <a:rPr lang="et-EE" sz="2900" dirty="0"/>
              <a:t>kinnisvara arenduse tegevus (EMTAK 2008 jagu L);</a:t>
            </a:r>
            <a:endParaRPr lang="et-EE" sz="2900" dirty="0">
              <a:effectLst/>
              <a:ea typeface="Calibri" panose="020F0502020204030204" pitchFamily="34" charset="0"/>
              <a:cs typeface="Times New Roman" panose="02020603050405020304" pitchFamily="18" charset="0"/>
            </a:endParaRPr>
          </a:p>
        </p:txBody>
      </p:sp>
      <p:graphicFrame>
        <p:nvGraphicFramePr>
          <p:cNvPr id="6" name="Objekt 5">
            <a:extLst>
              <a:ext uri="{FF2B5EF4-FFF2-40B4-BE49-F238E27FC236}">
                <a16:creationId xmlns:a16="http://schemas.microsoft.com/office/drawing/2014/main" id="{E41DEFC4-6230-426E-ADC8-97B2791C3EAD}"/>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6" name="Objekt 5">
                        <a:extLst>
                          <a:ext uri="{FF2B5EF4-FFF2-40B4-BE49-F238E27FC236}">
                            <a16:creationId xmlns:a16="http://schemas.microsoft.com/office/drawing/2014/main" id="{E41DEFC4-6230-426E-ADC8-97B2791C3EAD}"/>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219236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F80093F-4BE8-4735-A1A1-2A35920230DC}"/>
              </a:ext>
            </a:extLst>
          </p:cNvPr>
          <p:cNvSpPr>
            <a:spLocks noGrp="1"/>
          </p:cNvSpPr>
          <p:nvPr>
            <p:ph type="title"/>
          </p:nvPr>
        </p:nvSpPr>
        <p:spPr/>
        <p:txBody>
          <a:bodyPr/>
          <a:lstStyle/>
          <a:p>
            <a:r>
              <a:rPr lang="et-EE" dirty="0"/>
              <a:t>Mittetoetatavad tegevused (2)</a:t>
            </a:r>
          </a:p>
        </p:txBody>
      </p:sp>
      <p:sp>
        <p:nvSpPr>
          <p:cNvPr id="3" name="Sisu kohatäide 2">
            <a:extLst>
              <a:ext uri="{FF2B5EF4-FFF2-40B4-BE49-F238E27FC236}">
                <a16:creationId xmlns:a16="http://schemas.microsoft.com/office/drawing/2014/main" id="{51D7B7D2-4D19-4A00-B4EC-91EA9806B00F}"/>
              </a:ext>
            </a:extLst>
          </p:cNvPr>
          <p:cNvSpPr>
            <a:spLocks noGrp="1"/>
          </p:cNvSpPr>
          <p:nvPr>
            <p:ph idx="1"/>
          </p:nvPr>
        </p:nvSpPr>
        <p:spPr>
          <a:xfrm>
            <a:off x="703919" y="1280161"/>
            <a:ext cx="8596668" cy="4788098"/>
          </a:xfrm>
        </p:spPr>
        <p:txBody>
          <a:bodyPr>
            <a:normAutofit fontScale="92500" lnSpcReduction="10000"/>
          </a:bodyPr>
          <a:lstStyle/>
          <a:p>
            <a:pPr algn="just">
              <a:lnSpc>
                <a:spcPct val="107000"/>
              </a:lnSpc>
              <a:tabLst>
                <a:tab pos="180340" algn="l"/>
              </a:tabLst>
            </a:pPr>
            <a:endParaRPr lang="et-EE" sz="2000" dirty="0">
              <a:effectLst/>
              <a:latin typeface="Trebuchet MS (Sisutekst)"/>
              <a:ea typeface="Calibri" panose="020F0502020204030204" pitchFamily="34" charset="0"/>
              <a:cs typeface="Times New Roman" panose="02020603050405020304" pitchFamily="18" charset="0"/>
            </a:endParaRPr>
          </a:p>
          <a:p>
            <a:pPr algn="just">
              <a:lnSpc>
                <a:spcPct val="107000"/>
              </a:lnSpc>
              <a:spcAft>
                <a:spcPts val="800"/>
              </a:spcAft>
              <a:tabLst>
                <a:tab pos="180340" algn="l"/>
              </a:tabLst>
            </a:pPr>
            <a:r>
              <a:rPr lang="et-EE" sz="2000" dirty="0"/>
              <a:t>tubakatoodete (EMTAK 2008 jagu C 12) ja kange alkoholi tootmin (EMTAK 2008 jagu C 1101);</a:t>
            </a:r>
          </a:p>
          <a:p>
            <a:pPr algn="just">
              <a:lnSpc>
                <a:spcPct val="107000"/>
              </a:lnSpc>
              <a:spcAft>
                <a:spcPts val="800"/>
              </a:spcAft>
              <a:tabLst>
                <a:tab pos="180340" algn="l"/>
              </a:tabLst>
            </a:pPr>
            <a:r>
              <a:rPr lang="et-EE" sz="2000" dirty="0"/>
              <a:t>hasartmängude ja kihlvedude korraldamine (EMTAK 2008 jagu R 920);</a:t>
            </a:r>
          </a:p>
          <a:p>
            <a:pPr algn="just">
              <a:lnSpc>
                <a:spcPct val="107000"/>
              </a:lnSpc>
              <a:spcAft>
                <a:spcPts val="800"/>
              </a:spcAft>
              <a:tabLst>
                <a:tab pos="180340" algn="l"/>
              </a:tabLst>
            </a:pPr>
            <a:r>
              <a:rPr lang="et-EE" sz="2000" dirty="0"/>
              <a:t>finants- ja kindlustustegevus (EMTAK 2008 jagu K);</a:t>
            </a:r>
          </a:p>
          <a:p>
            <a:pPr algn="just">
              <a:lnSpc>
                <a:spcPct val="107000"/>
              </a:lnSpc>
              <a:spcAft>
                <a:spcPts val="800"/>
              </a:spcAft>
              <a:tabLst>
                <a:tab pos="180340" algn="l"/>
              </a:tabLst>
            </a:pPr>
            <a:r>
              <a:rPr lang="et-EE" sz="2000" dirty="0"/>
              <a:t>juriidilised toimingud ja arvepidamine (EMTAK 2008 jagu M 69) ja peakontorite tegevus ning juhtimisalane nõustamine (EMTAK jagu M 70);</a:t>
            </a:r>
          </a:p>
          <a:p>
            <a:pPr algn="just">
              <a:lnSpc>
                <a:spcPct val="107000"/>
              </a:lnSpc>
              <a:spcAft>
                <a:spcPts val="800"/>
              </a:spcAft>
              <a:tabLst>
                <a:tab pos="180340" algn="l"/>
              </a:tabLst>
            </a:pPr>
            <a:r>
              <a:rPr lang="et-EE" sz="2000" dirty="0"/>
              <a:t>muu koolitus (EMTAK 2008 jagu P 855);</a:t>
            </a:r>
          </a:p>
          <a:p>
            <a:pPr algn="just">
              <a:lnSpc>
                <a:spcPct val="107000"/>
              </a:lnSpc>
              <a:spcAft>
                <a:spcPts val="800"/>
              </a:spcAft>
              <a:tabLst>
                <a:tab pos="180340" algn="l"/>
              </a:tabLst>
            </a:pPr>
            <a:r>
              <a:rPr lang="et-EE" sz="2000" dirty="0"/>
              <a:t>pereelamutesse tehtavaid investeeringuid, st pererahva igapäevase kasutuses olevasse või edaspidi igapäevase eluasemena kasutusele tulevasse hoonesse peremajutuse majutustubade, bürooruumide ja muu sarnase ehitamist.</a:t>
            </a:r>
          </a:p>
        </p:txBody>
      </p:sp>
      <p:graphicFrame>
        <p:nvGraphicFramePr>
          <p:cNvPr id="6" name="Objekt 5">
            <a:extLst>
              <a:ext uri="{FF2B5EF4-FFF2-40B4-BE49-F238E27FC236}">
                <a16:creationId xmlns:a16="http://schemas.microsoft.com/office/drawing/2014/main" id="{E41DEFC4-6230-426E-ADC8-97B2791C3EAD}"/>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6" name="Objekt 5">
                        <a:extLst>
                          <a:ext uri="{FF2B5EF4-FFF2-40B4-BE49-F238E27FC236}">
                            <a16:creationId xmlns:a16="http://schemas.microsoft.com/office/drawing/2014/main" id="{E41DEFC4-6230-426E-ADC8-97B2791C3EAD}"/>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159691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F80093F-4BE8-4735-A1A1-2A35920230DC}"/>
              </a:ext>
            </a:extLst>
          </p:cNvPr>
          <p:cNvSpPr>
            <a:spLocks noGrp="1"/>
          </p:cNvSpPr>
          <p:nvPr>
            <p:ph type="title"/>
          </p:nvPr>
        </p:nvSpPr>
        <p:spPr/>
        <p:txBody>
          <a:bodyPr/>
          <a:lstStyle/>
          <a:p>
            <a:r>
              <a:rPr lang="et-EE" dirty="0"/>
              <a:t>Nõuded taotlejale</a:t>
            </a:r>
          </a:p>
        </p:txBody>
      </p:sp>
      <p:sp>
        <p:nvSpPr>
          <p:cNvPr id="3" name="Sisu kohatäide 2">
            <a:extLst>
              <a:ext uri="{FF2B5EF4-FFF2-40B4-BE49-F238E27FC236}">
                <a16:creationId xmlns:a16="http://schemas.microsoft.com/office/drawing/2014/main" id="{51D7B7D2-4D19-4A00-B4EC-91EA9806B00F}"/>
              </a:ext>
            </a:extLst>
          </p:cNvPr>
          <p:cNvSpPr>
            <a:spLocks noGrp="1"/>
          </p:cNvSpPr>
          <p:nvPr>
            <p:ph idx="1"/>
          </p:nvPr>
        </p:nvSpPr>
        <p:spPr>
          <a:xfrm>
            <a:off x="703919" y="896112"/>
            <a:ext cx="8596668" cy="5257799"/>
          </a:xfrm>
        </p:spPr>
        <p:txBody>
          <a:bodyPr>
            <a:normAutofit fontScale="92500" lnSpcReduction="10000"/>
          </a:bodyPr>
          <a:lstStyle/>
          <a:p>
            <a:pPr marL="0" indent="0" algn="just">
              <a:lnSpc>
                <a:spcPct val="107000"/>
              </a:lnSpc>
              <a:spcAft>
                <a:spcPts val="800"/>
              </a:spcAft>
              <a:buNone/>
              <a:tabLst>
                <a:tab pos="180340" algn="l"/>
              </a:tabLst>
            </a:pPr>
            <a:endParaRPr lang="et-EE" sz="2000" dirty="0"/>
          </a:p>
          <a:p>
            <a:pPr algn="just">
              <a:lnSpc>
                <a:spcPct val="107000"/>
              </a:lnSpc>
              <a:spcAft>
                <a:spcPts val="800"/>
              </a:spcAft>
              <a:tabLst>
                <a:tab pos="180340" algn="l"/>
              </a:tabLst>
            </a:pPr>
            <a:r>
              <a:rPr lang="et-EE" sz="2000" dirty="0"/>
              <a:t>Taotlejal ei ole riiklikku maksuvõlga (va. ajatatud võlg) ega alustatud likvideerimis või pankrotimenetlust;</a:t>
            </a:r>
          </a:p>
          <a:p>
            <a:pPr algn="just">
              <a:lnSpc>
                <a:spcPct val="107000"/>
              </a:lnSpc>
              <a:spcAft>
                <a:spcPts val="800"/>
              </a:spcAft>
              <a:tabLst>
                <a:tab pos="180340" algn="l"/>
              </a:tabLst>
            </a:pPr>
            <a:r>
              <a:rPr lang="et-EE" sz="2000" dirty="0"/>
              <a:t>ei taotle ega ole saanud samale kulule teistest EU või riiklikest fondidest vahendeid;</a:t>
            </a:r>
          </a:p>
          <a:p>
            <a:pPr algn="just">
              <a:lnSpc>
                <a:spcPct val="107000"/>
              </a:lnSpc>
              <a:spcAft>
                <a:spcPts val="800"/>
              </a:spcAft>
              <a:tabLst>
                <a:tab pos="180340" algn="l"/>
              </a:tabLst>
            </a:pPr>
            <a:r>
              <a:rPr lang="et-EE" sz="2000" dirty="0"/>
              <a:t>taotleja on esitanud oma viimase majandusaasta aruande äriregistrile (aruande, mille tähtaeg on saabunud);</a:t>
            </a:r>
          </a:p>
          <a:p>
            <a:pPr algn="just">
              <a:lnSpc>
                <a:spcPct val="107000"/>
              </a:lnSpc>
              <a:spcAft>
                <a:spcPts val="800"/>
              </a:spcAft>
              <a:tabLst>
                <a:tab pos="180340" algn="l"/>
              </a:tabLst>
            </a:pPr>
            <a:r>
              <a:rPr lang="et-EE" sz="2000" dirty="0"/>
              <a:t>tegevuse elluviimist või investeeringu tegemist ei tohi  alustada varem kui kohaliku tegevusgrupi poolt projektitaotluse PRIA e-teenusekeskkonnas kinnitamise päevale järgneval päeval;</a:t>
            </a:r>
          </a:p>
          <a:p>
            <a:pPr algn="just">
              <a:lnSpc>
                <a:spcPct val="107000"/>
              </a:lnSpc>
              <a:spcAft>
                <a:spcPts val="800"/>
              </a:spcAft>
              <a:tabLst>
                <a:tab pos="180340" algn="l"/>
              </a:tabLst>
            </a:pPr>
            <a:r>
              <a:rPr lang="et-EE" sz="2000" dirty="0"/>
              <a:t>ehitis, kuhu seade või mootorsõiduk paigaldatakse on projektitoetuse taotleja omandis või on antud talle õiguslikul alusel kasutamiseks vähemalt kolmeks aastaks.</a:t>
            </a:r>
          </a:p>
          <a:p>
            <a:pPr algn="just">
              <a:lnSpc>
                <a:spcPct val="107000"/>
              </a:lnSpc>
              <a:spcAft>
                <a:spcPts val="800"/>
              </a:spcAft>
              <a:tabLst>
                <a:tab pos="180340" algn="l"/>
              </a:tabLst>
            </a:pPr>
            <a:endParaRPr lang="et-EE" sz="2000" dirty="0"/>
          </a:p>
          <a:p>
            <a:pPr algn="just">
              <a:lnSpc>
                <a:spcPct val="107000"/>
              </a:lnSpc>
              <a:spcAft>
                <a:spcPts val="800"/>
              </a:spcAft>
              <a:tabLst>
                <a:tab pos="180340" algn="l"/>
              </a:tabLst>
            </a:pPr>
            <a:endParaRPr lang="et-EE" sz="2000" dirty="0"/>
          </a:p>
          <a:p>
            <a:pPr algn="just">
              <a:lnSpc>
                <a:spcPct val="107000"/>
              </a:lnSpc>
              <a:spcAft>
                <a:spcPts val="800"/>
              </a:spcAft>
              <a:tabLst>
                <a:tab pos="180340" algn="l"/>
              </a:tabLst>
            </a:pPr>
            <a:endParaRPr lang="et-EE" sz="2000" dirty="0"/>
          </a:p>
          <a:p>
            <a:pPr algn="just">
              <a:lnSpc>
                <a:spcPct val="107000"/>
              </a:lnSpc>
              <a:spcAft>
                <a:spcPts val="800"/>
              </a:spcAft>
              <a:tabLst>
                <a:tab pos="180340" algn="l"/>
              </a:tabLst>
            </a:pPr>
            <a:endParaRPr lang="et-EE" sz="2000" dirty="0"/>
          </a:p>
        </p:txBody>
      </p:sp>
      <p:graphicFrame>
        <p:nvGraphicFramePr>
          <p:cNvPr id="6" name="Objekt 5">
            <a:extLst>
              <a:ext uri="{FF2B5EF4-FFF2-40B4-BE49-F238E27FC236}">
                <a16:creationId xmlns:a16="http://schemas.microsoft.com/office/drawing/2014/main" id="{E41DEFC4-6230-426E-ADC8-97B2791C3EAD}"/>
              </a:ext>
            </a:extLst>
          </p:cNvPr>
          <p:cNvGraphicFramePr>
            <a:graphicFrameLocks noChangeAspect="1"/>
          </p:cNvGraphicFramePr>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6" name="Objekt 5">
                        <a:extLst>
                          <a:ext uri="{FF2B5EF4-FFF2-40B4-BE49-F238E27FC236}">
                            <a16:creationId xmlns:a16="http://schemas.microsoft.com/office/drawing/2014/main" id="{E41DEFC4-6230-426E-ADC8-97B2791C3EAD}"/>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357113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C98FB92-D266-4D2C-A1EB-C3F0A59C4736}"/>
              </a:ext>
            </a:extLst>
          </p:cNvPr>
          <p:cNvSpPr>
            <a:spLocks noGrp="1"/>
          </p:cNvSpPr>
          <p:nvPr>
            <p:ph type="title"/>
          </p:nvPr>
        </p:nvSpPr>
        <p:spPr/>
        <p:txBody>
          <a:bodyPr/>
          <a:lstStyle/>
          <a:p>
            <a:r>
              <a:rPr lang="et-EE" dirty="0"/>
              <a:t>Toetuse maksimaalne suurus ja määr</a:t>
            </a:r>
          </a:p>
        </p:txBody>
      </p:sp>
      <p:sp>
        <p:nvSpPr>
          <p:cNvPr id="3" name="Sisu kohatäide 2">
            <a:extLst>
              <a:ext uri="{FF2B5EF4-FFF2-40B4-BE49-F238E27FC236}">
                <a16:creationId xmlns:a16="http://schemas.microsoft.com/office/drawing/2014/main" id="{60C06D43-D672-4C93-9CEB-A293AA0182C4}"/>
              </a:ext>
            </a:extLst>
          </p:cNvPr>
          <p:cNvSpPr>
            <a:spLocks noGrp="1"/>
          </p:cNvSpPr>
          <p:nvPr>
            <p:ph idx="1"/>
          </p:nvPr>
        </p:nvSpPr>
        <p:spPr>
          <a:xfrm>
            <a:off x="677334" y="1654139"/>
            <a:ext cx="8596668" cy="4387224"/>
          </a:xfrm>
        </p:spPr>
        <p:txBody>
          <a:bodyPr>
            <a:normAutofit/>
          </a:bodyPr>
          <a:lstStyle/>
          <a:p>
            <a:r>
              <a:rPr lang="et-EE" sz="2400" dirty="0"/>
              <a:t>Toetuse maksimaalne suurus kuni 10 000 eurot ja toetuse määr kuni 60% abikõlbulike kulude maksumusest ühe taotluse kohta. Minimaalne toetuse määr on 5 000 eurot;</a:t>
            </a:r>
          </a:p>
          <a:p>
            <a:r>
              <a:rPr lang="et-EE" sz="2400" dirty="0"/>
              <a:t>m</a:t>
            </a:r>
            <a:r>
              <a:rPr lang="nn-NO" sz="2400" dirty="0"/>
              <a:t>ootorsõiduki ostmiseks antakse taotlejale toetust kuni 30% abikõlbulike kulude maksumusest</a:t>
            </a:r>
            <a:r>
              <a:rPr lang="et-EE" sz="2400" dirty="0"/>
              <a:t>;</a:t>
            </a:r>
          </a:p>
          <a:p>
            <a:r>
              <a:rPr lang="et-EE" sz="2400" dirty="0"/>
              <a:t>üks taotleja võib ühes voorus esitada kuni 1 projekti;</a:t>
            </a:r>
          </a:p>
          <a:p>
            <a:r>
              <a:rPr lang="fi-FI" sz="2400" dirty="0">
                <a:effectLst/>
                <a:ea typeface="Calibri" panose="020F0502020204030204" pitchFamily="34" charset="0"/>
              </a:rPr>
              <a:t>projekti </a:t>
            </a:r>
            <a:r>
              <a:rPr lang="fi-FI" sz="2400" dirty="0" err="1">
                <a:effectLst/>
                <a:ea typeface="Calibri" panose="020F0502020204030204" pitchFamily="34" charset="0"/>
              </a:rPr>
              <a:t>minimaalne</a:t>
            </a:r>
            <a:r>
              <a:rPr lang="fi-FI" sz="2400" dirty="0">
                <a:effectLst/>
                <a:ea typeface="Calibri" panose="020F0502020204030204" pitchFamily="34" charset="0"/>
              </a:rPr>
              <a:t> </a:t>
            </a:r>
            <a:r>
              <a:rPr lang="fi-FI" sz="2400" dirty="0" err="1">
                <a:effectLst/>
                <a:ea typeface="Calibri" panose="020F0502020204030204" pitchFamily="34" charset="0"/>
              </a:rPr>
              <a:t>toetus</a:t>
            </a:r>
            <a:r>
              <a:rPr lang="fi-FI" sz="2400" dirty="0">
                <a:effectLst/>
                <a:ea typeface="Calibri" panose="020F0502020204030204" pitchFamily="34" charset="0"/>
              </a:rPr>
              <a:t> on 15% </a:t>
            </a:r>
            <a:r>
              <a:rPr lang="fi-FI" sz="2400" dirty="0" err="1">
                <a:effectLst/>
                <a:ea typeface="Calibri" panose="020F0502020204030204" pitchFamily="34" charset="0"/>
              </a:rPr>
              <a:t>abikõlbulikest</a:t>
            </a:r>
            <a:r>
              <a:rPr lang="fi-FI" sz="2400" dirty="0">
                <a:effectLst/>
                <a:ea typeface="Calibri" panose="020F0502020204030204" pitchFamily="34" charset="0"/>
              </a:rPr>
              <a:t> </a:t>
            </a:r>
            <a:r>
              <a:rPr lang="fi-FI" sz="2400" dirty="0" err="1">
                <a:effectLst/>
                <a:ea typeface="Calibri" panose="020F0502020204030204" pitchFamily="34" charset="0"/>
              </a:rPr>
              <a:t>kuludest</a:t>
            </a:r>
            <a:r>
              <a:rPr lang="et-EE" sz="2400" dirty="0">
                <a:effectLst/>
                <a:ea typeface="Calibri" panose="020F0502020204030204" pitchFamily="34" charset="0"/>
              </a:rPr>
              <a:t>;</a:t>
            </a:r>
            <a:endParaRPr lang="et-EE" sz="2400" dirty="0">
              <a:ea typeface="Calibri" panose="020F0502020204030204" pitchFamily="34" charset="0"/>
            </a:endParaRPr>
          </a:p>
          <a:p>
            <a:r>
              <a:rPr lang="nl-NL" sz="2400" dirty="0">
                <a:effectLst/>
                <a:ea typeface="Calibri" panose="020F0502020204030204" pitchFamily="34" charset="0"/>
              </a:rPr>
              <a:t>meetme vooru maht 19 283,23 eurot</a:t>
            </a:r>
            <a:r>
              <a:rPr lang="et-EE" sz="2400" dirty="0">
                <a:effectLst/>
                <a:ea typeface="Calibri" panose="020F0502020204030204" pitchFamily="34" charset="0"/>
              </a:rPr>
              <a:t>.</a:t>
            </a:r>
          </a:p>
        </p:txBody>
      </p:sp>
      <p:graphicFrame>
        <p:nvGraphicFramePr>
          <p:cNvPr id="4" name="Objekt 3">
            <a:extLst>
              <a:ext uri="{FF2B5EF4-FFF2-40B4-BE49-F238E27FC236}">
                <a16:creationId xmlns:a16="http://schemas.microsoft.com/office/drawing/2014/main" id="{4AB29FB9-6687-4AF0-893C-048A08285A0E}"/>
              </a:ext>
            </a:extLst>
          </p:cNvPr>
          <p:cNvGraphicFramePr>
            <a:graphicFrameLocks noChangeAspect="1"/>
          </p:cNvGraphicFramePr>
          <p:nvPr>
            <p:extLst>
              <p:ext uri="{D42A27DB-BD31-4B8C-83A1-F6EECF244321}">
                <p14:modId xmlns:p14="http://schemas.microsoft.com/office/powerpoint/2010/main" val="1781950257"/>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3" imgW="0" imgH="360" progId="FoxitReader.Document">
                  <p:embed/>
                </p:oleObj>
              </mc:Choice>
              <mc:Fallback>
                <p:oleObj name="PDF" r:id="rId3" imgW="0" imgH="360" progId="FoxitReader.Document">
                  <p:embed/>
                  <p:pic>
                    <p:nvPicPr>
                      <p:cNvPr id="4" name="Objekt 3">
                        <a:extLst>
                          <a:ext uri="{FF2B5EF4-FFF2-40B4-BE49-F238E27FC236}">
                            <a16:creationId xmlns:a16="http://schemas.microsoft.com/office/drawing/2014/main" id="{4AB29FB9-6687-4AF0-893C-048A08285A0E}"/>
                          </a:ext>
                        </a:extLst>
                      </p:cNvPr>
                      <p:cNvPicPr/>
                      <p:nvPr/>
                    </p:nvPicPr>
                    <p:blipFill>
                      <a:blip r:embed="rId4"/>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219198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753E939-0A26-4F5A-B51C-9AAC699242E4}"/>
              </a:ext>
            </a:extLst>
          </p:cNvPr>
          <p:cNvSpPr>
            <a:spLocks noGrp="1"/>
          </p:cNvSpPr>
          <p:nvPr>
            <p:ph type="title"/>
          </p:nvPr>
        </p:nvSpPr>
        <p:spPr/>
        <p:txBody>
          <a:bodyPr/>
          <a:lstStyle/>
          <a:p>
            <a:r>
              <a:rPr lang="et-EE" dirty="0"/>
              <a:t>Projektitoetuse esitatavad dokumendid e-PRIA </a:t>
            </a:r>
            <a:r>
              <a:rPr lang="et-EE" dirty="0" err="1"/>
              <a:t>sse</a:t>
            </a:r>
            <a:r>
              <a:rPr lang="et-EE" dirty="0"/>
              <a:t> (1)</a:t>
            </a:r>
          </a:p>
        </p:txBody>
      </p:sp>
      <p:sp>
        <p:nvSpPr>
          <p:cNvPr id="3" name="Sisu kohatäide 2">
            <a:extLst>
              <a:ext uri="{FF2B5EF4-FFF2-40B4-BE49-F238E27FC236}">
                <a16:creationId xmlns:a16="http://schemas.microsoft.com/office/drawing/2014/main" id="{673858DD-9846-49A3-A723-F820A7D66A47}"/>
              </a:ext>
            </a:extLst>
          </p:cNvPr>
          <p:cNvSpPr>
            <a:spLocks noGrp="1"/>
          </p:cNvSpPr>
          <p:nvPr>
            <p:ph idx="1"/>
          </p:nvPr>
        </p:nvSpPr>
        <p:spPr>
          <a:xfrm>
            <a:off x="677334" y="2157983"/>
            <a:ext cx="8596668" cy="3883379"/>
          </a:xfrm>
        </p:spPr>
        <p:txBody>
          <a:bodyPr>
            <a:normAutofit/>
          </a:bodyPr>
          <a:lstStyle/>
          <a:p>
            <a:r>
              <a:rPr lang="et-EE" sz="2400" dirty="0"/>
              <a:t>Vormikohane projektitoetuse avaldus (täidetav e-PRIA s);</a:t>
            </a:r>
          </a:p>
          <a:p>
            <a:r>
              <a:rPr lang="et-EE" sz="2400" dirty="0"/>
              <a:t>ärakiri dokumendist, mis tõendab, et maa või ehitis, kuhu seade või masin paigaldatakse , või mootorsõiduk, kuhu seade paigaldatakse, kuulub taotleja omandisse või on antud taotlejale õiguslikul alusel kasutamiseks vähemalt kolmeks aastaks;</a:t>
            </a:r>
          </a:p>
          <a:p>
            <a:r>
              <a:rPr lang="et-EE" sz="2400" dirty="0"/>
              <a:t>äriplaan ja finantsprognoos taotleja enda poolt valitud vormis;</a:t>
            </a:r>
          </a:p>
          <a:p>
            <a:endParaRPr lang="et-EE" sz="2400" dirty="0"/>
          </a:p>
          <a:p>
            <a:endParaRPr lang="et-EE" sz="2400" dirty="0"/>
          </a:p>
          <a:p>
            <a:pPr marL="0" indent="0">
              <a:buNone/>
            </a:pPr>
            <a:endParaRPr lang="et-EE" sz="20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t-E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sz="2000" dirty="0"/>
          </a:p>
          <a:p>
            <a:endParaRPr lang="et-EE" dirty="0"/>
          </a:p>
        </p:txBody>
      </p:sp>
      <p:graphicFrame>
        <p:nvGraphicFramePr>
          <p:cNvPr id="4" name="Objekt 3">
            <a:extLst>
              <a:ext uri="{FF2B5EF4-FFF2-40B4-BE49-F238E27FC236}">
                <a16:creationId xmlns:a16="http://schemas.microsoft.com/office/drawing/2014/main" id="{3802F808-88D9-4882-A5F1-A088C74675EF}"/>
              </a:ext>
            </a:extLst>
          </p:cNvPr>
          <p:cNvGraphicFramePr>
            <a:graphicFrameLocks noChangeAspect="1"/>
          </p:cNvGraphicFramePr>
          <p:nvPr>
            <p:extLst>
              <p:ext uri="{D42A27DB-BD31-4B8C-83A1-F6EECF244321}">
                <p14:modId xmlns:p14="http://schemas.microsoft.com/office/powerpoint/2010/main" val="3122321039"/>
              </p:ext>
            </p:extLst>
          </p:nvPr>
        </p:nvGraphicFramePr>
        <p:xfrm>
          <a:off x="703919" y="6068258"/>
          <a:ext cx="2800350" cy="53975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bjekt 3">
                        <a:extLst>
                          <a:ext uri="{FF2B5EF4-FFF2-40B4-BE49-F238E27FC236}">
                            <a16:creationId xmlns:a16="http://schemas.microsoft.com/office/drawing/2014/main" id="{3802F808-88D9-4882-A5F1-A088C74675EF}"/>
                          </a:ext>
                        </a:extLst>
                      </p:cNvPr>
                      <p:cNvPicPr/>
                      <p:nvPr/>
                    </p:nvPicPr>
                    <p:blipFill>
                      <a:blip r:embed="rId3"/>
                      <a:stretch>
                        <a:fillRect/>
                      </a:stretch>
                    </p:blipFill>
                    <p:spPr>
                      <a:xfrm>
                        <a:off x="703919" y="6068258"/>
                        <a:ext cx="2800350" cy="539750"/>
                      </a:xfrm>
                      <a:prstGeom prst="rect">
                        <a:avLst/>
                      </a:prstGeom>
                    </p:spPr>
                  </p:pic>
                </p:oleObj>
              </mc:Fallback>
            </mc:AlternateContent>
          </a:graphicData>
        </a:graphic>
      </p:graphicFrame>
    </p:spTree>
    <p:extLst>
      <p:ext uri="{BB962C8B-B14F-4D97-AF65-F5344CB8AC3E}">
        <p14:creationId xmlns:p14="http://schemas.microsoft.com/office/powerpoint/2010/main" val="3111220245"/>
      </p:ext>
    </p:extLst>
  </p:cSld>
  <p:clrMapOvr>
    <a:masterClrMapping/>
  </p:clrMapOvr>
</p:sld>
</file>

<file path=ppt/theme/theme1.xml><?xml version="1.0" encoding="utf-8"?>
<a:theme xmlns:a="http://schemas.openxmlformats.org/drawingml/2006/main" name="Fasset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2046</TotalTime>
  <Words>1329</Words>
  <Application>Microsoft Office PowerPoint</Application>
  <PresentationFormat>Laiekraan</PresentationFormat>
  <Paragraphs>121</Paragraphs>
  <Slides>16</Slides>
  <Notes>1</Notes>
  <HiddenSlides>0</HiddenSlides>
  <MMClips>0</MMClips>
  <ScaleCrop>false</ScaleCrop>
  <HeadingPairs>
    <vt:vector size="8" baseType="variant">
      <vt:variant>
        <vt:lpstr>Kasutatud fondid</vt:lpstr>
      </vt:variant>
      <vt:variant>
        <vt:i4>6</vt:i4>
      </vt:variant>
      <vt:variant>
        <vt:lpstr>Kujundus</vt:lpstr>
      </vt:variant>
      <vt:variant>
        <vt:i4>1</vt:i4>
      </vt:variant>
      <vt:variant>
        <vt:lpstr>Manustatud OLE-serverid</vt:lpstr>
      </vt:variant>
      <vt:variant>
        <vt:i4>1</vt:i4>
      </vt:variant>
      <vt:variant>
        <vt:lpstr>Slaidipealkirjad</vt:lpstr>
      </vt:variant>
      <vt:variant>
        <vt:i4>16</vt:i4>
      </vt:variant>
    </vt:vector>
  </HeadingPairs>
  <TitlesOfParts>
    <vt:vector size="24" baseType="lpstr">
      <vt:lpstr>Arial</vt:lpstr>
      <vt:lpstr>Brush Script MT</vt:lpstr>
      <vt:lpstr>Calibri</vt:lpstr>
      <vt:lpstr>Trebuchet MS</vt:lpstr>
      <vt:lpstr>Trebuchet MS (Sisutekst)</vt:lpstr>
      <vt:lpstr>Wingdings 3</vt:lpstr>
      <vt:lpstr>Fassett</vt:lpstr>
      <vt:lpstr>PDF</vt:lpstr>
      <vt:lpstr>  Raplamaa Partnerluskogu  Meede „Ettevõtluse toetamine Covid-19st tulenevate riskide maandamiseks ja tagajärgedega toimetulekuks”   Meetmevoor avatud 15.05-25.05.2023.a.   INFOPÄEV 27.04.2023</vt:lpstr>
      <vt:lpstr>Eesmärgid</vt:lpstr>
      <vt:lpstr>Põhimõtted</vt:lpstr>
      <vt:lpstr>Toetatavad tegevused  </vt:lpstr>
      <vt:lpstr>Mittetoetatavad tegevused (1)</vt:lpstr>
      <vt:lpstr>Mittetoetatavad tegevused (2)</vt:lpstr>
      <vt:lpstr>Nõuded taotlejale</vt:lpstr>
      <vt:lpstr>Toetuse maksimaalne suurus ja määr</vt:lpstr>
      <vt:lpstr>Projektitoetuse esitatavad dokumendid e-PRIA sse (1)</vt:lpstr>
      <vt:lpstr>Projektitoetuse esitatavad dokumendid e-PRIA sse (2)</vt:lpstr>
      <vt:lpstr>Projektitoetuse avalduses küsitud andmed  (täidetav e-PRIA s alates 15.mai)</vt:lpstr>
      <vt:lpstr>Nõuded hinnapakkumiste kohta</vt:lpstr>
      <vt:lpstr>Hindamiskriteeriumid </vt:lpstr>
      <vt:lpstr>Tähelepanekuid eelmisest voorust</vt:lpstr>
      <vt:lpstr> </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Raplamaa Partnerluskogu Meede 3 Kogukonna edendamine</dc:title>
  <dc:creator>Andra Liibek</dc:creator>
  <cp:lastModifiedBy>Andra Liibek</cp:lastModifiedBy>
  <cp:revision>8</cp:revision>
  <cp:lastPrinted>2021-03-24T15:08:36Z</cp:lastPrinted>
  <dcterms:created xsi:type="dcterms:W3CDTF">2021-03-18T13:26:29Z</dcterms:created>
  <dcterms:modified xsi:type="dcterms:W3CDTF">2023-04-25T06:54:51Z</dcterms:modified>
</cp:coreProperties>
</file>