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4" r:id="rId15"/>
    <p:sldId id="273" r:id="rId16"/>
    <p:sldId id="275" r:id="rId17"/>
    <p:sldId id="272" r:id="rId18"/>
    <p:sldId id="276" r:id="rId19"/>
    <p:sldId id="270" r:id="rId20"/>
    <p:sldId id="271" r:id="rId21"/>
  </p:sldIdLst>
  <p:sldSz cx="18288000" cy="10287000"/>
  <p:notesSz cx="6858000" cy="9144000"/>
  <p:embeddedFontLst>
    <p:embeddedFont>
      <p:font typeface="Arimo Bold" panose="020B0604020202020204" charset="0"/>
      <p:regular r:id="rId23"/>
    </p:embeddedFont>
    <p:embeddedFont>
      <p:font typeface="Codec Pro ExtraBold" panose="020B0604020202020204" charset="0"/>
      <p:regular r:id="rId24"/>
    </p:embeddedFont>
    <p:embeddedFont>
      <p:font typeface="Open Sauce" panose="020B0604020202020204" charset="-70"/>
      <p:regular r:id="rId25"/>
    </p:embeddedFont>
    <p:embeddedFont>
      <p:font typeface="Open Sauce Bold" panose="020B0604020202020204" charset="-70"/>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0D7500-AD31-4FF4-BF4B-DFC517CE47B7}" v="10" dt="2025-08-21T11:38:22.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9" d="100"/>
          <a:sy n="69" d="100"/>
        </p:scale>
        <p:origin x="732"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a Liibek" userId="7d2da1f3-aba1-4159-a372-d8fe2f9f9841" providerId="ADAL" clId="{8D0D7500-AD31-4FF4-BF4B-DFC517CE47B7}"/>
    <pc:docChg chg="undo custSel addSld modSld">
      <pc:chgData name="Andra Liibek" userId="7d2da1f3-aba1-4159-a372-d8fe2f9f9841" providerId="ADAL" clId="{8D0D7500-AD31-4FF4-BF4B-DFC517CE47B7}" dt="2025-08-21T12:23:26.088" v="3641" actId="14100"/>
      <pc:docMkLst>
        <pc:docMk/>
      </pc:docMkLst>
      <pc:sldChg chg="modSp mod">
        <pc:chgData name="Andra Liibek" userId="7d2da1f3-aba1-4159-a372-d8fe2f9f9841" providerId="ADAL" clId="{8D0D7500-AD31-4FF4-BF4B-DFC517CE47B7}" dt="2025-08-21T11:28:20.188" v="3425" actId="20577"/>
        <pc:sldMkLst>
          <pc:docMk/>
          <pc:sldMk cId="0" sldId="257"/>
        </pc:sldMkLst>
        <pc:spChg chg="mod">
          <ac:chgData name="Andra Liibek" userId="7d2da1f3-aba1-4159-a372-d8fe2f9f9841" providerId="ADAL" clId="{8D0D7500-AD31-4FF4-BF4B-DFC517CE47B7}" dt="2025-08-21T11:28:20.188" v="3425" actId="20577"/>
          <ac:spMkLst>
            <pc:docMk/>
            <pc:sldMk cId="0" sldId="257"/>
            <ac:spMk id="28" creationId="{00000000-0000-0000-0000-000000000000}"/>
          </ac:spMkLst>
        </pc:spChg>
      </pc:sldChg>
      <pc:sldChg chg="modSp mod">
        <pc:chgData name="Andra Liibek" userId="7d2da1f3-aba1-4159-a372-d8fe2f9f9841" providerId="ADAL" clId="{8D0D7500-AD31-4FF4-BF4B-DFC517CE47B7}" dt="2025-08-21T09:11:13.631" v="0" actId="20577"/>
        <pc:sldMkLst>
          <pc:docMk/>
          <pc:sldMk cId="0" sldId="258"/>
        </pc:sldMkLst>
        <pc:spChg chg="mod">
          <ac:chgData name="Andra Liibek" userId="7d2da1f3-aba1-4159-a372-d8fe2f9f9841" providerId="ADAL" clId="{8D0D7500-AD31-4FF4-BF4B-DFC517CE47B7}" dt="2025-08-21T09:11:13.631" v="0" actId="20577"/>
          <ac:spMkLst>
            <pc:docMk/>
            <pc:sldMk cId="0" sldId="258"/>
            <ac:spMk id="16" creationId="{00000000-0000-0000-0000-000000000000}"/>
          </ac:spMkLst>
        </pc:spChg>
      </pc:sldChg>
      <pc:sldChg chg="modSp mod">
        <pc:chgData name="Andra Liibek" userId="7d2da1f3-aba1-4159-a372-d8fe2f9f9841" providerId="ADAL" clId="{8D0D7500-AD31-4FF4-BF4B-DFC517CE47B7}" dt="2025-08-21T10:57:12.902" v="878" actId="20577"/>
        <pc:sldMkLst>
          <pc:docMk/>
          <pc:sldMk cId="0" sldId="265"/>
        </pc:sldMkLst>
        <pc:spChg chg="mod">
          <ac:chgData name="Andra Liibek" userId="7d2da1f3-aba1-4159-a372-d8fe2f9f9841" providerId="ADAL" clId="{8D0D7500-AD31-4FF4-BF4B-DFC517CE47B7}" dt="2025-08-21T10:57:12.902" v="878" actId="20577"/>
          <ac:spMkLst>
            <pc:docMk/>
            <pc:sldMk cId="0" sldId="265"/>
            <ac:spMk id="7" creationId="{00000000-0000-0000-0000-000000000000}"/>
          </ac:spMkLst>
        </pc:spChg>
      </pc:sldChg>
      <pc:sldChg chg="modSp mod">
        <pc:chgData name="Andra Liibek" userId="7d2da1f3-aba1-4159-a372-d8fe2f9f9841" providerId="ADAL" clId="{8D0D7500-AD31-4FF4-BF4B-DFC517CE47B7}" dt="2025-08-21T10:09:31.946" v="204" actId="6549"/>
        <pc:sldMkLst>
          <pc:docMk/>
          <pc:sldMk cId="0" sldId="266"/>
        </pc:sldMkLst>
        <pc:spChg chg="mod">
          <ac:chgData name="Andra Liibek" userId="7d2da1f3-aba1-4159-a372-d8fe2f9f9841" providerId="ADAL" clId="{8D0D7500-AD31-4FF4-BF4B-DFC517CE47B7}" dt="2025-08-21T10:09:31.946" v="204" actId="6549"/>
          <ac:spMkLst>
            <pc:docMk/>
            <pc:sldMk cId="0" sldId="266"/>
            <ac:spMk id="6" creationId="{00000000-0000-0000-0000-000000000000}"/>
          </ac:spMkLst>
        </pc:spChg>
      </pc:sldChg>
      <pc:sldChg chg="delSp modSp mod">
        <pc:chgData name="Andra Liibek" userId="7d2da1f3-aba1-4159-a372-d8fe2f9f9841" providerId="ADAL" clId="{8D0D7500-AD31-4FF4-BF4B-DFC517CE47B7}" dt="2025-08-21T11:38:27.929" v="3597"/>
        <pc:sldMkLst>
          <pc:docMk/>
          <pc:sldMk cId="0" sldId="268"/>
        </pc:sldMkLst>
        <pc:spChg chg="mod">
          <ac:chgData name="Andra Liibek" userId="7d2da1f3-aba1-4159-a372-d8fe2f9f9841" providerId="ADAL" clId="{8D0D7500-AD31-4FF4-BF4B-DFC517CE47B7}" dt="2025-08-21T11:33:07.041" v="3541" actId="1076"/>
          <ac:spMkLst>
            <pc:docMk/>
            <pc:sldMk cId="0" sldId="268"/>
            <ac:spMk id="2" creationId="{00000000-0000-0000-0000-000000000000}"/>
          </ac:spMkLst>
        </pc:spChg>
        <pc:spChg chg="mod">
          <ac:chgData name="Andra Liibek" userId="7d2da1f3-aba1-4159-a372-d8fe2f9f9841" providerId="ADAL" clId="{8D0D7500-AD31-4FF4-BF4B-DFC517CE47B7}" dt="2025-08-21T11:00:23.748" v="899" actId="20577"/>
          <ac:spMkLst>
            <pc:docMk/>
            <pc:sldMk cId="0" sldId="268"/>
            <ac:spMk id="13" creationId="{00000000-0000-0000-0000-000000000000}"/>
          </ac:spMkLst>
        </pc:spChg>
        <pc:spChg chg="del mod">
          <ac:chgData name="Andra Liibek" userId="7d2da1f3-aba1-4159-a372-d8fe2f9f9841" providerId="ADAL" clId="{8D0D7500-AD31-4FF4-BF4B-DFC517CE47B7}" dt="2025-08-21T11:38:27.929" v="3597"/>
          <ac:spMkLst>
            <pc:docMk/>
            <pc:sldMk cId="0" sldId="268"/>
            <ac:spMk id="14" creationId="{00000000-0000-0000-0000-000000000000}"/>
          </ac:spMkLst>
        </pc:spChg>
        <pc:spChg chg="mod">
          <ac:chgData name="Andra Liibek" userId="7d2da1f3-aba1-4159-a372-d8fe2f9f9841" providerId="ADAL" clId="{8D0D7500-AD31-4FF4-BF4B-DFC517CE47B7}" dt="2025-08-21T11:33:49.757" v="3595" actId="20577"/>
          <ac:spMkLst>
            <pc:docMk/>
            <pc:sldMk cId="0" sldId="268"/>
            <ac:spMk id="15" creationId="{00000000-0000-0000-0000-000000000000}"/>
          </ac:spMkLst>
        </pc:spChg>
      </pc:sldChg>
      <pc:sldChg chg="modSp mod">
        <pc:chgData name="Andra Liibek" userId="7d2da1f3-aba1-4159-a372-d8fe2f9f9841" providerId="ADAL" clId="{8D0D7500-AD31-4FF4-BF4B-DFC517CE47B7}" dt="2025-08-21T11:21:31.699" v="2889" actId="20577"/>
        <pc:sldMkLst>
          <pc:docMk/>
          <pc:sldMk cId="0" sldId="270"/>
        </pc:sldMkLst>
        <pc:spChg chg="mod">
          <ac:chgData name="Andra Liibek" userId="7d2da1f3-aba1-4159-a372-d8fe2f9f9841" providerId="ADAL" clId="{8D0D7500-AD31-4FF4-BF4B-DFC517CE47B7}" dt="2025-08-21T11:21:31.699" v="2889" actId="20577"/>
          <ac:spMkLst>
            <pc:docMk/>
            <pc:sldMk cId="0" sldId="270"/>
            <ac:spMk id="19" creationId="{00000000-0000-0000-0000-000000000000}"/>
          </ac:spMkLst>
        </pc:spChg>
      </pc:sldChg>
      <pc:sldChg chg="modSp mod">
        <pc:chgData name="Andra Liibek" userId="7d2da1f3-aba1-4159-a372-d8fe2f9f9841" providerId="ADAL" clId="{8D0D7500-AD31-4FF4-BF4B-DFC517CE47B7}" dt="2025-08-21T12:23:26.088" v="3641" actId="14100"/>
        <pc:sldMkLst>
          <pc:docMk/>
          <pc:sldMk cId="0" sldId="271"/>
        </pc:sldMkLst>
        <pc:spChg chg="mod">
          <ac:chgData name="Andra Liibek" userId="7d2da1f3-aba1-4159-a372-d8fe2f9f9841" providerId="ADAL" clId="{8D0D7500-AD31-4FF4-BF4B-DFC517CE47B7}" dt="2025-08-21T12:23:26.088" v="3641" actId="14100"/>
          <ac:spMkLst>
            <pc:docMk/>
            <pc:sldMk cId="0" sldId="271"/>
            <ac:spMk id="2" creationId="{00000000-0000-0000-0000-000000000000}"/>
          </ac:spMkLst>
        </pc:spChg>
        <pc:spChg chg="mod">
          <ac:chgData name="Andra Liibek" userId="7d2da1f3-aba1-4159-a372-d8fe2f9f9841" providerId="ADAL" clId="{8D0D7500-AD31-4FF4-BF4B-DFC517CE47B7}" dt="2025-08-21T10:51:48.557" v="674" actId="255"/>
          <ac:spMkLst>
            <pc:docMk/>
            <pc:sldMk cId="0" sldId="271"/>
            <ac:spMk id="17" creationId="{00000000-0000-0000-0000-000000000000}"/>
          </ac:spMkLst>
        </pc:spChg>
        <pc:spChg chg="mod">
          <ac:chgData name="Andra Liibek" userId="7d2da1f3-aba1-4159-a372-d8fe2f9f9841" providerId="ADAL" clId="{8D0D7500-AD31-4FF4-BF4B-DFC517CE47B7}" dt="2025-08-21T12:23:18.106" v="3640" actId="20577"/>
          <ac:spMkLst>
            <pc:docMk/>
            <pc:sldMk cId="0" sldId="271"/>
            <ac:spMk id="18" creationId="{00000000-0000-0000-0000-000000000000}"/>
          </ac:spMkLst>
        </pc:spChg>
      </pc:sldChg>
      <pc:sldChg chg="modSp mod">
        <pc:chgData name="Andra Liibek" userId="7d2da1f3-aba1-4159-a372-d8fe2f9f9841" providerId="ADAL" clId="{8D0D7500-AD31-4FF4-BF4B-DFC517CE47B7}" dt="2025-08-21T10:41:50.926" v="551" actId="20577"/>
        <pc:sldMkLst>
          <pc:docMk/>
          <pc:sldMk cId="2428793370" sldId="273"/>
        </pc:sldMkLst>
        <pc:spChg chg="mod">
          <ac:chgData name="Andra Liibek" userId="7d2da1f3-aba1-4159-a372-d8fe2f9f9841" providerId="ADAL" clId="{8D0D7500-AD31-4FF4-BF4B-DFC517CE47B7}" dt="2025-08-21T10:41:50.926" v="551" actId="20577"/>
          <ac:spMkLst>
            <pc:docMk/>
            <pc:sldMk cId="2428793370" sldId="273"/>
            <ac:spMk id="13" creationId="{00000000-0000-0000-0000-000000000000}"/>
          </ac:spMkLst>
        </pc:spChg>
        <pc:spChg chg="mod">
          <ac:chgData name="Andra Liibek" userId="7d2da1f3-aba1-4159-a372-d8fe2f9f9841" providerId="ADAL" clId="{8D0D7500-AD31-4FF4-BF4B-DFC517CE47B7}" dt="2025-08-21T10:19:43.456" v="208" actId="20577"/>
          <ac:spMkLst>
            <pc:docMk/>
            <pc:sldMk cId="2428793370" sldId="273"/>
            <ac:spMk id="15" creationId="{00000000-0000-0000-0000-000000000000}"/>
          </ac:spMkLst>
        </pc:spChg>
      </pc:sldChg>
      <pc:sldChg chg="delSp modSp mod">
        <pc:chgData name="Andra Liibek" userId="7d2da1f3-aba1-4159-a372-d8fe2f9f9841" providerId="ADAL" clId="{8D0D7500-AD31-4FF4-BF4B-DFC517CE47B7}" dt="2025-08-21T11:38:35.123" v="3598" actId="20577"/>
        <pc:sldMkLst>
          <pc:docMk/>
          <pc:sldMk cId="2733779039" sldId="274"/>
        </pc:sldMkLst>
        <pc:spChg chg="mod">
          <ac:chgData name="Andra Liibek" userId="7d2da1f3-aba1-4159-a372-d8fe2f9f9841" providerId="ADAL" clId="{8D0D7500-AD31-4FF4-BF4B-DFC517CE47B7}" dt="2025-08-21T11:04:28.366" v="967" actId="1076"/>
          <ac:spMkLst>
            <pc:docMk/>
            <pc:sldMk cId="2733779039" sldId="274"/>
            <ac:spMk id="2" creationId="{7657A780-C124-CF28-D74D-A6BCF3D15C4D}"/>
          </ac:spMkLst>
        </pc:spChg>
        <pc:spChg chg="del mod">
          <ac:chgData name="Andra Liibek" userId="7d2da1f3-aba1-4159-a372-d8fe2f9f9841" providerId="ADAL" clId="{8D0D7500-AD31-4FF4-BF4B-DFC517CE47B7}" dt="2025-08-21T11:07:02.900" v="969"/>
          <ac:spMkLst>
            <pc:docMk/>
            <pc:sldMk cId="2733779039" sldId="274"/>
            <ac:spMk id="14" creationId="{5204CC6C-D347-40E3-917D-B4A4BC60CF4D}"/>
          </ac:spMkLst>
        </pc:spChg>
        <pc:spChg chg="mod">
          <ac:chgData name="Andra Liibek" userId="7d2da1f3-aba1-4159-a372-d8fe2f9f9841" providerId="ADAL" clId="{8D0D7500-AD31-4FF4-BF4B-DFC517CE47B7}" dt="2025-08-21T11:38:35.123" v="3598" actId="20577"/>
          <ac:spMkLst>
            <pc:docMk/>
            <pc:sldMk cId="2733779039" sldId="274"/>
            <ac:spMk id="15" creationId="{DA38C80C-4DFD-E81D-E479-2CC27A024702}"/>
          </ac:spMkLst>
        </pc:spChg>
      </pc:sldChg>
      <pc:sldChg chg="delSp modSp add mod">
        <pc:chgData name="Andra Liibek" userId="7d2da1f3-aba1-4159-a372-d8fe2f9f9841" providerId="ADAL" clId="{8D0D7500-AD31-4FF4-BF4B-DFC517CE47B7}" dt="2025-08-21T11:38:59.128" v="3599" actId="14100"/>
        <pc:sldMkLst>
          <pc:docMk/>
          <pc:sldMk cId="3873994772" sldId="275"/>
        </pc:sldMkLst>
        <pc:spChg chg="mod">
          <ac:chgData name="Andra Liibek" userId="7d2da1f3-aba1-4159-a372-d8fe2f9f9841" providerId="ADAL" clId="{8D0D7500-AD31-4FF4-BF4B-DFC517CE47B7}" dt="2025-08-21T10:50:24.444" v="670" actId="790"/>
          <ac:spMkLst>
            <pc:docMk/>
            <pc:sldMk cId="3873994772" sldId="275"/>
            <ac:spMk id="2" creationId="{1A8074D5-6D17-F67E-5571-D41DE61A7FB4}"/>
          </ac:spMkLst>
        </pc:spChg>
        <pc:spChg chg="mod">
          <ac:chgData name="Andra Liibek" userId="7d2da1f3-aba1-4159-a372-d8fe2f9f9841" providerId="ADAL" clId="{8D0D7500-AD31-4FF4-BF4B-DFC517CE47B7}" dt="2025-08-21T10:41:56.788" v="555" actId="20577"/>
          <ac:spMkLst>
            <pc:docMk/>
            <pc:sldMk cId="3873994772" sldId="275"/>
            <ac:spMk id="13" creationId="{5641743A-B0DB-7C20-D9A2-2ACD5B0B36CB}"/>
          </ac:spMkLst>
        </pc:spChg>
        <pc:spChg chg="del mod">
          <ac:chgData name="Andra Liibek" userId="7d2da1f3-aba1-4159-a372-d8fe2f9f9841" providerId="ADAL" clId="{8D0D7500-AD31-4FF4-BF4B-DFC517CE47B7}" dt="2025-08-21T10:44:44.506" v="613"/>
          <ac:spMkLst>
            <pc:docMk/>
            <pc:sldMk cId="3873994772" sldId="275"/>
            <ac:spMk id="14" creationId="{33667C37-E5E5-92CC-5CE0-68FA90A010CC}"/>
          </ac:spMkLst>
        </pc:spChg>
        <pc:spChg chg="mod">
          <ac:chgData name="Andra Liibek" userId="7d2da1f3-aba1-4159-a372-d8fe2f9f9841" providerId="ADAL" clId="{8D0D7500-AD31-4FF4-BF4B-DFC517CE47B7}" dt="2025-08-21T11:38:59.128" v="3599" actId="14100"/>
          <ac:spMkLst>
            <pc:docMk/>
            <pc:sldMk cId="3873994772" sldId="275"/>
            <ac:spMk id="15" creationId="{5D108A3F-F64C-1067-32D1-0B64BF165931}"/>
          </ac:spMkLst>
        </pc:spChg>
      </pc:sldChg>
      <pc:sldChg chg="modSp add mod">
        <pc:chgData name="Andra Liibek" userId="7d2da1f3-aba1-4159-a372-d8fe2f9f9841" providerId="ADAL" clId="{8D0D7500-AD31-4FF4-BF4B-DFC517CE47B7}" dt="2025-08-21T11:40:23.071" v="3623" actId="20577"/>
        <pc:sldMkLst>
          <pc:docMk/>
          <pc:sldMk cId="2381376040" sldId="276"/>
        </pc:sldMkLst>
        <pc:spChg chg="mod">
          <ac:chgData name="Andra Liibek" userId="7d2da1f3-aba1-4159-a372-d8fe2f9f9841" providerId="ADAL" clId="{8D0D7500-AD31-4FF4-BF4B-DFC517CE47B7}" dt="2025-08-21T11:26:20.614" v="3204" actId="1076"/>
          <ac:spMkLst>
            <pc:docMk/>
            <pc:sldMk cId="2381376040" sldId="276"/>
            <ac:spMk id="2" creationId="{8E4E9870-F774-B0D8-2EBD-4EA785AB8BD8}"/>
          </ac:spMkLst>
        </pc:spChg>
        <pc:spChg chg="mod">
          <ac:chgData name="Andra Liibek" userId="7d2da1f3-aba1-4159-a372-d8fe2f9f9841" providerId="ADAL" clId="{8D0D7500-AD31-4FF4-BF4B-DFC517CE47B7}" dt="2025-08-21T11:40:23.071" v="3623" actId="20577"/>
          <ac:spMkLst>
            <pc:docMk/>
            <pc:sldMk cId="2381376040" sldId="276"/>
            <ac:spMk id="13" creationId="{0FE2AF00-B856-6F84-07DC-8F2A8AD77D11}"/>
          </ac:spMkLst>
        </pc:spChg>
        <pc:spChg chg="mod">
          <ac:chgData name="Andra Liibek" userId="7d2da1f3-aba1-4159-a372-d8fe2f9f9841" providerId="ADAL" clId="{8D0D7500-AD31-4FF4-BF4B-DFC517CE47B7}" dt="2025-08-21T11:22:58.662" v="2972" actId="14100"/>
          <ac:spMkLst>
            <pc:docMk/>
            <pc:sldMk cId="2381376040" sldId="276"/>
            <ac:spMk id="14" creationId="{34770625-C20F-6350-1AF9-53293AEBCF10}"/>
          </ac:spMkLst>
        </pc:spChg>
        <pc:spChg chg="mod">
          <ac:chgData name="Andra Liibek" userId="7d2da1f3-aba1-4159-a372-d8fe2f9f9841" providerId="ADAL" clId="{8D0D7500-AD31-4FF4-BF4B-DFC517CE47B7}" dt="2025-08-21T11:09:03.873" v="1151" actId="20577"/>
          <ac:spMkLst>
            <pc:docMk/>
            <pc:sldMk cId="2381376040" sldId="276"/>
            <ac:spMk id="15" creationId="{A423FC7C-09A7-E660-5870-E96BF4D4ED20}"/>
          </ac:spMkLst>
        </pc:spChg>
      </pc:sldChg>
    </pc:docChg>
  </pc:docChgLst>
  <pc:docChgLst>
    <pc:chgData name="Andra Liibek" userId="7d2da1f3-aba1-4159-a372-d8fe2f9f9841" providerId="ADAL" clId="{EC92CC8F-FA12-4161-9603-7DD584575768}"/>
    <pc:docChg chg="undo custSel modSld">
      <pc:chgData name="Andra Liibek" userId="7d2da1f3-aba1-4159-a372-d8fe2f9f9841" providerId="ADAL" clId="{EC92CC8F-FA12-4161-9603-7DD584575768}" dt="2025-08-04T10:43:50.589" v="149" actId="20577"/>
      <pc:docMkLst>
        <pc:docMk/>
      </pc:docMkLst>
      <pc:sldChg chg="modSp mod">
        <pc:chgData name="Andra Liibek" userId="7d2da1f3-aba1-4159-a372-d8fe2f9f9841" providerId="ADAL" clId="{EC92CC8F-FA12-4161-9603-7DD584575768}" dt="2025-08-04T09:17:57.911" v="32" actId="20577"/>
        <pc:sldMkLst>
          <pc:docMk/>
          <pc:sldMk cId="0" sldId="256"/>
        </pc:sldMkLst>
        <pc:spChg chg="mod">
          <ac:chgData name="Andra Liibek" userId="7d2da1f3-aba1-4159-a372-d8fe2f9f9841" providerId="ADAL" clId="{EC92CC8F-FA12-4161-9603-7DD584575768}" dt="2025-08-04T09:17:57.911" v="32" actId="20577"/>
          <ac:spMkLst>
            <pc:docMk/>
            <pc:sldMk cId="0" sldId="256"/>
            <ac:spMk id="16" creationId="{00000000-0000-0000-0000-000000000000}"/>
          </ac:spMkLst>
        </pc:spChg>
      </pc:sldChg>
      <pc:sldChg chg="modSp mod">
        <pc:chgData name="Andra Liibek" userId="7d2da1f3-aba1-4159-a372-d8fe2f9f9841" providerId="ADAL" clId="{EC92CC8F-FA12-4161-9603-7DD584575768}" dt="2025-08-04T09:21:25.919" v="39" actId="20577"/>
        <pc:sldMkLst>
          <pc:docMk/>
          <pc:sldMk cId="0" sldId="260"/>
        </pc:sldMkLst>
        <pc:spChg chg="mod">
          <ac:chgData name="Andra Liibek" userId="7d2da1f3-aba1-4159-a372-d8fe2f9f9841" providerId="ADAL" clId="{EC92CC8F-FA12-4161-9603-7DD584575768}" dt="2025-08-04T09:21:12.173" v="36" actId="20577"/>
          <ac:spMkLst>
            <pc:docMk/>
            <pc:sldMk cId="0" sldId="260"/>
            <ac:spMk id="11" creationId="{00000000-0000-0000-0000-000000000000}"/>
          </ac:spMkLst>
        </pc:spChg>
        <pc:spChg chg="mod">
          <ac:chgData name="Andra Liibek" userId="7d2da1f3-aba1-4159-a372-d8fe2f9f9841" providerId="ADAL" clId="{EC92CC8F-FA12-4161-9603-7DD584575768}" dt="2025-08-04T09:21:25.919" v="39" actId="20577"/>
          <ac:spMkLst>
            <pc:docMk/>
            <pc:sldMk cId="0" sldId="260"/>
            <ac:spMk id="12" creationId="{00000000-0000-0000-0000-000000000000}"/>
          </ac:spMkLst>
        </pc:spChg>
      </pc:sldChg>
      <pc:sldChg chg="modSp mod">
        <pc:chgData name="Andra Liibek" userId="7d2da1f3-aba1-4159-a372-d8fe2f9f9841" providerId="ADAL" clId="{EC92CC8F-FA12-4161-9603-7DD584575768}" dt="2025-08-04T09:23:14.685" v="43" actId="20577"/>
        <pc:sldMkLst>
          <pc:docMk/>
          <pc:sldMk cId="0" sldId="261"/>
        </pc:sldMkLst>
        <pc:spChg chg="mod">
          <ac:chgData name="Andra Liibek" userId="7d2da1f3-aba1-4159-a372-d8fe2f9f9841" providerId="ADAL" clId="{EC92CC8F-FA12-4161-9603-7DD584575768}" dt="2025-08-04T09:23:14.685" v="43" actId="20577"/>
          <ac:spMkLst>
            <pc:docMk/>
            <pc:sldMk cId="0" sldId="261"/>
            <ac:spMk id="5" creationId="{00000000-0000-0000-0000-000000000000}"/>
          </ac:spMkLst>
        </pc:spChg>
      </pc:sldChg>
      <pc:sldChg chg="modSp mod">
        <pc:chgData name="Andra Liibek" userId="7d2da1f3-aba1-4159-a372-d8fe2f9f9841" providerId="ADAL" clId="{EC92CC8F-FA12-4161-9603-7DD584575768}" dt="2025-08-04T09:27:50.722" v="141" actId="1076"/>
        <pc:sldMkLst>
          <pc:docMk/>
          <pc:sldMk cId="0" sldId="262"/>
        </pc:sldMkLst>
        <pc:spChg chg="mod">
          <ac:chgData name="Andra Liibek" userId="7d2da1f3-aba1-4159-a372-d8fe2f9f9841" providerId="ADAL" clId="{EC92CC8F-FA12-4161-9603-7DD584575768}" dt="2025-08-04T09:27:50.722" v="141" actId="1076"/>
          <ac:spMkLst>
            <pc:docMk/>
            <pc:sldMk cId="0" sldId="262"/>
            <ac:spMk id="3" creationId="{00000000-0000-0000-0000-000000000000}"/>
          </ac:spMkLst>
        </pc:spChg>
        <pc:spChg chg="mod">
          <ac:chgData name="Andra Liibek" userId="7d2da1f3-aba1-4159-a372-d8fe2f9f9841" providerId="ADAL" clId="{EC92CC8F-FA12-4161-9603-7DD584575768}" dt="2025-08-04T09:27:25.381" v="138" actId="120"/>
          <ac:spMkLst>
            <pc:docMk/>
            <pc:sldMk cId="0" sldId="262"/>
            <ac:spMk id="4" creationId="{00000000-0000-0000-0000-000000000000}"/>
          </ac:spMkLst>
        </pc:spChg>
      </pc:sldChg>
      <pc:sldChg chg="modSp mod">
        <pc:chgData name="Andra Liibek" userId="7d2da1f3-aba1-4159-a372-d8fe2f9f9841" providerId="ADAL" clId="{EC92CC8F-FA12-4161-9603-7DD584575768}" dt="2025-08-04T10:43:50.589" v="149" actId="20577"/>
        <pc:sldMkLst>
          <pc:docMk/>
          <pc:sldMk cId="0" sldId="263"/>
        </pc:sldMkLst>
        <pc:spChg chg="mod">
          <ac:chgData name="Andra Liibek" userId="7d2da1f3-aba1-4159-a372-d8fe2f9f9841" providerId="ADAL" clId="{EC92CC8F-FA12-4161-9603-7DD584575768}" dt="2025-08-04T10:43:21.910" v="144" actId="255"/>
          <ac:spMkLst>
            <pc:docMk/>
            <pc:sldMk cId="0" sldId="263"/>
            <ac:spMk id="16" creationId="{00000000-0000-0000-0000-000000000000}"/>
          </ac:spMkLst>
        </pc:spChg>
        <pc:spChg chg="mod">
          <ac:chgData name="Andra Liibek" userId="7d2da1f3-aba1-4159-a372-d8fe2f9f9841" providerId="ADAL" clId="{EC92CC8F-FA12-4161-9603-7DD584575768}" dt="2025-08-04T10:43:50.589" v="149" actId="20577"/>
          <ac:spMkLst>
            <pc:docMk/>
            <pc:sldMk cId="0" sldId="263"/>
            <ac:spMk id="19" creationId="{00000000-0000-0000-0000-000000000000}"/>
          </ac:spMkLst>
        </pc:spChg>
        <pc:spChg chg="mod">
          <ac:chgData name="Andra Liibek" userId="7d2da1f3-aba1-4159-a372-d8fe2f9f9841" providerId="ADAL" clId="{EC92CC8F-FA12-4161-9603-7DD584575768}" dt="2025-08-04T10:43:35.126" v="145" actId="255"/>
          <ac:spMkLst>
            <pc:docMk/>
            <pc:sldMk cId="0" sldId="263"/>
            <ac:spMk id="20" creationId="{00000000-0000-0000-0000-000000000000}"/>
          </ac:spMkLst>
        </pc:spChg>
        <pc:spChg chg="mod">
          <ac:chgData name="Andra Liibek" userId="7d2da1f3-aba1-4159-a372-d8fe2f9f9841" providerId="ADAL" clId="{EC92CC8F-FA12-4161-9603-7DD584575768}" dt="2025-08-04T10:43:13.248" v="143" actId="255"/>
          <ac:spMkLst>
            <pc:docMk/>
            <pc:sldMk cId="0" sldId="263"/>
            <ac:spMk id="23" creationId="{00000000-0000-0000-0000-000000000000}"/>
          </ac:spMkLst>
        </pc:spChg>
      </pc:sldChg>
    </pc:docChg>
  </pc:docChgLst>
  <pc:docChgLst>
    <pc:chgData name="Andra Liibek" userId="7d2da1f3-aba1-4159-a372-d8fe2f9f9841" providerId="ADAL" clId="{F31BD7A1-A197-4453-8F68-DE01D4700DD8}"/>
    <pc:docChg chg="undo custSel addSld modSld">
      <pc:chgData name="Andra Liibek" userId="7d2da1f3-aba1-4159-a372-d8fe2f9f9841" providerId="ADAL" clId="{F31BD7A1-A197-4453-8F68-DE01D4700DD8}" dt="2024-11-14T13:08:06.346" v="1242" actId="207"/>
      <pc:docMkLst>
        <pc:docMk/>
      </pc:docMkLst>
      <pc:sldChg chg="modSp mod">
        <pc:chgData name="Andra Liibek" userId="7d2da1f3-aba1-4159-a372-d8fe2f9f9841" providerId="ADAL" clId="{F31BD7A1-A197-4453-8F68-DE01D4700DD8}" dt="2024-11-14T13:06:57.835" v="1147" actId="20577"/>
        <pc:sldMkLst>
          <pc:docMk/>
          <pc:sldMk cId="0" sldId="262"/>
        </pc:sldMkLst>
      </pc:sldChg>
      <pc:sldChg chg="modSp mod">
        <pc:chgData name="Andra Liibek" userId="7d2da1f3-aba1-4159-a372-d8fe2f9f9841" providerId="ADAL" clId="{F31BD7A1-A197-4453-8F68-DE01D4700DD8}" dt="2024-11-14T13:00:46.796" v="1068" actId="20577"/>
        <pc:sldMkLst>
          <pc:docMk/>
          <pc:sldMk cId="0" sldId="263"/>
        </pc:sldMkLst>
      </pc:sldChg>
      <pc:sldChg chg="modSp mod">
        <pc:chgData name="Andra Liibek" userId="7d2da1f3-aba1-4159-a372-d8fe2f9f9841" providerId="ADAL" clId="{F31BD7A1-A197-4453-8F68-DE01D4700DD8}" dt="2024-11-12T09:00:35.299" v="890" actId="20577"/>
        <pc:sldMkLst>
          <pc:docMk/>
          <pc:sldMk cId="0" sldId="268"/>
        </pc:sldMkLst>
      </pc:sldChg>
      <pc:sldChg chg="delSp modSp add mod">
        <pc:chgData name="Andra Liibek" userId="7d2da1f3-aba1-4159-a372-d8fe2f9f9841" providerId="ADAL" clId="{F31BD7A1-A197-4453-8F68-DE01D4700DD8}" dt="2024-11-14T13:08:06.346" v="1242" actId="207"/>
        <pc:sldMkLst>
          <pc:docMk/>
          <pc:sldMk cId="2733779039" sldId="274"/>
        </pc:sldMkLst>
      </pc:sldChg>
    </pc:docChg>
  </pc:docChgLst>
  <pc:docChgLst>
    <pc:chgData name="Andra Liibek" userId="7d2da1f3-aba1-4159-a372-d8fe2f9f9841" providerId="ADAL" clId="{20BAFCBF-38C6-445C-937E-10C949ECEA24}"/>
    <pc:docChg chg="undo custSel addSld delSld modSld">
      <pc:chgData name="Andra Liibek" userId="7d2da1f3-aba1-4159-a372-d8fe2f9f9841" providerId="ADAL" clId="{20BAFCBF-38C6-445C-937E-10C949ECEA24}" dt="2024-10-22T08:26:51.511" v="2462" actId="255"/>
      <pc:docMkLst>
        <pc:docMk/>
      </pc:docMkLst>
      <pc:sldChg chg="modSp mod">
        <pc:chgData name="Andra Liibek" userId="7d2da1f3-aba1-4159-a372-d8fe2f9f9841" providerId="ADAL" clId="{20BAFCBF-38C6-445C-937E-10C949ECEA24}" dt="2024-10-22T08:24:28.433" v="2434" actId="14100"/>
        <pc:sldMkLst>
          <pc:docMk/>
          <pc:sldMk cId="0" sldId="257"/>
        </pc:sldMkLst>
      </pc:sldChg>
      <pc:sldChg chg="addSp modSp mod">
        <pc:chgData name="Andra Liibek" userId="7d2da1f3-aba1-4159-a372-d8fe2f9f9841" providerId="ADAL" clId="{20BAFCBF-38C6-445C-937E-10C949ECEA24}" dt="2024-10-17T11:38:18.339" v="84" actId="2711"/>
        <pc:sldMkLst>
          <pc:docMk/>
          <pc:sldMk cId="0" sldId="259"/>
        </pc:sldMkLst>
      </pc:sldChg>
      <pc:sldChg chg="modSp mod">
        <pc:chgData name="Andra Liibek" userId="7d2da1f3-aba1-4159-a372-d8fe2f9f9841" providerId="ADAL" clId="{20BAFCBF-38C6-445C-937E-10C949ECEA24}" dt="2024-10-17T11:57:44.958" v="361" actId="1076"/>
        <pc:sldMkLst>
          <pc:docMk/>
          <pc:sldMk cId="0" sldId="263"/>
        </pc:sldMkLst>
      </pc:sldChg>
      <pc:sldChg chg="modSp mod">
        <pc:chgData name="Andra Liibek" userId="7d2da1f3-aba1-4159-a372-d8fe2f9f9841" providerId="ADAL" clId="{20BAFCBF-38C6-445C-937E-10C949ECEA24}" dt="2024-10-17T11:53:23.048" v="213" actId="20577"/>
        <pc:sldMkLst>
          <pc:docMk/>
          <pc:sldMk cId="0" sldId="265"/>
        </pc:sldMkLst>
      </pc:sldChg>
      <pc:sldChg chg="modSp mod">
        <pc:chgData name="Andra Liibek" userId="7d2da1f3-aba1-4159-a372-d8fe2f9f9841" providerId="ADAL" clId="{20BAFCBF-38C6-445C-937E-10C949ECEA24}" dt="2024-10-17T11:51:55.512" v="211" actId="1076"/>
        <pc:sldMkLst>
          <pc:docMk/>
          <pc:sldMk cId="0" sldId="266"/>
        </pc:sldMkLst>
      </pc:sldChg>
      <pc:sldChg chg="modSp mod">
        <pc:chgData name="Andra Liibek" userId="7d2da1f3-aba1-4159-a372-d8fe2f9f9841" providerId="ADAL" clId="{20BAFCBF-38C6-445C-937E-10C949ECEA24}" dt="2024-10-17T11:35:28.353" v="83" actId="20577"/>
        <pc:sldMkLst>
          <pc:docMk/>
          <pc:sldMk cId="0" sldId="268"/>
        </pc:sldMkLst>
      </pc:sldChg>
      <pc:sldChg chg="modSp del mod">
        <pc:chgData name="Andra Liibek" userId="7d2da1f3-aba1-4159-a372-d8fe2f9f9841" providerId="ADAL" clId="{20BAFCBF-38C6-445C-937E-10C949ECEA24}" dt="2024-10-22T08:03:01.739" v="919" actId="47"/>
        <pc:sldMkLst>
          <pc:docMk/>
          <pc:sldMk cId="0" sldId="269"/>
        </pc:sldMkLst>
      </pc:sldChg>
      <pc:sldChg chg="modSp mod">
        <pc:chgData name="Andra Liibek" userId="7d2da1f3-aba1-4159-a372-d8fe2f9f9841" providerId="ADAL" clId="{20BAFCBF-38C6-445C-937E-10C949ECEA24}" dt="2024-10-17T11:56:30.476" v="355" actId="14100"/>
        <pc:sldMkLst>
          <pc:docMk/>
          <pc:sldMk cId="0" sldId="271"/>
        </pc:sldMkLst>
      </pc:sldChg>
      <pc:sldChg chg="add">
        <pc:chgData name="Andra Liibek" userId="7d2da1f3-aba1-4159-a372-d8fe2f9f9841" providerId="ADAL" clId="{20BAFCBF-38C6-445C-937E-10C949ECEA24}" dt="2024-10-22T07:56:53.338" v="362" actId="2890"/>
        <pc:sldMkLst>
          <pc:docMk/>
          <pc:sldMk cId="1245867805" sldId="272"/>
        </pc:sldMkLst>
      </pc:sldChg>
      <pc:sldChg chg="modSp add mod">
        <pc:chgData name="Andra Liibek" userId="7d2da1f3-aba1-4159-a372-d8fe2f9f9841" providerId="ADAL" clId="{20BAFCBF-38C6-445C-937E-10C949ECEA24}" dt="2024-10-22T08:26:51.511" v="2462" actId="255"/>
        <pc:sldMkLst>
          <pc:docMk/>
          <pc:sldMk cId="2428793370" sldId="2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393B4-8545-4CC6-9C1D-4358B4B91DF0}" type="datetimeFigureOut">
              <a:rPr lang="et-EE" smtClean="0"/>
              <a:t>21.08.2025</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DEF5BF-FE93-46ED-A426-CE522A8C6F3A}" type="slidenum">
              <a:rPr lang="et-EE" smtClean="0"/>
              <a:t>‹#›</a:t>
            </a:fld>
            <a:endParaRPr lang="et-EE"/>
          </a:p>
        </p:txBody>
      </p:sp>
    </p:spTree>
    <p:extLst>
      <p:ext uri="{BB962C8B-B14F-4D97-AF65-F5344CB8AC3E}">
        <p14:creationId xmlns:p14="http://schemas.microsoft.com/office/powerpoint/2010/main" val="203512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57DEF5BF-FE93-46ED-A426-CE522A8C6F3A}" type="slidenum">
              <a:rPr lang="et-EE" smtClean="0"/>
              <a:t>3</a:t>
            </a:fld>
            <a:endParaRPr lang="et-EE"/>
          </a:p>
        </p:txBody>
      </p:sp>
    </p:spTree>
    <p:extLst>
      <p:ext uri="{BB962C8B-B14F-4D97-AF65-F5344CB8AC3E}">
        <p14:creationId xmlns:p14="http://schemas.microsoft.com/office/powerpoint/2010/main" val="952966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9.svg"/></Relationships>
</file>

<file path=ppt/slides/_rels/slide13.xml.rels><?xml version="1.0" encoding="UTF-8" standalone="yes"?>
<Relationships xmlns="http://schemas.openxmlformats.org/package/2006/relationships"><Relationship Id="rId8" Type="http://schemas.openxmlformats.org/officeDocument/2006/relationships/hyperlink" Target="https://www.riigiteataja.ee/akt/121022025007?leiaKehtiv" TargetMode="External"/><Relationship Id="rId3" Type="http://schemas.openxmlformats.org/officeDocument/2006/relationships/image" Target="../media/image8.png"/><Relationship Id="rId7" Type="http://schemas.openxmlformats.org/officeDocument/2006/relationships/hyperlink" Target="https://raplaleader.ee/wp-content/uploads/2024/12/Lisa-3-Strateegia-2023-2029-muutmine-12.12.2024-puhas.pdf" TargetMode="Externa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www.pria.ee/sites/default/files/2024-02/LEADER%202023-2027%20projektitaotlus%20e-PRIA%20juhend_0.pdf" TargetMode="External"/><Relationship Id="rId5" Type="http://schemas.openxmlformats.org/officeDocument/2006/relationships/image" Target="../media/image5.jpeg"/><Relationship Id="rId10" Type="http://schemas.openxmlformats.org/officeDocument/2006/relationships/hyperlink" Target="https://www.pria.ee/toetused/leader-projektitoetus-2023-2027#s23579" TargetMode="External"/><Relationship Id="rId4" Type="http://schemas.openxmlformats.org/officeDocument/2006/relationships/image" Target="../media/image9.svg"/><Relationship Id="rId9" Type="http://schemas.openxmlformats.org/officeDocument/2006/relationships/hyperlink" Target="https://www.fin.ee/riigihanked-riigiabi-osalused/riigihank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9.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www.riigiteataja.ee/akt/124112023003?leiaKehtiv" TargetMode="External"/><Relationship Id="rId5" Type="http://schemas.openxmlformats.org/officeDocument/2006/relationships/image" Target="../media/image5.jpe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5.jpeg"/><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raplaleader.ee/elluviijale/" TargetMode="External"/><Relationship Id="rId5" Type="http://schemas.openxmlformats.org/officeDocument/2006/relationships/image" Target="../media/image5.jpe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5.jpe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3.png"/><Relationship Id="rId5" Type="http://schemas.openxmlformats.org/officeDocument/2006/relationships/image" Target="../media/image35.jpeg"/><Relationship Id="rId10" Type="http://schemas.openxmlformats.org/officeDocument/2006/relationships/image" Target="../media/image2.svg"/><Relationship Id="rId4" Type="http://schemas.openxmlformats.org/officeDocument/2006/relationships/image" Target="../media/image34.sv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5.jpe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5.jpe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2974764" y="-207071"/>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t-EE"/>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t-EE"/>
            </a:p>
          </p:txBody>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t-EE"/>
            </a:p>
          </p:txBody>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sp>
        <p:nvSpPr>
          <p:cNvPr id="12" name="Freeform 12"/>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sp>
        <p:nvSpPr>
          <p:cNvPr id="13" name="Freeform 13"/>
          <p:cNvSpPr/>
          <p:nvPr/>
        </p:nvSpPr>
        <p:spPr>
          <a:xfrm>
            <a:off x="311065" y="8837708"/>
            <a:ext cx="4414211" cy="1096931"/>
          </a:xfrm>
          <a:custGeom>
            <a:avLst/>
            <a:gdLst/>
            <a:ahLst/>
            <a:cxnLst/>
            <a:rect l="l" t="t" r="r" b="b"/>
            <a:pathLst>
              <a:path w="4414211" h="1096931">
                <a:moveTo>
                  <a:pt x="0" y="0"/>
                </a:moveTo>
                <a:lnTo>
                  <a:pt x="4414211" y="0"/>
                </a:lnTo>
                <a:lnTo>
                  <a:pt x="4414211" y="1096931"/>
                </a:lnTo>
                <a:lnTo>
                  <a:pt x="0" y="1096931"/>
                </a:lnTo>
                <a:lnTo>
                  <a:pt x="0" y="0"/>
                </a:lnTo>
                <a:close/>
              </a:path>
            </a:pathLst>
          </a:custGeom>
          <a:blipFill>
            <a:blip r:embed="rId6"/>
            <a:stretch>
              <a:fillRect/>
            </a:stretch>
          </a:blipFill>
        </p:spPr>
        <p:txBody>
          <a:bodyPr/>
          <a:lstStyle/>
          <a:p>
            <a:endParaRPr lang="et-EE"/>
          </a:p>
        </p:txBody>
      </p:sp>
      <p:grpSp>
        <p:nvGrpSpPr>
          <p:cNvPr id="14" name="Group 14"/>
          <p:cNvGrpSpPr/>
          <p:nvPr/>
        </p:nvGrpSpPr>
        <p:grpSpPr>
          <a:xfrm>
            <a:off x="12295745" y="672337"/>
            <a:ext cx="5246370" cy="5246370"/>
            <a:chOff x="0" y="0"/>
            <a:chExt cx="812800" cy="812800"/>
          </a:xfrm>
        </p:grpSpPr>
        <p:sp>
          <p:nvSpPr>
            <p:cNvPr id="15" name="Freeform 15"/>
            <p:cNvSpPr/>
            <p:nvPr/>
          </p:nvSpPr>
          <p:spPr>
            <a:xfrm>
              <a:off x="0" y="0"/>
              <a:ext cx="812800" cy="812800"/>
            </a:xfrm>
            <a:custGeom>
              <a:avLst/>
              <a:gdLst/>
              <a:ahLst/>
              <a:cxnLst/>
              <a:rect l="l" t="t" r="r" b="b"/>
              <a:pathLst>
                <a:path w="812800" h="812800">
                  <a:moveTo>
                    <a:pt x="33940" y="0"/>
                  </a:moveTo>
                  <a:lnTo>
                    <a:pt x="778860" y="0"/>
                  </a:lnTo>
                  <a:cubicBezTo>
                    <a:pt x="797604" y="0"/>
                    <a:pt x="812800" y="15196"/>
                    <a:pt x="812800" y="33940"/>
                  </a:cubicBezTo>
                  <a:lnTo>
                    <a:pt x="812800" y="778860"/>
                  </a:lnTo>
                  <a:cubicBezTo>
                    <a:pt x="812800" y="797604"/>
                    <a:pt x="797604" y="812800"/>
                    <a:pt x="778860" y="812800"/>
                  </a:cubicBezTo>
                  <a:lnTo>
                    <a:pt x="33940" y="812800"/>
                  </a:lnTo>
                  <a:cubicBezTo>
                    <a:pt x="15196" y="812800"/>
                    <a:pt x="0" y="797604"/>
                    <a:pt x="0" y="778860"/>
                  </a:cubicBezTo>
                  <a:lnTo>
                    <a:pt x="0" y="33940"/>
                  </a:lnTo>
                  <a:cubicBezTo>
                    <a:pt x="0" y="15196"/>
                    <a:pt x="15196" y="0"/>
                    <a:pt x="33940" y="0"/>
                  </a:cubicBezTo>
                  <a:close/>
                </a:path>
              </a:pathLst>
            </a:custGeom>
            <a:blipFill>
              <a:blip r:embed="rId7"/>
              <a:stretch>
                <a:fillRect l="-25136" r="-25136"/>
              </a:stretch>
            </a:blipFill>
          </p:spPr>
          <p:txBody>
            <a:bodyPr/>
            <a:lstStyle/>
            <a:p>
              <a:endParaRPr lang="et-EE"/>
            </a:p>
          </p:txBody>
        </p:sp>
      </p:grpSp>
      <p:sp>
        <p:nvSpPr>
          <p:cNvPr id="16" name="TextBox 16"/>
          <p:cNvSpPr txBox="1"/>
          <p:nvPr/>
        </p:nvSpPr>
        <p:spPr>
          <a:xfrm>
            <a:off x="1543050" y="2010444"/>
            <a:ext cx="10756200" cy="5738844"/>
          </a:xfrm>
          <a:prstGeom prst="rect">
            <a:avLst/>
          </a:prstGeom>
        </p:spPr>
        <p:txBody>
          <a:bodyPr lIns="0" tIns="0" rIns="0" bIns="0" rtlCol="0" anchor="t">
            <a:spAutoFit/>
          </a:bodyPr>
          <a:lstStyle/>
          <a:p>
            <a:pPr algn="ctr">
              <a:lnSpc>
                <a:spcPts val="4614"/>
              </a:lnSpc>
            </a:pPr>
            <a:r>
              <a:rPr lang="en-US" sz="4807" dirty="0">
                <a:solidFill>
                  <a:srgbClr val="1C5739"/>
                </a:solidFill>
                <a:latin typeface="Codec Pro ExtraBold"/>
                <a:ea typeface="Codec Pro ExtraBold"/>
                <a:cs typeface="Codec Pro ExtraBold"/>
                <a:sym typeface="Codec Pro ExtraBold"/>
              </a:rPr>
              <a:t>RAPLAMAA PARTNERLUSKOGU LEADER MEETME</a:t>
            </a:r>
          </a:p>
          <a:p>
            <a:pPr algn="ctr">
              <a:lnSpc>
                <a:spcPts val="5670"/>
              </a:lnSpc>
            </a:pPr>
            <a:endParaRPr lang="en-US" sz="4807" dirty="0">
              <a:solidFill>
                <a:srgbClr val="1C5739"/>
              </a:solidFill>
              <a:latin typeface="Codec Pro ExtraBold"/>
              <a:ea typeface="Codec Pro ExtraBold"/>
              <a:cs typeface="Codec Pro ExtraBold"/>
              <a:sym typeface="Codec Pro ExtraBold"/>
            </a:endParaRPr>
          </a:p>
          <a:p>
            <a:pPr algn="ctr">
              <a:lnSpc>
                <a:spcPts val="5670"/>
              </a:lnSpc>
            </a:pPr>
            <a:r>
              <a:rPr lang="en-US" sz="5907" dirty="0">
                <a:solidFill>
                  <a:srgbClr val="1C5739"/>
                </a:solidFill>
                <a:latin typeface="Codec Pro ExtraBold"/>
                <a:ea typeface="Codec Pro ExtraBold"/>
                <a:cs typeface="Codec Pro ExtraBold"/>
                <a:sym typeface="Codec Pro ExtraBold"/>
              </a:rPr>
              <a:t> “INVESTEERINGUD KOGUKONDADESSE”</a:t>
            </a:r>
          </a:p>
          <a:p>
            <a:pPr algn="ctr">
              <a:lnSpc>
                <a:spcPts val="5670"/>
              </a:lnSpc>
            </a:pPr>
            <a:endParaRPr lang="en-US" sz="5907" dirty="0">
              <a:solidFill>
                <a:srgbClr val="1C5739"/>
              </a:solidFill>
              <a:latin typeface="Codec Pro ExtraBold"/>
              <a:ea typeface="Codec Pro ExtraBold"/>
              <a:cs typeface="Codec Pro ExtraBold"/>
              <a:sym typeface="Codec Pro ExtraBold"/>
            </a:endParaRPr>
          </a:p>
          <a:p>
            <a:pPr algn="ctr">
              <a:lnSpc>
                <a:spcPts val="5094"/>
              </a:lnSpc>
            </a:pPr>
            <a:r>
              <a:rPr lang="en-US" sz="5307" dirty="0">
                <a:solidFill>
                  <a:srgbClr val="1C5739"/>
                </a:solidFill>
                <a:latin typeface="Codec Pro ExtraBold"/>
                <a:ea typeface="Codec Pro ExtraBold"/>
                <a:cs typeface="Codec Pro ExtraBold"/>
                <a:sym typeface="Codec Pro ExtraBold"/>
              </a:rPr>
              <a:t> INFOPÄEV </a:t>
            </a:r>
          </a:p>
          <a:p>
            <a:pPr algn="ctr">
              <a:lnSpc>
                <a:spcPts val="5094"/>
              </a:lnSpc>
            </a:pPr>
            <a:endParaRPr lang="en-US" sz="5307" dirty="0">
              <a:solidFill>
                <a:srgbClr val="1C5739"/>
              </a:solidFill>
              <a:latin typeface="Codec Pro ExtraBold"/>
              <a:ea typeface="Codec Pro ExtraBold"/>
              <a:cs typeface="Codec Pro ExtraBold"/>
              <a:sym typeface="Codec Pro ExtraBold"/>
            </a:endParaRPr>
          </a:p>
          <a:p>
            <a:pPr algn="ctr">
              <a:lnSpc>
                <a:spcPts val="2887"/>
              </a:lnSpc>
            </a:pPr>
            <a:r>
              <a:rPr lang="en-US" sz="3007" dirty="0">
                <a:solidFill>
                  <a:srgbClr val="1C5739"/>
                </a:solidFill>
                <a:latin typeface="Codec Pro ExtraBold"/>
                <a:ea typeface="Codec Pro ExtraBold"/>
                <a:cs typeface="Codec Pro ExtraBold"/>
                <a:sym typeface="Codec Pro ExtraBold"/>
              </a:rPr>
              <a:t>MEEDE AVATUD E-PRIA´S  </a:t>
            </a:r>
            <a:r>
              <a:rPr lang="et-EE" sz="3007" dirty="0">
                <a:solidFill>
                  <a:srgbClr val="1C5739"/>
                </a:solidFill>
                <a:latin typeface="Codec Pro ExtraBold"/>
                <a:ea typeface="Codec Pro ExtraBold"/>
                <a:cs typeface="Codec Pro ExtraBold"/>
                <a:sym typeface="Codec Pro ExtraBold"/>
              </a:rPr>
              <a:t>15.-29.09.2025</a:t>
            </a:r>
            <a:endParaRPr lang="en-US" sz="3007" dirty="0">
              <a:solidFill>
                <a:srgbClr val="1C5739"/>
              </a:solidFill>
              <a:latin typeface="Codec Pro ExtraBold"/>
              <a:ea typeface="Codec Pro ExtraBold"/>
              <a:cs typeface="Codec Pro ExtraBold"/>
              <a:sym typeface="Codec Pro Extra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sp>
        <p:nvSpPr>
          <p:cNvPr id="3" name="Freeform 3"/>
          <p:cNvSpPr/>
          <p:nvPr/>
        </p:nvSpPr>
        <p:spPr>
          <a:xfrm>
            <a:off x="15882076" y="-20574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sp>
        <p:nvSpPr>
          <p:cNvPr id="4" name="Freeform 4"/>
          <p:cNvSpPr/>
          <p:nvPr/>
        </p:nvSpPr>
        <p:spPr>
          <a:xfrm>
            <a:off x="462388" y="1028700"/>
            <a:ext cx="3875982" cy="8662978"/>
          </a:xfrm>
          <a:custGeom>
            <a:avLst/>
            <a:gdLst/>
            <a:ahLst/>
            <a:cxnLst/>
            <a:rect l="l" t="t" r="r" b="b"/>
            <a:pathLst>
              <a:path w="3875982" h="8662978">
                <a:moveTo>
                  <a:pt x="0" y="0"/>
                </a:moveTo>
                <a:lnTo>
                  <a:pt x="3875982" y="0"/>
                </a:lnTo>
                <a:lnTo>
                  <a:pt x="3875982" y="8662978"/>
                </a:lnTo>
                <a:lnTo>
                  <a:pt x="0" y="8662978"/>
                </a:lnTo>
                <a:lnTo>
                  <a:pt x="0" y="0"/>
                </a:lnTo>
                <a:close/>
              </a:path>
            </a:pathLst>
          </a:custGeom>
          <a:blipFill>
            <a:blip r:embed="rId6"/>
            <a:stretch>
              <a:fillRect l="-8658" r="-48912"/>
            </a:stretch>
          </a:blipFill>
        </p:spPr>
        <p:txBody>
          <a:bodyPr/>
          <a:lstStyle/>
          <a:p>
            <a:endParaRPr lang="et-EE"/>
          </a:p>
        </p:txBody>
      </p:sp>
      <p:sp>
        <p:nvSpPr>
          <p:cNvPr id="5" name="TextBox 5"/>
          <p:cNvSpPr txBox="1"/>
          <p:nvPr/>
        </p:nvSpPr>
        <p:spPr>
          <a:xfrm>
            <a:off x="4793450" y="780052"/>
            <a:ext cx="12028806" cy="1616560"/>
          </a:xfrm>
          <a:prstGeom prst="rect">
            <a:avLst/>
          </a:prstGeom>
        </p:spPr>
        <p:txBody>
          <a:bodyPr lIns="0" tIns="0" rIns="0" bIns="0" rtlCol="0" anchor="t">
            <a:spAutoFit/>
          </a:bodyPr>
          <a:lstStyle/>
          <a:p>
            <a:pPr algn="l">
              <a:lnSpc>
                <a:spcPts val="5910"/>
              </a:lnSpc>
            </a:pPr>
            <a:r>
              <a:rPr lang="en-US" sz="5970" spc="208">
                <a:solidFill>
                  <a:srgbClr val="040506"/>
                </a:solidFill>
                <a:latin typeface="Codec Pro ExtraBold"/>
                <a:ea typeface="Codec Pro ExtraBold"/>
                <a:cs typeface="Codec Pro ExtraBold"/>
                <a:sym typeface="Codec Pro ExtraBold"/>
              </a:rPr>
              <a:t>Projektitaotlusega esitamisele kuuluvad  dokumendid (1) </a:t>
            </a:r>
          </a:p>
        </p:txBody>
      </p:sp>
      <p:sp>
        <p:nvSpPr>
          <p:cNvPr id="6" name="TextBox 6"/>
          <p:cNvSpPr txBox="1"/>
          <p:nvPr/>
        </p:nvSpPr>
        <p:spPr>
          <a:xfrm>
            <a:off x="6453342" y="6877264"/>
            <a:ext cx="5463882" cy="487504"/>
          </a:xfrm>
          <a:prstGeom prst="rect">
            <a:avLst/>
          </a:prstGeom>
        </p:spPr>
        <p:txBody>
          <a:bodyPr lIns="0" tIns="0" rIns="0" bIns="0" rtlCol="0" anchor="t">
            <a:spAutoFit/>
          </a:bodyPr>
          <a:lstStyle/>
          <a:p>
            <a:pPr algn="ctr">
              <a:lnSpc>
                <a:spcPts val="3920"/>
              </a:lnSpc>
            </a:pPr>
            <a:r>
              <a:rPr lang="en-US" sz="2841" spc="278">
                <a:solidFill>
                  <a:srgbClr val="FFFFFF"/>
                </a:solidFill>
                <a:latin typeface="Open Sauce"/>
                <a:ea typeface="Open Sauce"/>
                <a:cs typeface="Open Sauce"/>
                <a:sym typeface="Open Sauce"/>
              </a:rPr>
              <a:t>Sales</a:t>
            </a:r>
          </a:p>
        </p:txBody>
      </p:sp>
      <p:sp>
        <p:nvSpPr>
          <p:cNvPr id="7" name="TextBox 7"/>
          <p:cNvSpPr txBox="1"/>
          <p:nvPr/>
        </p:nvSpPr>
        <p:spPr>
          <a:xfrm>
            <a:off x="4793450" y="3319145"/>
            <a:ext cx="12218267" cy="6126677"/>
          </a:xfrm>
          <a:prstGeom prst="rect">
            <a:avLst/>
          </a:prstGeom>
        </p:spPr>
        <p:txBody>
          <a:bodyPr lIns="0" tIns="0" rIns="0" bIns="0" rtlCol="0" anchor="t">
            <a:spAutoFit/>
          </a:bodyPr>
          <a:lstStyle/>
          <a:p>
            <a:pPr algn="just">
              <a:lnSpc>
                <a:spcPts val="3249"/>
              </a:lnSpc>
              <a:spcBef>
                <a:spcPct val="0"/>
              </a:spcBef>
            </a:pPr>
            <a:r>
              <a:rPr lang="en-US" sz="2499" b="1" dirty="0">
                <a:solidFill>
                  <a:srgbClr val="000000"/>
                </a:solidFill>
                <a:latin typeface="Open Sauce Bold"/>
                <a:ea typeface="Open Sauce Bold"/>
                <a:cs typeface="Open Sauce Bold"/>
                <a:sym typeface="Open Sauce Bold"/>
              </a:rPr>
              <a:t>1) </a:t>
            </a:r>
            <a:r>
              <a:rPr lang="en-US" sz="2499" b="1" dirty="0" err="1">
                <a:solidFill>
                  <a:srgbClr val="000000"/>
                </a:solidFill>
                <a:latin typeface="Open Sauce Bold"/>
                <a:ea typeface="Open Sauce Bold"/>
                <a:cs typeface="Open Sauce Bold"/>
                <a:sym typeface="Open Sauce Bold"/>
              </a:rPr>
              <a:t>vormikohane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toetustaotlus</a:t>
            </a:r>
            <a:r>
              <a:rPr lang="en-US" sz="2499" b="1" dirty="0">
                <a:solidFill>
                  <a:srgbClr val="000000"/>
                </a:solidFill>
                <a:latin typeface="Open Sauce Bold"/>
                <a:ea typeface="Open Sauce Bold"/>
                <a:cs typeface="Open Sauce Bold"/>
                <a:sym typeface="Open Sauce Bold"/>
              </a:rPr>
              <a:t> e-PRIAs;</a:t>
            </a:r>
          </a:p>
          <a:p>
            <a:pPr algn="just">
              <a:lnSpc>
                <a:spcPts val="3249"/>
              </a:lnSpc>
              <a:spcBef>
                <a:spcPct val="0"/>
              </a:spcBef>
            </a:pPr>
            <a:r>
              <a:rPr lang="en-US" sz="2499" b="1" dirty="0">
                <a:solidFill>
                  <a:srgbClr val="000000"/>
                </a:solidFill>
                <a:latin typeface="Open Sauce Bold"/>
                <a:ea typeface="Open Sauce Bold"/>
                <a:cs typeface="Open Sauce Bold"/>
                <a:sym typeface="Open Sauce Bold"/>
              </a:rPr>
              <a:t>2)</a:t>
            </a:r>
            <a:r>
              <a:rPr lang="en-US" sz="2499" b="1" dirty="0" err="1">
                <a:solidFill>
                  <a:srgbClr val="000000"/>
                </a:solidFill>
                <a:latin typeface="Open Sauce Bold"/>
                <a:ea typeface="Open Sauce Bold"/>
                <a:cs typeface="Open Sauce Bold"/>
                <a:sym typeface="Open Sauce Bold"/>
              </a:rPr>
              <a:t>hinnapakkumused</a:t>
            </a:r>
            <a:r>
              <a:rPr lang="en-US" sz="2499" b="1" dirty="0">
                <a:solidFill>
                  <a:srgbClr val="000000"/>
                </a:solidFill>
                <a:latin typeface="Open Sauce Bold"/>
                <a:ea typeface="Open Sauce Bold"/>
                <a:cs typeface="Open Sauce Bold"/>
                <a:sym typeface="Open Sauce Bold"/>
              </a:rPr>
              <a:t>, mis </a:t>
            </a:r>
            <a:r>
              <a:rPr lang="en-US" sz="2499" b="1" dirty="0" err="1">
                <a:solidFill>
                  <a:srgbClr val="000000"/>
                </a:solidFill>
                <a:latin typeface="Open Sauce Bold"/>
                <a:ea typeface="Open Sauce Bold"/>
                <a:cs typeface="Open Sauce Bold"/>
                <a:sym typeface="Open Sauce Bold"/>
              </a:rPr>
              <a:t>vastavad</a:t>
            </a:r>
            <a:r>
              <a:rPr lang="en-US" sz="2499" b="1" dirty="0">
                <a:solidFill>
                  <a:srgbClr val="000000"/>
                </a:solidFill>
                <a:latin typeface="Open Sauce Bold"/>
                <a:ea typeface="Open Sauce Bold"/>
                <a:cs typeface="Open Sauce Bold"/>
                <a:sym typeface="Open Sauce Bold"/>
              </a:rPr>
              <a:t> LEADER-</a:t>
            </a:r>
            <a:r>
              <a:rPr lang="en-US" sz="2499" b="1" dirty="0" err="1">
                <a:solidFill>
                  <a:srgbClr val="000000"/>
                </a:solidFill>
                <a:latin typeface="Open Sauce Bold"/>
                <a:ea typeface="Open Sauce Bold"/>
                <a:cs typeface="Open Sauce Bold"/>
                <a:sym typeface="Open Sauce Bold"/>
              </a:rPr>
              <a:t>määruse</a:t>
            </a:r>
            <a:r>
              <a:rPr lang="en-US" sz="2499" b="1" dirty="0">
                <a:solidFill>
                  <a:srgbClr val="000000"/>
                </a:solidFill>
                <a:latin typeface="Open Sauce Bold"/>
                <a:ea typeface="Open Sauce Bold"/>
                <a:cs typeface="Open Sauce Bold"/>
                <a:sym typeface="Open Sauce Bold"/>
              </a:rPr>
              <a:t> § 26 </a:t>
            </a:r>
            <a:r>
              <a:rPr lang="en-US" sz="2499" b="1" dirty="0" err="1">
                <a:solidFill>
                  <a:srgbClr val="000000"/>
                </a:solidFill>
                <a:latin typeface="Open Sauce Bold"/>
                <a:ea typeface="Open Sauce Bold"/>
                <a:cs typeface="Open Sauce Bold"/>
                <a:sym typeface="Open Sauce Bold"/>
              </a:rPr>
              <a:t>välja</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toodud</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nõuetele</a:t>
            </a:r>
            <a:r>
              <a:rPr lang="et-EE" sz="2499" b="1" dirty="0">
                <a:solidFill>
                  <a:srgbClr val="000000"/>
                </a:solidFill>
                <a:latin typeface="Open Sauce Bold"/>
                <a:ea typeface="Open Sauce Bold"/>
                <a:cs typeface="Open Sauce Bold"/>
                <a:sym typeface="Open Sauce Bold"/>
              </a:rPr>
              <a:t> (alates 5000,00 eurot ilma käibemaksuta kolm võrreldavat hinnapakkumust);</a:t>
            </a:r>
          </a:p>
          <a:p>
            <a:pPr algn="just">
              <a:lnSpc>
                <a:spcPts val="3249"/>
              </a:lnSpc>
              <a:spcBef>
                <a:spcPct val="0"/>
              </a:spcBef>
            </a:pPr>
            <a:r>
              <a:rPr lang="et-EE" sz="2499" b="1" dirty="0">
                <a:solidFill>
                  <a:srgbClr val="000000"/>
                </a:solidFill>
                <a:latin typeface="Open Sauce Bold"/>
                <a:ea typeface="Open Sauce Bold"/>
                <a:cs typeface="Open Sauce Bold"/>
                <a:sym typeface="Open Sauce Bold"/>
              </a:rPr>
              <a:t>3)eelarve kavand (vabas vormis), kus planeeritud kulud on sihtotstarbelised, mõistlikud, majanduslikult soodsaimad, </a:t>
            </a:r>
            <a:r>
              <a:rPr lang="et-EE" sz="2499" b="1" dirty="0" err="1">
                <a:solidFill>
                  <a:srgbClr val="000000"/>
                </a:solidFill>
                <a:latin typeface="Open Sauce Bold"/>
                <a:ea typeface="Open Sauce Bold"/>
                <a:cs typeface="Open Sauce Bold"/>
                <a:sym typeface="Open Sauce Bold"/>
              </a:rPr>
              <a:t>üksiasjalikult</a:t>
            </a:r>
            <a:r>
              <a:rPr lang="et-EE" sz="2499" b="1" dirty="0">
                <a:solidFill>
                  <a:srgbClr val="000000"/>
                </a:solidFill>
                <a:latin typeface="Open Sauce Bold"/>
                <a:ea typeface="Open Sauce Bold"/>
                <a:cs typeface="Open Sauce Bold"/>
                <a:sym typeface="Open Sauce Bold"/>
              </a:rPr>
              <a:t> kirjeldatud ja vajalikud projektitoetuse eesmärgi saavutamiseks;</a:t>
            </a:r>
            <a:endParaRPr lang="en-US" sz="2499" b="1" dirty="0">
              <a:solidFill>
                <a:srgbClr val="000000"/>
              </a:solidFill>
              <a:latin typeface="Open Sauce Bold"/>
              <a:ea typeface="Open Sauce Bold"/>
              <a:cs typeface="Open Sauce Bold"/>
              <a:sym typeface="Open Sauce Bold"/>
            </a:endParaRPr>
          </a:p>
          <a:p>
            <a:pPr algn="just">
              <a:lnSpc>
                <a:spcPts val="3249"/>
              </a:lnSpc>
              <a:spcBef>
                <a:spcPct val="0"/>
              </a:spcBef>
            </a:pPr>
            <a:r>
              <a:rPr lang="en-US" sz="2499" b="1" dirty="0">
                <a:solidFill>
                  <a:srgbClr val="000000"/>
                </a:solidFill>
                <a:latin typeface="Open Sauce Bold"/>
                <a:ea typeface="Open Sauce Bold"/>
                <a:cs typeface="Open Sauce Bold"/>
                <a:sym typeface="Open Sauce Bold"/>
              </a:rPr>
              <a:t>4)</a:t>
            </a:r>
            <a:r>
              <a:rPr lang="en-US" sz="2499" b="1" dirty="0" err="1">
                <a:solidFill>
                  <a:srgbClr val="000000"/>
                </a:solidFill>
                <a:latin typeface="Open Sauce Bold"/>
                <a:ea typeface="Open Sauce Bold"/>
                <a:cs typeface="Open Sauce Bold"/>
                <a:sym typeface="Open Sauce Bold"/>
              </a:rPr>
              <a:t>ehitise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ehitamise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korral</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väljavõte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ehitusprojekti</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joonistest</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koos</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ehitusprojekti</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seletuskirjaga</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kui</a:t>
            </a:r>
            <a:r>
              <a:rPr lang="en-US" sz="2499" b="1" dirty="0">
                <a:solidFill>
                  <a:srgbClr val="000000"/>
                </a:solidFill>
                <a:latin typeface="Open Sauce Bold"/>
                <a:ea typeface="Open Sauce Bold"/>
                <a:cs typeface="Open Sauce Bold"/>
                <a:sym typeface="Open Sauce Bold"/>
              </a:rPr>
              <a:t> need on </a:t>
            </a:r>
            <a:r>
              <a:rPr lang="en-US" sz="2499" b="1" dirty="0" err="1">
                <a:solidFill>
                  <a:srgbClr val="000000"/>
                </a:solidFill>
                <a:latin typeface="Open Sauce Bold"/>
                <a:ea typeface="Open Sauce Bold"/>
                <a:cs typeface="Open Sauce Bold"/>
                <a:sym typeface="Open Sauce Bold"/>
              </a:rPr>
              <a:t>nõutavad</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ehitusseadustiku</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kohaselt</a:t>
            </a:r>
            <a:r>
              <a:rPr lang="en-US" sz="2499" b="1" dirty="0">
                <a:solidFill>
                  <a:srgbClr val="000000"/>
                </a:solidFill>
                <a:latin typeface="Open Sauce Bold"/>
                <a:ea typeface="Open Sauce Bold"/>
                <a:cs typeface="Open Sauce Bold"/>
                <a:sym typeface="Open Sauce Bold"/>
              </a:rPr>
              <a:t>;</a:t>
            </a:r>
          </a:p>
          <a:p>
            <a:pPr algn="just">
              <a:lnSpc>
                <a:spcPts val="3249"/>
              </a:lnSpc>
              <a:spcBef>
                <a:spcPct val="0"/>
              </a:spcBef>
            </a:pPr>
            <a:r>
              <a:rPr lang="en-US" sz="2499" b="1" dirty="0">
                <a:solidFill>
                  <a:srgbClr val="000000"/>
                </a:solidFill>
                <a:latin typeface="Open Sauce Bold"/>
                <a:ea typeface="Open Sauce Bold"/>
                <a:cs typeface="Open Sauce Bold"/>
                <a:sym typeface="Open Sauce Bold"/>
              </a:rPr>
              <a:t>5) </a:t>
            </a:r>
            <a:r>
              <a:rPr lang="en-US" sz="2499" b="1" dirty="0" err="1">
                <a:solidFill>
                  <a:srgbClr val="000000"/>
                </a:solidFill>
                <a:latin typeface="Open Sauce Bold"/>
                <a:ea typeface="Open Sauce Bold"/>
                <a:cs typeface="Open Sauce Bold"/>
                <a:sym typeface="Open Sauce Bold"/>
              </a:rPr>
              <a:t>hiljemalt</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esimese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maksetaotluse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esitamise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ajaks</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peab</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ehitusluba</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või</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ehitusteatis</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olema</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ehitisregistrist</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kättesaadav</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kui</a:t>
            </a:r>
            <a:r>
              <a:rPr lang="en-US" sz="2499" b="1" dirty="0">
                <a:solidFill>
                  <a:srgbClr val="000000"/>
                </a:solidFill>
                <a:latin typeface="Open Sauce Bold"/>
                <a:ea typeface="Open Sauce Bold"/>
                <a:cs typeface="Open Sauce Bold"/>
                <a:sym typeface="Open Sauce Bold"/>
              </a:rPr>
              <a:t> see on </a:t>
            </a:r>
            <a:r>
              <a:rPr lang="en-US" sz="2499" b="1" dirty="0" err="1">
                <a:solidFill>
                  <a:srgbClr val="000000"/>
                </a:solidFill>
                <a:latin typeface="Open Sauce Bold"/>
                <a:ea typeface="Open Sauce Bold"/>
                <a:cs typeface="Open Sauce Bold"/>
                <a:sym typeface="Open Sauce Bold"/>
              </a:rPr>
              <a:t>nõutud</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ehitusseadustiku</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kohaselt</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ning</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hiljemalt</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viimase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maksetaotluse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esitamise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ajaks</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peab</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ehitise</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kasutusluba</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või</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kasutusteatis</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olema</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ehitisregistrist</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kättesaadav</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kui</a:t>
            </a:r>
            <a:r>
              <a:rPr lang="en-US" sz="2499" b="1" dirty="0">
                <a:solidFill>
                  <a:srgbClr val="000000"/>
                </a:solidFill>
                <a:latin typeface="Open Sauce Bold"/>
                <a:ea typeface="Open Sauce Bold"/>
                <a:cs typeface="Open Sauce Bold"/>
                <a:sym typeface="Open Sauce Bold"/>
              </a:rPr>
              <a:t> see on </a:t>
            </a:r>
            <a:r>
              <a:rPr lang="en-US" sz="2499" b="1" dirty="0" err="1">
                <a:solidFill>
                  <a:srgbClr val="000000"/>
                </a:solidFill>
                <a:latin typeface="Open Sauce Bold"/>
                <a:ea typeface="Open Sauce Bold"/>
                <a:cs typeface="Open Sauce Bold"/>
                <a:sym typeface="Open Sauce Bold"/>
              </a:rPr>
              <a:t>nõutud</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ehitusseadustiku</a:t>
            </a:r>
            <a:r>
              <a:rPr lang="en-US" sz="2499" b="1" dirty="0">
                <a:solidFill>
                  <a:srgbClr val="000000"/>
                </a:solidFill>
                <a:latin typeface="Open Sauce Bold"/>
                <a:ea typeface="Open Sauce Bold"/>
                <a:cs typeface="Open Sauce Bold"/>
                <a:sym typeface="Open Sauce Bold"/>
              </a:rPr>
              <a:t> </a:t>
            </a:r>
            <a:r>
              <a:rPr lang="en-US" sz="2499" b="1" dirty="0" err="1">
                <a:solidFill>
                  <a:srgbClr val="000000"/>
                </a:solidFill>
                <a:latin typeface="Open Sauce Bold"/>
                <a:ea typeface="Open Sauce Bold"/>
                <a:cs typeface="Open Sauce Bold"/>
                <a:sym typeface="Open Sauce Bold"/>
              </a:rPr>
              <a:t>kohaselt</a:t>
            </a:r>
            <a:r>
              <a:rPr lang="en-US" sz="2499" b="1" dirty="0">
                <a:solidFill>
                  <a:srgbClr val="000000"/>
                </a:solidFill>
                <a:latin typeface="Open Sauce Bold"/>
                <a:ea typeface="Open Sauce Bold"/>
                <a:cs typeface="Open Sauce Bold"/>
                <a:sym typeface="Open Sauce Bold"/>
              </a:rPr>
              <a:t>; </a:t>
            </a:r>
          </a:p>
        </p:txBody>
      </p:sp>
      <p:sp>
        <p:nvSpPr>
          <p:cNvPr id="8" name="Freeform 8"/>
          <p:cNvSpPr/>
          <p:nvPr/>
        </p:nvSpPr>
        <p:spPr>
          <a:xfrm>
            <a:off x="461287" y="8776572"/>
            <a:ext cx="3877083" cy="963455"/>
          </a:xfrm>
          <a:custGeom>
            <a:avLst/>
            <a:gdLst/>
            <a:ahLst/>
            <a:cxnLst/>
            <a:rect l="l" t="t" r="r" b="b"/>
            <a:pathLst>
              <a:path w="3877083" h="963455">
                <a:moveTo>
                  <a:pt x="0" y="0"/>
                </a:moveTo>
                <a:lnTo>
                  <a:pt x="3877083" y="0"/>
                </a:lnTo>
                <a:lnTo>
                  <a:pt x="3877083" y="963456"/>
                </a:lnTo>
                <a:lnTo>
                  <a:pt x="0" y="963456"/>
                </a:lnTo>
                <a:lnTo>
                  <a:pt x="0" y="0"/>
                </a:lnTo>
                <a:close/>
              </a:path>
            </a:pathLst>
          </a:custGeom>
          <a:blipFill>
            <a:blip r:embed="rId7"/>
            <a:stretch>
              <a:fillRect/>
            </a:stretch>
          </a:blipFill>
        </p:spPr>
        <p:txBody>
          <a:bodyPr/>
          <a:lstStyle/>
          <a:p>
            <a:endParaRPr lang="et-E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sp>
        <p:nvSpPr>
          <p:cNvPr id="3" name="Freeform 3"/>
          <p:cNvSpPr/>
          <p:nvPr/>
        </p:nvSpPr>
        <p:spPr>
          <a:xfrm>
            <a:off x="13357979" y="1725350"/>
            <a:ext cx="4649608" cy="7532950"/>
          </a:xfrm>
          <a:custGeom>
            <a:avLst/>
            <a:gdLst/>
            <a:ahLst/>
            <a:cxnLst/>
            <a:rect l="l" t="t" r="r" b="b"/>
            <a:pathLst>
              <a:path w="4649608" h="7532950">
                <a:moveTo>
                  <a:pt x="0" y="0"/>
                </a:moveTo>
                <a:lnTo>
                  <a:pt x="4649608" y="0"/>
                </a:lnTo>
                <a:lnTo>
                  <a:pt x="4649608" y="7532950"/>
                </a:lnTo>
                <a:lnTo>
                  <a:pt x="0" y="7532950"/>
                </a:lnTo>
                <a:lnTo>
                  <a:pt x="0" y="0"/>
                </a:lnTo>
                <a:close/>
              </a:path>
            </a:pathLst>
          </a:custGeom>
          <a:blipFill>
            <a:blip r:embed="rId3"/>
            <a:stretch>
              <a:fillRect r="-14218"/>
            </a:stretch>
          </a:blipFill>
        </p:spPr>
        <p:txBody>
          <a:bodyPr/>
          <a:lstStyle/>
          <a:p>
            <a:endParaRPr lang="et-EE"/>
          </a:p>
        </p:txBody>
      </p:sp>
      <p:sp>
        <p:nvSpPr>
          <p:cNvPr id="4" name="Freeform 4"/>
          <p:cNvSpPr/>
          <p:nvPr/>
        </p:nvSpPr>
        <p:spPr>
          <a:xfrm>
            <a:off x="533400" y="8955993"/>
            <a:ext cx="3877083" cy="963455"/>
          </a:xfrm>
          <a:custGeom>
            <a:avLst/>
            <a:gdLst/>
            <a:ahLst/>
            <a:cxnLst/>
            <a:rect l="l" t="t" r="r" b="b"/>
            <a:pathLst>
              <a:path w="3877083" h="963455">
                <a:moveTo>
                  <a:pt x="0" y="0"/>
                </a:moveTo>
                <a:lnTo>
                  <a:pt x="3877084" y="0"/>
                </a:lnTo>
                <a:lnTo>
                  <a:pt x="3877084" y="963456"/>
                </a:lnTo>
                <a:lnTo>
                  <a:pt x="0" y="963456"/>
                </a:lnTo>
                <a:lnTo>
                  <a:pt x="0" y="0"/>
                </a:lnTo>
                <a:close/>
              </a:path>
            </a:pathLst>
          </a:custGeom>
          <a:blipFill>
            <a:blip r:embed="rId4"/>
            <a:stretch>
              <a:fillRect/>
            </a:stretch>
          </a:blipFill>
        </p:spPr>
        <p:txBody>
          <a:bodyPr/>
          <a:lstStyle/>
          <a:p>
            <a:endParaRPr lang="et-EE"/>
          </a:p>
        </p:txBody>
      </p:sp>
      <p:sp>
        <p:nvSpPr>
          <p:cNvPr id="5" name="TextBox 5"/>
          <p:cNvSpPr txBox="1"/>
          <p:nvPr/>
        </p:nvSpPr>
        <p:spPr>
          <a:xfrm>
            <a:off x="345231" y="421793"/>
            <a:ext cx="12844499" cy="1616560"/>
          </a:xfrm>
          <a:prstGeom prst="rect">
            <a:avLst/>
          </a:prstGeom>
        </p:spPr>
        <p:txBody>
          <a:bodyPr lIns="0" tIns="0" rIns="0" bIns="0" rtlCol="0" anchor="t">
            <a:spAutoFit/>
          </a:bodyPr>
          <a:lstStyle/>
          <a:p>
            <a:pPr algn="l">
              <a:lnSpc>
                <a:spcPts val="5910"/>
              </a:lnSpc>
            </a:pPr>
            <a:r>
              <a:rPr lang="en-US" sz="5970" spc="208">
                <a:solidFill>
                  <a:srgbClr val="040506"/>
                </a:solidFill>
                <a:latin typeface="Codec Pro ExtraBold"/>
                <a:ea typeface="Codec Pro ExtraBold"/>
                <a:cs typeface="Codec Pro ExtraBold"/>
                <a:sym typeface="Codec Pro ExtraBold"/>
              </a:rPr>
              <a:t>Projektitaotlusega esitamisele kuuluvad  dokumendid (2) </a:t>
            </a:r>
          </a:p>
        </p:txBody>
      </p:sp>
      <p:sp>
        <p:nvSpPr>
          <p:cNvPr id="6" name="TextBox 6"/>
          <p:cNvSpPr txBox="1"/>
          <p:nvPr/>
        </p:nvSpPr>
        <p:spPr>
          <a:xfrm>
            <a:off x="345231" y="2300671"/>
            <a:ext cx="13012748" cy="6331733"/>
          </a:xfrm>
          <a:prstGeom prst="rect">
            <a:avLst/>
          </a:prstGeom>
        </p:spPr>
        <p:txBody>
          <a:bodyPr lIns="0" tIns="0" rIns="0" bIns="0" rtlCol="0" anchor="t">
            <a:spAutoFit/>
          </a:bodyPr>
          <a:lstStyle/>
          <a:p>
            <a:pPr algn="l">
              <a:lnSpc>
                <a:spcPts val="3105"/>
              </a:lnSpc>
              <a:spcBef>
                <a:spcPct val="0"/>
              </a:spcBef>
            </a:pPr>
            <a:r>
              <a:rPr lang="en-US" sz="2388" b="1" dirty="0">
                <a:solidFill>
                  <a:srgbClr val="040506"/>
                </a:solidFill>
                <a:latin typeface="Open Sauce Bold"/>
                <a:ea typeface="Open Sauce Bold"/>
                <a:cs typeface="Open Sauce Bold"/>
                <a:sym typeface="Open Sauce Bold"/>
              </a:rPr>
              <a:t>6) </a:t>
            </a:r>
            <a:r>
              <a:rPr lang="en-US" sz="2388" b="1" dirty="0" err="1">
                <a:solidFill>
                  <a:srgbClr val="040506"/>
                </a:solidFill>
                <a:latin typeface="Open Sauce Bold"/>
                <a:ea typeface="Open Sauce Bold"/>
                <a:cs typeface="Open Sauce Bold"/>
                <a:sym typeface="Open Sauce Bold"/>
              </a:rPr>
              <a:t>ehitise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ehitamise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korral</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kohaliku</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omavalitsuse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poolt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väljastatud</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ehitusluba</a:t>
            </a:r>
            <a:r>
              <a:rPr lang="en-US" sz="2388" b="1" dirty="0">
                <a:solidFill>
                  <a:srgbClr val="040506"/>
                </a:solidFill>
                <a:latin typeface="Open Sauce Bold"/>
                <a:ea typeface="Open Sauce Bold"/>
                <a:cs typeface="Open Sauce Bold"/>
                <a:sym typeface="Open Sauce Bold"/>
              </a:rPr>
              <a:t> / </a:t>
            </a:r>
            <a:r>
              <a:rPr lang="en-US" sz="2388" b="1" dirty="0" err="1">
                <a:solidFill>
                  <a:srgbClr val="040506"/>
                </a:solidFill>
                <a:latin typeface="Open Sauce Bold"/>
                <a:ea typeface="Open Sauce Bold"/>
                <a:cs typeface="Open Sauce Bold"/>
                <a:sym typeface="Open Sauce Bold"/>
              </a:rPr>
              <a:t>ehitusteatis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või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nkinnituskiri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või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projekteerimistingimused</a:t>
            </a:r>
            <a:r>
              <a:rPr lang="en-US" sz="2388" b="1" dirty="0">
                <a:solidFill>
                  <a:srgbClr val="040506"/>
                </a:solidFill>
                <a:latin typeface="Open Sauce Bold"/>
                <a:ea typeface="Open Sauce Bold"/>
                <a:cs typeface="Open Sauce Bold"/>
                <a:sym typeface="Open Sauce Bold"/>
              </a:rPr>
              <a:t>, mis </a:t>
            </a:r>
            <a:r>
              <a:rPr lang="en-US" sz="2388" b="1" dirty="0" err="1">
                <a:solidFill>
                  <a:srgbClr val="040506"/>
                </a:solidFill>
                <a:latin typeface="Open Sauce Bold"/>
                <a:ea typeface="Open Sauce Bold"/>
                <a:cs typeface="Open Sauce Bold"/>
                <a:sym typeface="Open Sauce Bold"/>
              </a:rPr>
              <a:t>tõendab</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kavandatava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tegevuse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vastavust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ehitusseadustikule</a:t>
            </a:r>
            <a:r>
              <a:rPr lang="en-US" sz="2388" b="1" dirty="0">
                <a:solidFill>
                  <a:srgbClr val="040506"/>
                </a:solidFill>
                <a:latin typeface="Open Sauce Bold"/>
                <a:ea typeface="Open Sauce Bold"/>
                <a:cs typeface="Open Sauce Bold"/>
                <a:sym typeface="Open Sauce Bold"/>
              </a:rPr>
              <a:t> ja </a:t>
            </a:r>
            <a:r>
              <a:rPr lang="en-US" sz="2388" b="1" dirty="0" err="1">
                <a:solidFill>
                  <a:srgbClr val="040506"/>
                </a:solidFill>
                <a:latin typeface="Open Sauce Bold"/>
                <a:ea typeface="Open Sauce Bold"/>
                <a:cs typeface="Open Sauce Bold"/>
                <a:sym typeface="Open Sauce Bold"/>
              </a:rPr>
              <a:t>omavalitsuse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õigusaktidele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Kinnituskirjaga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tõendab</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omavalitsus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takistuste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puudumist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vastava</a:t>
            </a:r>
            <a:r>
              <a:rPr lang="en-US" sz="2388" b="1" dirty="0">
                <a:solidFill>
                  <a:srgbClr val="040506"/>
                </a:solidFill>
                <a:latin typeface="Open Sauce Bold"/>
                <a:ea typeface="Open Sauce Bold"/>
                <a:cs typeface="Open Sauce Bold"/>
                <a:sym typeface="Open Sauce Bold"/>
              </a:rPr>
              <a:t> loa </a:t>
            </a:r>
            <a:r>
              <a:rPr lang="en-US" sz="2388" b="1" dirty="0" err="1">
                <a:solidFill>
                  <a:srgbClr val="040506"/>
                </a:solidFill>
                <a:latin typeface="Open Sauce Bold"/>
                <a:ea typeface="Open Sauce Bold"/>
                <a:cs typeface="Open Sauce Bold"/>
                <a:sym typeface="Open Sauce Bold"/>
              </a:rPr>
              <a:t>väljastamise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kohta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projekti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positiivse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toetusotsuse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korral</a:t>
            </a:r>
            <a:r>
              <a:rPr lang="en-US" sz="2388" b="1" dirty="0">
                <a:solidFill>
                  <a:srgbClr val="040506"/>
                </a:solidFill>
                <a:latin typeface="Open Sauce Bold"/>
                <a:ea typeface="Open Sauce Bold"/>
                <a:cs typeface="Open Sauce Bold"/>
                <a:sym typeface="Open Sauce Bold"/>
              </a:rPr>
              <a:t>;</a:t>
            </a:r>
          </a:p>
          <a:p>
            <a:pPr algn="l">
              <a:lnSpc>
                <a:spcPts val="3105"/>
              </a:lnSpc>
              <a:spcBef>
                <a:spcPct val="0"/>
              </a:spcBef>
            </a:pPr>
            <a:r>
              <a:rPr lang="en-US" sz="2388" b="1" dirty="0">
                <a:solidFill>
                  <a:srgbClr val="040506"/>
                </a:solidFill>
                <a:latin typeface="Open Sauce Bold"/>
                <a:ea typeface="Open Sauce Bold"/>
                <a:cs typeface="Open Sauce Bold"/>
                <a:sym typeface="Open Sauce Bold"/>
              </a:rPr>
              <a:t>7) </a:t>
            </a:r>
            <a:r>
              <a:rPr lang="en-US" sz="2388" b="1" dirty="0" err="1">
                <a:solidFill>
                  <a:srgbClr val="040506"/>
                </a:solidFill>
                <a:latin typeface="Open Sauce Bold"/>
                <a:ea typeface="Open Sauce Bold"/>
                <a:cs typeface="Open Sauce Bold"/>
                <a:sym typeface="Open Sauce Bold"/>
              </a:rPr>
              <a:t>taotlemise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aastale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eelneva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majandusaasta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aruanne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või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prognoositavad</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andmed</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jooksva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majandusaasta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bilansi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kogumahu</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kohta</a:t>
            </a:r>
            <a:r>
              <a:rPr lang="en-US" sz="2388" b="1" dirty="0">
                <a:solidFill>
                  <a:srgbClr val="040506"/>
                </a:solidFill>
                <a:latin typeface="Open Sauce Bold"/>
                <a:ea typeface="Open Sauce Bold"/>
                <a:cs typeface="Open Sauce Bold"/>
                <a:sym typeface="Open Sauce Bold"/>
              </a:rPr>
              <a:t>;</a:t>
            </a:r>
          </a:p>
          <a:p>
            <a:pPr algn="l">
              <a:lnSpc>
                <a:spcPts val="3105"/>
              </a:lnSpc>
              <a:spcBef>
                <a:spcPct val="0"/>
              </a:spcBef>
            </a:pPr>
            <a:r>
              <a:rPr lang="en-US" sz="2388" b="1" dirty="0">
                <a:solidFill>
                  <a:srgbClr val="040506"/>
                </a:solidFill>
                <a:latin typeface="Open Sauce Bold"/>
                <a:ea typeface="Open Sauce Bold"/>
                <a:cs typeface="Open Sauce Bold"/>
                <a:sym typeface="Open Sauce Bold"/>
              </a:rPr>
              <a:t>8) </a:t>
            </a:r>
            <a:r>
              <a:rPr lang="en-US" sz="2388" b="1" dirty="0" err="1">
                <a:solidFill>
                  <a:srgbClr val="040506"/>
                </a:solidFill>
                <a:latin typeface="Open Sauce Bold"/>
                <a:ea typeface="Open Sauce Bold"/>
                <a:cs typeface="Open Sauce Bold"/>
                <a:sym typeface="Open Sauce Bold"/>
              </a:rPr>
              <a:t>ehitustegevuse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projekti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puhul</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objekti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ehitis</a:t>
            </a:r>
            <a:r>
              <a:rPr lang="en-US" sz="2388" b="1" dirty="0">
                <a:solidFill>
                  <a:srgbClr val="040506"/>
                </a:solidFill>
                <a:latin typeface="Open Sauce Bold"/>
                <a:ea typeface="Open Sauce Bold"/>
                <a:cs typeface="Open Sauce Bold"/>
                <a:sym typeface="Open Sauce Bold"/>
              </a:rPr>
              <a:t> ja </a:t>
            </a:r>
            <a:r>
              <a:rPr lang="en-US" sz="2388" b="1" dirty="0" err="1">
                <a:solidFill>
                  <a:srgbClr val="040506"/>
                </a:solidFill>
                <a:latin typeface="Open Sauce Bold"/>
                <a:ea typeface="Open Sauce Bold"/>
                <a:cs typeface="Open Sauce Bold"/>
                <a:sym typeface="Open Sauce Bold"/>
              </a:rPr>
              <a:t>selle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alune</a:t>
            </a:r>
            <a:r>
              <a:rPr lang="en-US" sz="2388" b="1" dirty="0">
                <a:solidFill>
                  <a:srgbClr val="040506"/>
                </a:solidFill>
                <a:latin typeface="Open Sauce Bold"/>
                <a:ea typeface="Open Sauce Bold"/>
                <a:cs typeface="Open Sauce Bold"/>
                <a:sym typeface="Open Sauce Bold"/>
              </a:rPr>
              <a:t> maa) </a:t>
            </a:r>
            <a:r>
              <a:rPr lang="en-US" sz="2388" b="1" dirty="0" err="1">
                <a:solidFill>
                  <a:srgbClr val="040506"/>
                </a:solidFill>
                <a:latin typeface="Open Sauce Bold"/>
                <a:ea typeface="Open Sauce Bold"/>
                <a:cs typeface="Open Sauce Bold"/>
                <a:sym typeface="Open Sauce Bold"/>
              </a:rPr>
              <a:t>omandit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tõendav</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dokument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kui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ei</a:t>
            </a:r>
            <a:r>
              <a:rPr lang="en-US" sz="2388" b="1" dirty="0">
                <a:solidFill>
                  <a:srgbClr val="040506"/>
                </a:solidFill>
                <a:latin typeface="Open Sauce Bold"/>
                <a:ea typeface="Open Sauce Bold"/>
                <a:cs typeface="Open Sauce Bold"/>
                <a:sym typeface="Open Sauce Bold"/>
              </a:rPr>
              <a:t> ole </a:t>
            </a:r>
            <a:r>
              <a:rPr lang="en-US" sz="2388" b="1" dirty="0" err="1">
                <a:solidFill>
                  <a:srgbClr val="040506"/>
                </a:solidFill>
                <a:latin typeface="Open Sauce Bold"/>
                <a:ea typeface="Open Sauce Bold"/>
                <a:cs typeface="Open Sauce Bold"/>
                <a:sym typeface="Open Sauce Bold"/>
              </a:rPr>
              <a:t>omandis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siis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leping</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vähemalt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viieks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aastat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arvates</a:t>
            </a:r>
            <a:r>
              <a:rPr lang="en-US" sz="2388" b="1" dirty="0">
                <a:solidFill>
                  <a:srgbClr val="040506"/>
                </a:solidFill>
                <a:latin typeface="Open Sauce Bold"/>
                <a:ea typeface="Open Sauce Bold"/>
                <a:cs typeface="Open Sauce Bold"/>
                <a:sym typeface="Open Sauce Bold"/>
              </a:rPr>
              <a:t> PRIA </a:t>
            </a:r>
            <a:r>
              <a:rPr lang="en-US" sz="2388" b="1" dirty="0" err="1">
                <a:solidFill>
                  <a:srgbClr val="040506"/>
                </a:solidFill>
                <a:latin typeface="Open Sauce Bold"/>
                <a:ea typeface="Open Sauce Bold"/>
                <a:cs typeface="Open Sauce Bold"/>
                <a:sym typeface="Open Sauce Bold"/>
              </a:rPr>
              <a:t>poolt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viimase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toetusosa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maksmisest</a:t>
            </a:r>
            <a:r>
              <a:rPr lang="en-US" sz="2388" b="1" dirty="0">
                <a:solidFill>
                  <a:srgbClr val="040506"/>
                </a:solidFill>
                <a:latin typeface="Open Sauce Bold"/>
                <a:ea typeface="Open Sauce Bold"/>
                <a:cs typeface="Open Sauce Bold"/>
                <a:sym typeface="Open Sauce Bold"/>
              </a:rPr>
              <a:t>;</a:t>
            </a:r>
          </a:p>
          <a:p>
            <a:pPr algn="l">
              <a:lnSpc>
                <a:spcPts val="3105"/>
              </a:lnSpc>
              <a:spcBef>
                <a:spcPct val="0"/>
              </a:spcBef>
            </a:pPr>
            <a:r>
              <a:rPr lang="en-US" sz="2388" b="1" dirty="0">
                <a:solidFill>
                  <a:srgbClr val="040506"/>
                </a:solidFill>
                <a:latin typeface="Open Sauce Bold"/>
                <a:ea typeface="Open Sauce Bold"/>
                <a:cs typeface="Open Sauce Bold"/>
                <a:sym typeface="Open Sauce Bold"/>
              </a:rPr>
              <a:t>9) </a:t>
            </a:r>
            <a:r>
              <a:rPr lang="en-US" sz="2388" b="1" dirty="0" err="1">
                <a:solidFill>
                  <a:srgbClr val="040506"/>
                </a:solidFill>
                <a:latin typeface="Open Sauce Bold"/>
                <a:ea typeface="Open Sauce Bold"/>
                <a:cs typeface="Open Sauce Bold"/>
                <a:sym typeface="Open Sauce Bold"/>
              </a:rPr>
              <a:t>sellise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seadme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soetamisel</a:t>
            </a:r>
            <a:r>
              <a:rPr lang="en-US" sz="2388" b="1" dirty="0">
                <a:solidFill>
                  <a:srgbClr val="040506"/>
                </a:solidFill>
                <a:latin typeface="Open Sauce Bold"/>
                <a:ea typeface="Open Sauce Bold"/>
                <a:cs typeface="Open Sauce Bold"/>
                <a:sym typeface="Open Sauce Bold"/>
              </a:rPr>
              <a:t>, mis </a:t>
            </a:r>
            <a:r>
              <a:rPr lang="en-US" sz="2388" b="1" dirty="0" err="1">
                <a:solidFill>
                  <a:srgbClr val="040506"/>
                </a:solidFill>
                <a:latin typeface="Open Sauce Bold"/>
                <a:ea typeface="Open Sauce Bold"/>
                <a:cs typeface="Open Sauce Bold"/>
                <a:sym typeface="Open Sauce Bold"/>
              </a:rPr>
              <a:t>paigaldatakse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ehitisse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või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mida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kasutatakse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ehitises</a:t>
            </a:r>
            <a:r>
              <a:rPr lang="en-US" sz="2388" b="1" dirty="0">
                <a:solidFill>
                  <a:srgbClr val="040506"/>
                </a:solidFill>
                <a:latin typeface="Open Sauce Bold"/>
                <a:ea typeface="Open Sauce Bold"/>
                <a:cs typeface="Open Sauce Bold"/>
                <a:sym typeface="Open Sauce Bold"/>
              </a:rPr>
              <a:t>, on see </a:t>
            </a:r>
            <a:r>
              <a:rPr lang="en-US" sz="2388" b="1" dirty="0" err="1">
                <a:solidFill>
                  <a:srgbClr val="040506"/>
                </a:solidFill>
                <a:latin typeface="Open Sauce Bold"/>
                <a:ea typeface="Open Sauce Bold"/>
                <a:cs typeface="Open Sauce Bold"/>
                <a:sym typeface="Open Sauce Bold"/>
              </a:rPr>
              <a:t>ehitis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projektitoetuse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taotleja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otseses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valduses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asjaõiguslikul</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või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võlaõiguslikul</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alusel</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vähemalt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viis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aastat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arvates</a:t>
            </a:r>
            <a:r>
              <a:rPr lang="en-US" sz="2388" b="1" dirty="0">
                <a:solidFill>
                  <a:srgbClr val="040506"/>
                </a:solidFill>
                <a:latin typeface="Open Sauce Bold"/>
                <a:ea typeface="Open Sauce Bold"/>
                <a:cs typeface="Open Sauce Bold"/>
                <a:sym typeface="Open Sauce Bold"/>
              </a:rPr>
              <a:t> PRIA </a:t>
            </a:r>
            <a:r>
              <a:rPr lang="en-US" sz="2388" b="1" dirty="0" err="1">
                <a:solidFill>
                  <a:srgbClr val="040506"/>
                </a:solidFill>
                <a:latin typeface="Open Sauce Bold"/>
                <a:ea typeface="Open Sauce Bold"/>
                <a:cs typeface="Open Sauce Bold"/>
                <a:sym typeface="Open Sauce Bold"/>
              </a:rPr>
              <a:t>poolt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viimase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toetusosa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maksmisest</a:t>
            </a:r>
            <a:r>
              <a:rPr lang="en-US" sz="2388" b="1" dirty="0">
                <a:solidFill>
                  <a:srgbClr val="040506"/>
                </a:solidFill>
                <a:latin typeface="Open Sauce Bold"/>
                <a:ea typeface="Open Sauce Bold"/>
                <a:cs typeface="Open Sauce Bold"/>
                <a:sym typeface="Open Sauce Bold"/>
              </a:rPr>
              <a:t>;</a:t>
            </a:r>
          </a:p>
          <a:p>
            <a:pPr algn="l">
              <a:lnSpc>
                <a:spcPts val="3105"/>
              </a:lnSpc>
              <a:spcBef>
                <a:spcPct val="0"/>
              </a:spcBef>
            </a:pPr>
            <a:r>
              <a:rPr lang="en-US" sz="2388" b="1" dirty="0">
                <a:solidFill>
                  <a:srgbClr val="040506"/>
                </a:solidFill>
                <a:latin typeface="Open Sauce Bold"/>
                <a:ea typeface="Open Sauce Bold"/>
                <a:cs typeface="Open Sauce Bold"/>
                <a:sym typeface="Open Sauce Bold"/>
              </a:rPr>
              <a:t>10) </a:t>
            </a:r>
            <a:r>
              <a:rPr lang="en-US" sz="2388" b="1" dirty="0" err="1">
                <a:solidFill>
                  <a:srgbClr val="040506"/>
                </a:solidFill>
                <a:latin typeface="Open Sauce Bold"/>
                <a:ea typeface="Open Sauce Bold"/>
                <a:cs typeface="Open Sauce Bold"/>
                <a:sym typeface="Open Sauce Bold"/>
              </a:rPr>
              <a:t>projektijuhi</a:t>
            </a:r>
            <a:r>
              <a:rPr lang="en-US" sz="2388" b="1" dirty="0">
                <a:solidFill>
                  <a:srgbClr val="040506"/>
                </a:solidFill>
                <a:latin typeface="Open Sauce Bold"/>
                <a:ea typeface="Open Sauce Bold"/>
                <a:cs typeface="Open Sauce Bold"/>
                <a:sym typeface="Open Sauce Bold"/>
              </a:rPr>
              <a:t> CV </a:t>
            </a:r>
            <a:r>
              <a:rPr lang="en-US" sz="2388" b="1" dirty="0" err="1">
                <a:solidFill>
                  <a:srgbClr val="040506"/>
                </a:solidFill>
                <a:latin typeface="Open Sauce Bold"/>
                <a:ea typeface="Open Sauce Bold"/>
                <a:cs typeface="Open Sauce Bold"/>
                <a:sym typeface="Open Sauce Bold"/>
              </a:rPr>
              <a:t>kui</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küsitakse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toetust</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projektijuhtimise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kulude</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katmiseks</a:t>
            </a:r>
            <a:r>
              <a:rPr lang="en-US" sz="2388" b="1" dirty="0">
                <a:solidFill>
                  <a:srgbClr val="040506"/>
                </a:solidFill>
                <a:latin typeface="Open Sauce Bold"/>
                <a:ea typeface="Open Sauce Bold"/>
                <a:cs typeface="Open Sauce Bold"/>
                <a:sym typeface="Open Sauce Bold"/>
              </a:rPr>
              <a:t>;</a:t>
            </a:r>
          </a:p>
          <a:p>
            <a:pPr algn="l">
              <a:lnSpc>
                <a:spcPts val="3105"/>
              </a:lnSpc>
              <a:spcBef>
                <a:spcPct val="0"/>
              </a:spcBef>
            </a:pPr>
            <a:r>
              <a:rPr lang="en-US" sz="2388" b="1" dirty="0">
                <a:solidFill>
                  <a:srgbClr val="040506"/>
                </a:solidFill>
                <a:latin typeface="Open Sauce Bold"/>
                <a:ea typeface="Open Sauce Bold"/>
                <a:cs typeface="Open Sauce Bold"/>
                <a:sym typeface="Open Sauce Bold"/>
              </a:rPr>
              <a:t>11) </a:t>
            </a:r>
            <a:r>
              <a:rPr lang="en-US" sz="2388" b="1" dirty="0" err="1">
                <a:solidFill>
                  <a:srgbClr val="040506"/>
                </a:solidFill>
                <a:latin typeface="Open Sauce Bold"/>
                <a:ea typeface="Open Sauce Bold"/>
                <a:cs typeface="Open Sauce Bold"/>
                <a:sym typeface="Open Sauce Bold"/>
              </a:rPr>
              <a:t>hinnapakkumus</a:t>
            </a:r>
            <a:r>
              <a:rPr lang="en-US" sz="2388" b="1" dirty="0">
                <a:solidFill>
                  <a:srgbClr val="040506"/>
                </a:solidFill>
                <a:latin typeface="Open Sauce Bold"/>
                <a:ea typeface="Open Sauce Bold"/>
                <a:cs typeface="Open Sauce Bold"/>
                <a:sym typeface="Open Sauce Bold"/>
              </a:rPr>
              <a:t>(t)</a:t>
            </a:r>
            <a:r>
              <a:rPr lang="en-US" sz="2388" b="1" dirty="0" err="1">
                <a:solidFill>
                  <a:srgbClr val="040506"/>
                </a:solidFill>
                <a:latin typeface="Open Sauce Bold"/>
                <a:ea typeface="Open Sauce Bold"/>
                <a:cs typeface="Open Sauce Bold"/>
                <a:sym typeface="Open Sauce Bold"/>
              </a:rPr>
              <a:t>ega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koos</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esitada</a:t>
            </a:r>
            <a:r>
              <a:rPr lang="en-US" sz="2388" b="1" dirty="0">
                <a:solidFill>
                  <a:srgbClr val="040506"/>
                </a:solidFill>
                <a:latin typeface="Open Sauce Bold"/>
                <a:ea typeface="Open Sauce Bold"/>
                <a:cs typeface="Open Sauce Bold"/>
                <a:sym typeface="Open Sauce Bold"/>
              </a:rPr>
              <a:t> </a:t>
            </a:r>
            <a:r>
              <a:rPr lang="en-US" sz="2388" b="1" dirty="0" err="1">
                <a:solidFill>
                  <a:srgbClr val="040506"/>
                </a:solidFill>
                <a:latin typeface="Open Sauce Bold"/>
                <a:ea typeface="Open Sauce Bold"/>
                <a:cs typeface="Open Sauce Bold"/>
                <a:sym typeface="Open Sauce Bold"/>
              </a:rPr>
              <a:t>pakkumuskutse</a:t>
            </a:r>
            <a:r>
              <a:rPr lang="et-EE" sz="2388" b="1" dirty="0">
                <a:solidFill>
                  <a:srgbClr val="040506"/>
                </a:solidFill>
                <a:latin typeface="Open Sauce Bold"/>
                <a:ea typeface="Open Sauce Bold"/>
                <a:cs typeface="Open Sauce Bold"/>
                <a:sym typeface="Open Sauce Bold"/>
              </a:rPr>
              <a:t>.</a:t>
            </a:r>
            <a:endParaRPr lang="en-US" sz="2388" b="1" dirty="0">
              <a:solidFill>
                <a:srgbClr val="040506"/>
              </a:solidFill>
              <a:latin typeface="Open Sauce Bold"/>
              <a:ea typeface="Open Sauce Bold"/>
              <a:cs typeface="Open Sauce Bold"/>
              <a:sym typeface="Open Sauce 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sp>
        <p:nvSpPr>
          <p:cNvPr id="3" name="AutoShape 3"/>
          <p:cNvSpPr/>
          <p:nvPr/>
        </p:nvSpPr>
        <p:spPr>
          <a:xfrm rot="6897">
            <a:off x="2864060" y="9226651"/>
            <a:ext cx="12559879" cy="0"/>
          </a:xfrm>
          <a:prstGeom prst="line">
            <a:avLst/>
          </a:prstGeom>
          <a:ln w="19050" cap="flat">
            <a:solidFill>
              <a:srgbClr val="000000"/>
            </a:solidFill>
            <a:prstDash val="solid"/>
            <a:headEnd type="none" w="sm" len="sm"/>
            <a:tailEnd type="none" w="sm" len="sm"/>
          </a:ln>
        </p:spPr>
        <p:txBody>
          <a:bodyPr/>
          <a:lstStyle/>
          <a:p>
            <a:endParaRPr lang="et-EE"/>
          </a:p>
        </p:txBody>
      </p:sp>
      <p:sp>
        <p:nvSpPr>
          <p:cNvPr id="4" name="TextBox 4"/>
          <p:cNvSpPr txBox="1"/>
          <p:nvPr/>
        </p:nvSpPr>
        <p:spPr>
          <a:xfrm>
            <a:off x="1228430" y="1467917"/>
            <a:ext cx="9547613" cy="1617990"/>
          </a:xfrm>
          <a:prstGeom prst="rect">
            <a:avLst/>
          </a:prstGeom>
        </p:spPr>
        <p:txBody>
          <a:bodyPr lIns="0" tIns="0" rIns="0" bIns="0" rtlCol="0" anchor="t">
            <a:spAutoFit/>
          </a:bodyPr>
          <a:lstStyle/>
          <a:p>
            <a:pPr marL="0" lvl="0" indent="0" algn="l">
              <a:lnSpc>
                <a:spcPts val="5862"/>
              </a:lnSpc>
              <a:spcBef>
                <a:spcPct val="0"/>
              </a:spcBef>
            </a:pPr>
            <a:r>
              <a:rPr lang="en-US" sz="5921" spc="207">
                <a:solidFill>
                  <a:srgbClr val="040506"/>
                </a:solidFill>
                <a:latin typeface="Codec Pro ExtraBold"/>
                <a:ea typeface="Codec Pro ExtraBold"/>
                <a:cs typeface="Codec Pro ExtraBold"/>
                <a:sym typeface="Codec Pro ExtraBold"/>
              </a:rPr>
              <a:t>E-Pria´s projektitaotluse näidisküsimused</a:t>
            </a:r>
          </a:p>
        </p:txBody>
      </p:sp>
      <p:sp>
        <p:nvSpPr>
          <p:cNvPr id="5" name="Freeform 5"/>
          <p:cNvSpPr/>
          <p:nvPr/>
        </p:nvSpPr>
        <p:spPr>
          <a:xfrm>
            <a:off x="21900" y="9404862"/>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6" name="Group 6"/>
          <p:cNvGrpSpPr/>
          <p:nvPr/>
        </p:nvGrpSpPr>
        <p:grpSpPr>
          <a:xfrm>
            <a:off x="10776043" y="-2524707"/>
            <a:ext cx="3964049" cy="396404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8" name="TextBox 8"/>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9" name="Freeform 9"/>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10" name="Group 10"/>
          <p:cNvGrpSpPr/>
          <p:nvPr/>
        </p:nvGrpSpPr>
        <p:grpSpPr>
          <a:xfrm>
            <a:off x="-904968" y="8918951"/>
            <a:ext cx="2649263" cy="2649263"/>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12" name="TextBox 12"/>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3" name="Freeform 13"/>
          <p:cNvSpPr/>
          <p:nvPr/>
        </p:nvSpPr>
        <p:spPr>
          <a:xfrm>
            <a:off x="832136" y="8741849"/>
            <a:ext cx="3877083" cy="963455"/>
          </a:xfrm>
          <a:custGeom>
            <a:avLst/>
            <a:gdLst/>
            <a:ahLst/>
            <a:cxnLst/>
            <a:rect l="l" t="t" r="r" b="b"/>
            <a:pathLst>
              <a:path w="3877083" h="963455">
                <a:moveTo>
                  <a:pt x="0" y="0"/>
                </a:moveTo>
                <a:lnTo>
                  <a:pt x="3877083" y="0"/>
                </a:lnTo>
                <a:lnTo>
                  <a:pt x="3877083" y="963455"/>
                </a:lnTo>
                <a:lnTo>
                  <a:pt x="0" y="963455"/>
                </a:lnTo>
                <a:lnTo>
                  <a:pt x="0" y="0"/>
                </a:lnTo>
                <a:close/>
              </a:path>
            </a:pathLst>
          </a:custGeom>
          <a:blipFill>
            <a:blip r:embed="rId5"/>
            <a:stretch>
              <a:fillRect/>
            </a:stretch>
          </a:blipFill>
        </p:spPr>
        <p:txBody>
          <a:bodyPr/>
          <a:lstStyle/>
          <a:p>
            <a:endParaRPr lang="et-EE"/>
          </a:p>
        </p:txBody>
      </p:sp>
      <p:sp>
        <p:nvSpPr>
          <p:cNvPr id="14" name="TextBox 14"/>
          <p:cNvSpPr txBox="1"/>
          <p:nvPr/>
        </p:nvSpPr>
        <p:spPr>
          <a:xfrm>
            <a:off x="1028700" y="3658040"/>
            <a:ext cx="14856929" cy="4447540"/>
          </a:xfrm>
          <a:prstGeom prst="rect">
            <a:avLst/>
          </a:prstGeom>
        </p:spPr>
        <p:txBody>
          <a:bodyPr lIns="0" tIns="0" rIns="0" bIns="0" rtlCol="0" anchor="t">
            <a:spAutoFit/>
          </a:bodyPr>
          <a:lstStyle/>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Projekti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nimetus</a:t>
            </a:r>
            <a:r>
              <a:rPr lang="en-US" sz="2299" b="1" dirty="0">
                <a:solidFill>
                  <a:srgbClr val="040506"/>
                </a:solidFill>
                <a:latin typeface="Open Sauce Bold"/>
                <a:ea typeface="Open Sauce Bold"/>
                <a:cs typeface="Open Sauce Bold"/>
                <a:sym typeface="Open Sauce Bold"/>
              </a:rPr>
              <a:t> </a:t>
            </a: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Projekti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eesmärk</a:t>
            </a:r>
            <a:endParaRPr lang="en-US" sz="2299" b="1" dirty="0">
              <a:solidFill>
                <a:srgbClr val="040506"/>
              </a:solidFill>
              <a:latin typeface="Open Sauce Bold"/>
              <a:ea typeface="Open Sauce Bold"/>
              <a:cs typeface="Open Sauce Bold"/>
              <a:sym typeface="Open Sauce Bold"/>
            </a:endParaRP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Projekti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lühike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sisukokkuvõte</a:t>
            </a:r>
            <a:endParaRPr lang="en-US" sz="2299" b="1" dirty="0">
              <a:solidFill>
                <a:srgbClr val="040506"/>
              </a:solidFill>
              <a:latin typeface="Open Sauce Bold"/>
              <a:ea typeface="Open Sauce Bold"/>
              <a:cs typeface="Open Sauce Bold"/>
              <a:sym typeface="Open Sauce Bold"/>
            </a:endParaRP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Projekti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prioriteetsus</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kohaliku</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arengu</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seisukohalt</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seotus</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strateegia</a:t>
            </a:r>
            <a:r>
              <a:rPr lang="en-US" sz="2299" b="1" dirty="0">
                <a:solidFill>
                  <a:srgbClr val="040506"/>
                </a:solidFill>
                <a:latin typeface="Open Sauce Bold"/>
                <a:ea typeface="Open Sauce Bold"/>
                <a:cs typeface="Open Sauce Bold"/>
                <a:sym typeface="Open Sauce Bold"/>
              </a:rPr>
              <a:t> ja </a:t>
            </a:r>
            <a:r>
              <a:rPr lang="en-US" sz="2299" b="1" dirty="0" err="1">
                <a:solidFill>
                  <a:srgbClr val="040506"/>
                </a:solidFill>
                <a:latin typeface="Open Sauce Bold"/>
                <a:ea typeface="Open Sauce Bold"/>
                <a:cs typeface="Open Sauce Bold"/>
                <a:sym typeface="Open Sauce Bold"/>
              </a:rPr>
              <a:t>arengudokumentidega</a:t>
            </a:r>
            <a:r>
              <a:rPr lang="en-US" sz="2299" b="1" dirty="0">
                <a:solidFill>
                  <a:srgbClr val="040506"/>
                </a:solidFill>
                <a:latin typeface="Open Sauce Bold"/>
                <a:ea typeface="Open Sauce Bold"/>
                <a:cs typeface="Open Sauce Bold"/>
                <a:sym typeface="Open Sauce Bold"/>
              </a:rPr>
              <a:t>) </a:t>
            </a: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Projekti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vajalikkuse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põhjendus</a:t>
            </a:r>
            <a:endParaRPr lang="en-US" sz="2299" b="1" dirty="0">
              <a:solidFill>
                <a:srgbClr val="040506"/>
              </a:solidFill>
              <a:latin typeface="Open Sauce Bold"/>
              <a:ea typeface="Open Sauce Bold"/>
              <a:cs typeface="Open Sauce Bold"/>
              <a:sym typeface="Open Sauce Bold"/>
            </a:endParaRP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Kogukonna</a:t>
            </a:r>
            <a:r>
              <a:rPr lang="en-US" sz="2299" b="1" dirty="0">
                <a:solidFill>
                  <a:srgbClr val="040506"/>
                </a:solidFill>
                <a:latin typeface="Open Sauce Bold"/>
                <a:ea typeface="Open Sauce Bold"/>
                <a:cs typeface="Open Sauce Bold"/>
                <a:sym typeface="Open Sauce Bold"/>
              </a:rPr>
              <a:t> ja </a:t>
            </a:r>
            <a:r>
              <a:rPr lang="en-US" sz="2299" b="1" dirty="0" err="1">
                <a:solidFill>
                  <a:srgbClr val="040506"/>
                </a:solidFill>
                <a:latin typeface="Open Sauce Bold"/>
                <a:ea typeface="Open Sauce Bold"/>
                <a:cs typeface="Open Sauce Bold"/>
                <a:sym typeface="Open Sauce Bold"/>
              </a:rPr>
              <a:t>partnerite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kaasamine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projekti</a:t>
            </a:r>
            <a:endParaRPr lang="en-US" sz="2299" b="1" dirty="0">
              <a:solidFill>
                <a:srgbClr val="040506"/>
              </a:solidFill>
              <a:latin typeface="Open Sauce Bold"/>
              <a:ea typeface="Open Sauce Bold"/>
              <a:cs typeface="Open Sauce Bold"/>
              <a:sym typeface="Open Sauce Bold"/>
            </a:endParaRP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Uuenduslikkus</a:t>
            </a:r>
            <a:r>
              <a:rPr lang="en-US" sz="2299" b="1" dirty="0">
                <a:solidFill>
                  <a:srgbClr val="040506"/>
                </a:solidFill>
                <a:latin typeface="Open Sauce Bold"/>
                <a:ea typeface="Open Sauce Bold"/>
                <a:cs typeface="Open Sauce Bold"/>
                <a:sym typeface="Open Sauce Bold"/>
              </a:rPr>
              <a:t> ja </a:t>
            </a:r>
            <a:r>
              <a:rPr lang="en-US" sz="2299" b="1" dirty="0" err="1">
                <a:solidFill>
                  <a:srgbClr val="040506"/>
                </a:solidFill>
                <a:latin typeface="Open Sauce Bold"/>
                <a:ea typeface="Open Sauce Bold"/>
                <a:cs typeface="Open Sauce Bold"/>
                <a:sym typeface="Open Sauce Bold"/>
              </a:rPr>
              <a:t>lisandväärtuse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toomine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piirkonda</a:t>
            </a:r>
            <a:endParaRPr lang="en-US" sz="2299" b="1" dirty="0">
              <a:solidFill>
                <a:srgbClr val="040506"/>
              </a:solidFill>
              <a:latin typeface="Open Sauce Bold"/>
              <a:ea typeface="Open Sauce Bold"/>
              <a:cs typeface="Open Sauce Bold"/>
              <a:sym typeface="Open Sauce Bold"/>
            </a:endParaRP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Projekti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mõju</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kogukonnale</a:t>
            </a:r>
            <a:r>
              <a:rPr lang="en-US" sz="2299" b="1" dirty="0">
                <a:solidFill>
                  <a:srgbClr val="040506"/>
                </a:solidFill>
                <a:latin typeface="Open Sauce Bold"/>
                <a:ea typeface="Open Sauce Bold"/>
                <a:cs typeface="Open Sauce Bold"/>
                <a:sym typeface="Open Sauce Bold"/>
              </a:rPr>
              <a:t> </a:t>
            </a: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Kuidas</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projekt</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panustab</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keskkonna</a:t>
            </a:r>
            <a:r>
              <a:rPr lang="en-US" sz="2299" b="1" dirty="0">
                <a:solidFill>
                  <a:srgbClr val="040506"/>
                </a:solidFill>
                <a:latin typeface="Open Sauce Bold"/>
                <a:ea typeface="Open Sauce Bold"/>
                <a:cs typeface="Open Sauce Bold"/>
                <a:sym typeface="Open Sauce Bold"/>
              </a:rPr>
              <a:t>- ja </a:t>
            </a:r>
            <a:r>
              <a:rPr lang="en-US" sz="2299" b="1" dirty="0" err="1">
                <a:solidFill>
                  <a:srgbClr val="040506"/>
                </a:solidFill>
                <a:latin typeface="Open Sauce Bold"/>
                <a:ea typeface="Open Sauce Bold"/>
                <a:cs typeface="Open Sauce Bold"/>
                <a:sym typeface="Open Sauce Bold"/>
              </a:rPr>
              <a:t>kliimasõbralikkusesse</a:t>
            </a:r>
            <a:r>
              <a:rPr lang="en-US" sz="2299" b="1" dirty="0">
                <a:solidFill>
                  <a:srgbClr val="040506"/>
                </a:solidFill>
                <a:latin typeface="Open Sauce Bold"/>
                <a:ea typeface="Open Sauce Bold"/>
                <a:cs typeface="Open Sauce Bold"/>
                <a:sym typeface="Open Sauce Bold"/>
              </a:rPr>
              <a:t>? </a:t>
            </a: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Projekti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jätkusuutlikkus</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edasine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tegevus</a:t>
            </a:r>
            <a:r>
              <a:rPr lang="en-US" sz="2299" b="1" dirty="0">
                <a:solidFill>
                  <a:srgbClr val="040506"/>
                </a:solidFill>
                <a:latin typeface="Open Sauce Bold"/>
                <a:ea typeface="Open Sauce Bold"/>
                <a:cs typeface="Open Sauce Bold"/>
                <a:sym typeface="Open Sauce Bold"/>
              </a:rPr>
              <a:t>- ja </a:t>
            </a:r>
            <a:r>
              <a:rPr lang="en-US" sz="2299" b="1" dirty="0" err="1">
                <a:solidFill>
                  <a:srgbClr val="040506"/>
                </a:solidFill>
                <a:latin typeface="Open Sauce Bold"/>
                <a:ea typeface="Open Sauce Bold"/>
                <a:cs typeface="Open Sauce Bold"/>
                <a:sym typeface="Open Sauce Bold"/>
              </a:rPr>
              <a:t>rahastamiskava</a:t>
            </a:r>
            <a:r>
              <a:rPr lang="en-US" sz="2299" b="1" dirty="0">
                <a:solidFill>
                  <a:srgbClr val="040506"/>
                </a:solidFill>
                <a:latin typeface="Open Sauce Bold"/>
                <a:ea typeface="Open Sauce Bold"/>
                <a:cs typeface="Open Sauce Bold"/>
                <a:sym typeface="Open Sauce Bold"/>
              </a:rPr>
              <a:t>) </a:t>
            </a: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Projekti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tegevuste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kirjeldus</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tegevused</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ajakava</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vastutajad</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jne</a:t>
            </a:r>
            <a:r>
              <a:rPr lang="en-US" sz="2299" b="1" dirty="0">
                <a:solidFill>
                  <a:srgbClr val="040506"/>
                </a:solidFill>
                <a:latin typeface="Open Sauce Bold"/>
                <a:ea typeface="Open Sauce Bold"/>
                <a:cs typeface="Open Sauce Bold"/>
                <a:sym typeface="Open Sauce Bold"/>
              </a:rPr>
              <a:t>)</a:t>
            </a:r>
          </a:p>
          <a:p>
            <a:pPr marL="496569" lvl="1" indent="-248284" algn="l">
              <a:lnSpc>
                <a:spcPts val="2989"/>
              </a:lnSpc>
              <a:spcBef>
                <a:spcPct val="0"/>
              </a:spcBef>
              <a:buAutoNum type="arabicPeriod"/>
            </a:pPr>
            <a:r>
              <a:rPr lang="en-US" sz="2299" b="1" dirty="0" err="1">
                <a:solidFill>
                  <a:srgbClr val="040506"/>
                </a:solidFill>
                <a:latin typeface="Open Sauce Bold"/>
                <a:ea typeface="Open Sauce Bold"/>
                <a:cs typeface="Open Sauce Bold"/>
                <a:sym typeface="Open Sauce Bold"/>
              </a:rPr>
              <a:t>Projekti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elluviiva</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organisatsiooni</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kirjeldus</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kogemused</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samalaadsete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projektide</a:t>
            </a:r>
            <a:r>
              <a:rPr lang="en-US" sz="2299" b="1" dirty="0">
                <a:solidFill>
                  <a:srgbClr val="040506"/>
                </a:solidFill>
                <a:latin typeface="Open Sauce Bold"/>
                <a:ea typeface="Open Sauce Bold"/>
                <a:cs typeface="Open Sauce Bold"/>
                <a:sym typeface="Open Sauce Bold"/>
              </a:rPr>
              <a:t> </a:t>
            </a:r>
            <a:r>
              <a:rPr lang="en-US" sz="2299" b="1" dirty="0" err="1">
                <a:solidFill>
                  <a:srgbClr val="040506"/>
                </a:solidFill>
                <a:latin typeface="Open Sauce Bold"/>
                <a:ea typeface="Open Sauce Bold"/>
                <a:cs typeface="Open Sauce Bold"/>
                <a:sym typeface="Open Sauce Bold"/>
              </a:rPr>
              <a:t>elluviimisel</a:t>
            </a:r>
            <a:endParaRPr lang="en-US" sz="2299" b="1" dirty="0">
              <a:solidFill>
                <a:srgbClr val="040506"/>
              </a:solidFill>
              <a:latin typeface="Open Sauce Bold"/>
              <a:ea typeface="Open Sauce Bold"/>
              <a:cs typeface="Open Sauce Bold"/>
              <a:sym typeface="Open Sauce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73373" y="-5318"/>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sp>
        <p:nvSpPr>
          <p:cNvPr id="3" name="AutoShape 3"/>
          <p:cNvSpPr/>
          <p:nvPr/>
        </p:nvSpPr>
        <p:spPr>
          <a:xfrm rot="6897">
            <a:off x="2864060" y="9226651"/>
            <a:ext cx="12559879" cy="0"/>
          </a:xfrm>
          <a:prstGeom prst="line">
            <a:avLst/>
          </a:prstGeom>
          <a:ln w="19050" cap="flat">
            <a:solidFill>
              <a:srgbClr val="000000"/>
            </a:solidFill>
            <a:prstDash val="solid"/>
            <a:headEnd type="none" w="sm" len="sm"/>
            <a:tailEnd type="none" w="sm" len="sm"/>
          </a:ln>
        </p:spPr>
        <p:txBody>
          <a:bodyPr/>
          <a:lstStyle/>
          <a:p>
            <a:endParaRPr lang="et-EE"/>
          </a:p>
        </p:txBody>
      </p:sp>
      <p:sp>
        <p:nvSpPr>
          <p:cNvPr id="4" name="Freeform 4"/>
          <p:cNvSpPr/>
          <p:nvPr/>
        </p:nvSpPr>
        <p:spPr>
          <a:xfrm>
            <a:off x="21900" y="9404862"/>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5" name="Group 5"/>
          <p:cNvGrpSpPr/>
          <p:nvPr/>
        </p:nvGrpSpPr>
        <p:grpSpPr>
          <a:xfrm>
            <a:off x="10776043" y="-2524707"/>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9" name="Group 9"/>
          <p:cNvGrpSpPr/>
          <p:nvPr/>
        </p:nvGrpSpPr>
        <p:grpSpPr>
          <a:xfrm>
            <a:off x="-904968" y="8918951"/>
            <a:ext cx="2649263" cy="264926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11" name="TextBox 1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12"/>
          <p:cNvSpPr/>
          <p:nvPr/>
        </p:nvSpPr>
        <p:spPr>
          <a:xfrm>
            <a:off x="832136" y="8741849"/>
            <a:ext cx="3877083" cy="963455"/>
          </a:xfrm>
          <a:custGeom>
            <a:avLst/>
            <a:gdLst/>
            <a:ahLst/>
            <a:cxnLst/>
            <a:rect l="l" t="t" r="r" b="b"/>
            <a:pathLst>
              <a:path w="3877083" h="963455">
                <a:moveTo>
                  <a:pt x="0" y="0"/>
                </a:moveTo>
                <a:lnTo>
                  <a:pt x="3877083" y="0"/>
                </a:lnTo>
                <a:lnTo>
                  <a:pt x="3877083" y="963455"/>
                </a:lnTo>
                <a:lnTo>
                  <a:pt x="0" y="963455"/>
                </a:lnTo>
                <a:lnTo>
                  <a:pt x="0" y="0"/>
                </a:lnTo>
                <a:close/>
              </a:path>
            </a:pathLst>
          </a:custGeom>
          <a:blipFill>
            <a:blip r:embed="rId5"/>
            <a:stretch>
              <a:fillRect/>
            </a:stretch>
          </a:blipFill>
        </p:spPr>
        <p:txBody>
          <a:bodyPr/>
          <a:lstStyle/>
          <a:p>
            <a:endParaRPr lang="et-EE"/>
          </a:p>
        </p:txBody>
      </p:sp>
      <p:sp>
        <p:nvSpPr>
          <p:cNvPr id="13" name="TextBox 13"/>
          <p:cNvSpPr txBox="1"/>
          <p:nvPr/>
        </p:nvSpPr>
        <p:spPr>
          <a:xfrm>
            <a:off x="1228430" y="1467917"/>
            <a:ext cx="9547613" cy="2278765"/>
          </a:xfrm>
          <a:prstGeom prst="rect">
            <a:avLst/>
          </a:prstGeom>
        </p:spPr>
        <p:txBody>
          <a:bodyPr lIns="0" tIns="0" rIns="0" bIns="0" rtlCol="0" anchor="t">
            <a:spAutoFit/>
          </a:bodyPr>
          <a:lstStyle/>
          <a:p>
            <a:pPr marL="0" lvl="0" indent="0" algn="l">
              <a:lnSpc>
                <a:spcPts val="5862"/>
              </a:lnSpc>
              <a:spcBef>
                <a:spcPct val="0"/>
              </a:spcBef>
            </a:pPr>
            <a:r>
              <a:rPr lang="en-US" sz="5921" spc="207" dirty="0" err="1">
                <a:solidFill>
                  <a:srgbClr val="040506"/>
                </a:solidFill>
                <a:latin typeface="Codec Pro ExtraBold"/>
                <a:ea typeface="Codec Pro ExtraBold"/>
                <a:cs typeface="Codec Pro ExtraBold"/>
                <a:sym typeface="Codec Pro ExtraBold"/>
              </a:rPr>
              <a:t>Projektitaotluse</a:t>
            </a:r>
            <a:r>
              <a:rPr lang="en-US" sz="5921" spc="207" dirty="0">
                <a:solidFill>
                  <a:srgbClr val="040506"/>
                </a:solidFill>
                <a:latin typeface="Codec Pro ExtraBold"/>
                <a:ea typeface="Codec Pro ExtraBold"/>
                <a:cs typeface="Codec Pro ExtraBold"/>
                <a:sym typeface="Codec Pro ExtraBold"/>
              </a:rPr>
              <a:t> </a:t>
            </a:r>
            <a:r>
              <a:rPr lang="en-US" sz="5921" spc="207" dirty="0" err="1">
                <a:solidFill>
                  <a:srgbClr val="040506"/>
                </a:solidFill>
                <a:latin typeface="Codec Pro ExtraBold"/>
                <a:ea typeface="Codec Pro ExtraBold"/>
                <a:cs typeface="Codec Pro ExtraBold"/>
                <a:sym typeface="Codec Pro ExtraBold"/>
              </a:rPr>
              <a:t>täitmise</a:t>
            </a:r>
            <a:r>
              <a:rPr lang="en-US" sz="5921" spc="207" dirty="0">
                <a:solidFill>
                  <a:srgbClr val="040506"/>
                </a:solidFill>
                <a:latin typeface="Codec Pro ExtraBold"/>
                <a:ea typeface="Codec Pro ExtraBold"/>
                <a:cs typeface="Codec Pro ExtraBold"/>
                <a:sym typeface="Codec Pro ExtraBold"/>
              </a:rPr>
              <a:t> </a:t>
            </a:r>
            <a:r>
              <a:rPr lang="en-US" sz="5921" spc="207" dirty="0" err="1">
                <a:solidFill>
                  <a:srgbClr val="040506"/>
                </a:solidFill>
                <a:latin typeface="Codec Pro ExtraBold"/>
                <a:ea typeface="Codec Pro ExtraBold"/>
                <a:cs typeface="Codec Pro ExtraBold"/>
                <a:sym typeface="Codec Pro ExtraBold"/>
              </a:rPr>
              <a:t>juhendid</a:t>
            </a:r>
            <a:r>
              <a:rPr lang="en-US" sz="5921" spc="207" dirty="0">
                <a:solidFill>
                  <a:srgbClr val="040506"/>
                </a:solidFill>
                <a:latin typeface="Codec Pro ExtraBold"/>
                <a:ea typeface="Codec Pro ExtraBold"/>
                <a:cs typeface="Codec Pro ExtraBold"/>
                <a:sym typeface="Codec Pro ExtraBold"/>
              </a:rPr>
              <a:t> ja </a:t>
            </a:r>
            <a:r>
              <a:rPr lang="en-US" sz="5921" spc="207" dirty="0" err="1">
                <a:solidFill>
                  <a:srgbClr val="040506"/>
                </a:solidFill>
                <a:latin typeface="Codec Pro ExtraBold"/>
                <a:ea typeface="Codec Pro ExtraBold"/>
                <a:cs typeface="Codec Pro ExtraBold"/>
                <a:sym typeface="Codec Pro ExtraBold"/>
              </a:rPr>
              <a:t>abiks</a:t>
            </a:r>
            <a:r>
              <a:rPr lang="en-US" sz="5921" spc="207" dirty="0">
                <a:solidFill>
                  <a:srgbClr val="040506"/>
                </a:solidFill>
                <a:latin typeface="Codec Pro ExtraBold"/>
                <a:ea typeface="Codec Pro ExtraBold"/>
                <a:cs typeface="Codec Pro ExtraBold"/>
                <a:sym typeface="Codec Pro ExtraBold"/>
              </a:rPr>
              <a:t> </a:t>
            </a:r>
            <a:r>
              <a:rPr lang="en-US" sz="5921" spc="207" dirty="0" err="1">
                <a:solidFill>
                  <a:srgbClr val="040506"/>
                </a:solidFill>
                <a:latin typeface="Codec Pro ExtraBold"/>
                <a:ea typeface="Codec Pro ExtraBold"/>
                <a:cs typeface="Codec Pro ExtraBold"/>
                <a:sym typeface="Codec Pro ExtraBold"/>
              </a:rPr>
              <a:t>taotlejale</a:t>
            </a:r>
            <a:r>
              <a:rPr lang="et-EE" sz="5921" spc="207" dirty="0">
                <a:solidFill>
                  <a:srgbClr val="040506"/>
                </a:solidFill>
                <a:latin typeface="Codec Pro ExtraBold"/>
                <a:ea typeface="Codec Pro ExtraBold"/>
                <a:cs typeface="Codec Pro ExtraBold"/>
                <a:sym typeface="Codec Pro ExtraBold"/>
              </a:rPr>
              <a:t> (1)</a:t>
            </a:r>
            <a:endParaRPr lang="en-US" sz="5921" spc="207" dirty="0">
              <a:solidFill>
                <a:srgbClr val="040506"/>
              </a:solidFill>
              <a:latin typeface="Codec Pro ExtraBold"/>
              <a:ea typeface="Codec Pro ExtraBold"/>
              <a:cs typeface="Codec Pro ExtraBold"/>
              <a:sym typeface="Codec Pro ExtraBold"/>
            </a:endParaRPr>
          </a:p>
        </p:txBody>
      </p:sp>
      <p:sp>
        <p:nvSpPr>
          <p:cNvPr id="15" name="TextBox 15"/>
          <p:cNvSpPr txBox="1"/>
          <p:nvPr/>
        </p:nvSpPr>
        <p:spPr>
          <a:xfrm>
            <a:off x="1371600" y="4044556"/>
            <a:ext cx="12783597" cy="3771225"/>
          </a:xfrm>
          <a:prstGeom prst="rect">
            <a:avLst/>
          </a:prstGeom>
        </p:spPr>
        <p:txBody>
          <a:bodyPr wrap="square" lIns="0" tIns="0" rIns="0" bIns="0" rtlCol="0" anchor="t">
            <a:spAutoFit/>
          </a:bodyPr>
          <a:lstStyle/>
          <a:p>
            <a:pPr algn="l">
              <a:lnSpc>
                <a:spcPts val="2730"/>
              </a:lnSpc>
              <a:spcBef>
                <a:spcPct val="0"/>
              </a:spcBef>
            </a:pPr>
            <a:r>
              <a:rPr lang="et-EE" sz="2100" b="1" dirty="0">
                <a:solidFill>
                  <a:srgbClr val="040506"/>
                </a:solidFill>
                <a:latin typeface="Open Sauce Bold"/>
                <a:ea typeface="Open Sauce Bold"/>
                <a:cs typeface="Open Sauce Bold"/>
                <a:sym typeface="Open Sauce Bold"/>
              </a:rPr>
              <a:t>1. </a:t>
            </a:r>
            <a:r>
              <a:rPr lang="et-EE" sz="2100" b="1" dirty="0">
                <a:solidFill>
                  <a:srgbClr val="040506"/>
                </a:solidFill>
                <a:latin typeface="Open Sauce Bold"/>
                <a:ea typeface="Open Sauce Bold"/>
                <a:cs typeface="Open Sauce Bold"/>
                <a:sym typeface="Open Sauce Bold"/>
                <a:hlinkClick r:id="rId6"/>
              </a:rPr>
              <a:t>Toetustaotluse </a:t>
            </a:r>
            <a:r>
              <a:rPr lang="et-EE" sz="2100" b="1" dirty="0" err="1">
                <a:solidFill>
                  <a:srgbClr val="040506"/>
                </a:solidFill>
                <a:latin typeface="Open Sauce Bold"/>
                <a:ea typeface="Open Sauce Bold"/>
                <a:cs typeface="Open Sauce Bold"/>
                <a:sym typeface="Open Sauce Bold"/>
                <a:hlinkClick r:id="rId6"/>
              </a:rPr>
              <a:t>täitsmise</a:t>
            </a:r>
            <a:r>
              <a:rPr lang="et-EE" sz="2100" b="1" dirty="0">
                <a:solidFill>
                  <a:srgbClr val="040506"/>
                </a:solidFill>
                <a:latin typeface="Open Sauce Bold"/>
                <a:ea typeface="Open Sauce Bold"/>
                <a:cs typeface="Open Sauce Bold"/>
                <a:sym typeface="Open Sauce Bold"/>
                <a:hlinkClick r:id="rId6"/>
              </a:rPr>
              <a:t> </a:t>
            </a:r>
            <a:r>
              <a:rPr lang="et-EE" sz="2100" b="1" dirty="0" err="1">
                <a:solidFill>
                  <a:srgbClr val="040506"/>
                </a:solidFill>
                <a:latin typeface="Open Sauce Bold"/>
                <a:ea typeface="Open Sauce Bold"/>
                <a:cs typeface="Open Sauce Bold"/>
                <a:sym typeface="Open Sauce Bold"/>
                <a:hlinkClick r:id="rId6"/>
              </a:rPr>
              <a:t>juhed</a:t>
            </a:r>
            <a:r>
              <a:rPr lang="et-EE" sz="2100" b="1" dirty="0">
                <a:solidFill>
                  <a:srgbClr val="040506"/>
                </a:solidFill>
                <a:latin typeface="Open Sauce Bold"/>
                <a:ea typeface="Open Sauce Bold"/>
                <a:cs typeface="Open Sauce Bold"/>
                <a:sym typeface="Open Sauce Bold"/>
                <a:hlinkClick r:id="rId6"/>
              </a:rPr>
              <a:t> e-PRIA </a:t>
            </a:r>
            <a:endParaRPr lang="et-EE" sz="2100" b="1" dirty="0">
              <a:solidFill>
                <a:srgbClr val="040506"/>
              </a:solidFill>
              <a:latin typeface="Open Sauce Bold"/>
              <a:ea typeface="Open Sauce Bold"/>
              <a:cs typeface="Open Sauce Bold"/>
              <a:sym typeface="Open Sauce Bold"/>
            </a:endParaRPr>
          </a:p>
          <a:p>
            <a:pPr algn="l">
              <a:lnSpc>
                <a:spcPts val="2730"/>
              </a:lnSpc>
              <a:spcBef>
                <a:spcPct val="0"/>
              </a:spcBef>
            </a:pPr>
            <a:r>
              <a:rPr lang="en-US" sz="2100" b="1" dirty="0">
                <a:solidFill>
                  <a:srgbClr val="040506"/>
                </a:solidFill>
                <a:latin typeface="Open Sauce Bold"/>
                <a:ea typeface="Open Sauce Bold"/>
                <a:cs typeface="Open Sauce Bold"/>
                <a:sym typeface="Open Sauce Bold"/>
              </a:rPr>
              <a:t>2. </a:t>
            </a:r>
            <a:r>
              <a:rPr lang="en-US" sz="2100" b="1" dirty="0" err="1">
                <a:solidFill>
                  <a:srgbClr val="040506"/>
                </a:solidFill>
                <a:latin typeface="Open Sauce Bold"/>
                <a:ea typeface="Open Sauce Bold"/>
                <a:cs typeface="Open Sauce Bold"/>
                <a:sym typeface="Open Sauce Bold"/>
              </a:rPr>
              <a:t>Ehituse</a:t>
            </a:r>
            <a:r>
              <a:rPr lang="en-US" sz="2100" b="1" dirty="0">
                <a:solidFill>
                  <a:srgbClr val="040506"/>
                </a:solidFill>
                <a:latin typeface="Open Sauce Bold"/>
                <a:ea typeface="Open Sauce Bold"/>
                <a:cs typeface="Open Sauce Bold"/>
                <a:sym typeface="Open Sauce Bold"/>
              </a:rPr>
              <a:t> </a:t>
            </a:r>
            <a:r>
              <a:rPr lang="en-US" sz="2100" b="1" dirty="0" err="1">
                <a:solidFill>
                  <a:srgbClr val="040506"/>
                </a:solidFill>
                <a:latin typeface="Open Sauce Bold"/>
                <a:ea typeface="Open Sauce Bold"/>
                <a:cs typeface="Open Sauce Bold"/>
                <a:sym typeface="Open Sauce Bold"/>
              </a:rPr>
              <a:t>hinnapakkumuse</a:t>
            </a:r>
            <a:r>
              <a:rPr lang="en-US" sz="2100" b="1" dirty="0">
                <a:solidFill>
                  <a:srgbClr val="040506"/>
                </a:solidFill>
                <a:latin typeface="Open Sauce Bold"/>
                <a:ea typeface="Open Sauce Bold"/>
                <a:cs typeface="Open Sauce Bold"/>
                <a:sym typeface="Open Sauce Bold"/>
              </a:rPr>
              <a:t> </a:t>
            </a:r>
            <a:r>
              <a:rPr lang="en-US" sz="2100" b="1" dirty="0" err="1">
                <a:solidFill>
                  <a:srgbClr val="040506"/>
                </a:solidFill>
                <a:latin typeface="Open Sauce Bold"/>
                <a:ea typeface="Open Sauce Bold"/>
                <a:cs typeface="Open Sauce Bold"/>
                <a:sym typeface="Open Sauce Bold"/>
              </a:rPr>
              <a:t>vorm</a:t>
            </a:r>
            <a:r>
              <a:rPr lang="et-EE" sz="2100" b="1" dirty="0">
                <a:solidFill>
                  <a:srgbClr val="040506"/>
                </a:solidFill>
                <a:latin typeface="Open Sauce Bold"/>
                <a:ea typeface="Open Sauce Bold"/>
                <a:cs typeface="Open Sauce Bold"/>
                <a:sym typeface="Open Sauce Bold"/>
              </a:rPr>
              <a:t> (soovituslik)</a:t>
            </a:r>
            <a:endParaRPr lang="en-US" sz="2100" b="1" dirty="0">
              <a:solidFill>
                <a:srgbClr val="040506"/>
              </a:solidFill>
              <a:latin typeface="Open Sauce Bold"/>
              <a:ea typeface="Open Sauce Bold"/>
              <a:cs typeface="Open Sauce Bold"/>
              <a:sym typeface="Open Sauce Bold"/>
            </a:endParaRPr>
          </a:p>
          <a:p>
            <a:pPr algn="l">
              <a:lnSpc>
                <a:spcPts val="2730"/>
              </a:lnSpc>
              <a:spcBef>
                <a:spcPct val="0"/>
              </a:spcBef>
            </a:pPr>
            <a:r>
              <a:rPr lang="en-US" sz="2100" b="1" dirty="0">
                <a:solidFill>
                  <a:srgbClr val="040506"/>
                </a:solidFill>
                <a:latin typeface="Open Sauce Bold"/>
                <a:ea typeface="Open Sauce Bold"/>
                <a:cs typeface="Open Sauce Bold"/>
                <a:sym typeface="Open Sauce Bold"/>
              </a:rPr>
              <a:t>3. </a:t>
            </a:r>
            <a:r>
              <a:rPr lang="en-US" sz="2100" b="1" dirty="0" err="1">
                <a:solidFill>
                  <a:srgbClr val="040506"/>
                </a:solidFill>
                <a:latin typeface="Open Sauce Bold"/>
                <a:ea typeface="Open Sauce Bold"/>
                <a:cs typeface="Open Sauce Bold"/>
                <a:sym typeface="Open Sauce Bold"/>
              </a:rPr>
              <a:t>Ehituse</a:t>
            </a:r>
            <a:r>
              <a:rPr lang="en-US" sz="2100" b="1" dirty="0">
                <a:solidFill>
                  <a:srgbClr val="040506"/>
                </a:solidFill>
                <a:latin typeface="Open Sauce Bold"/>
                <a:ea typeface="Open Sauce Bold"/>
                <a:cs typeface="Open Sauce Bold"/>
                <a:sym typeface="Open Sauce Bold"/>
              </a:rPr>
              <a:t> </a:t>
            </a:r>
            <a:r>
              <a:rPr lang="en-US" sz="2100" b="1" dirty="0" err="1">
                <a:solidFill>
                  <a:srgbClr val="040506"/>
                </a:solidFill>
                <a:latin typeface="Open Sauce Bold"/>
                <a:ea typeface="Open Sauce Bold"/>
                <a:cs typeface="Open Sauce Bold"/>
                <a:sym typeface="Open Sauce Bold"/>
              </a:rPr>
              <a:t>hinnapakkumuse</a:t>
            </a:r>
            <a:r>
              <a:rPr lang="en-US" sz="2100" b="1" dirty="0">
                <a:solidFill>
                  <a:srgbClr val="040506"/>
                </a:solidFill>
                <a:latin typeface="Open Sauce Bold"/>
                <a:ea typeface="Open Sauce Bold"/>
                <a:cs typeface="Open Sauce Bold"/>
                <a:sym typeface="Open Sauce Bold"/>
              </a:rPr>
              <a:t> </a:t>
            </a:r>
            <a:r>
              <a:rPr lang="en-US" sz="2100" b="1" dirty="0" err="1">
                <a:solidFill>
                  <a:srgbClr val="040506"/>
                </a:solidFill>
                <a:latin typeface="Open Sauce Bold"/>
                <a:ea typeface="Open Sauce Bold"/>
                <a:cs typeface="Open Sauce Bold"/>
                <a:sym typeface="Open Sauce Bold"/>
              </a:rPr>
              <a:t>vormi</a:t>
            </a:r>
            <a:r>
              <a:rPr lang="en-US" sz="2100" b="1" dirty="0">
                <a:solidFill>
                  <a:srgbClr val="040506"/>
                </a:solidFill>
                <a:latin typeface="Open Sauce Bold"/>
                <a:ea typeface="Open Sauce Bold"/>
                <a:cs typeface="Open Sauce Bold"/>
                <a:sym typeface="Open Sauce Bold"/>
              </a:rPr>
              <a:t> </a:t>
            </a:r>
            <a:r>
              <a:rPr lang="en-US" sz="2100" b="1" dirty="0" err="1">
                <a:solidFill>
                  <a:srgbClr val="040506"/>
                </a:solidFill>
                <a:latin typeface="Open Sauce Bold"/>
                <a:ea typeface="Open Sauce Bold"/>
                <a:cs typeface="Open Sauce Bold"/>
                <a:sym typeface="Open Sauce Bold"/>
              </a:rPr>
              <a:t>täitmise</a:t>
            </a:r>
            <a:r>
              <a:rPr lang="en-US" sz="2100" b="1" dirty="0">
                <a:solidFill>
                  <a:srgbClr val="040506"/>
                </a:solidFill>
                <a:latin typeface="Open Sauce Bold"/>
                <a:ea typeface="Open Sauce Bold"/>
                <a:cs typeface="Open Sauce Bold"/>
                <a:sym typeface="Open Sauce Bold"/>
              </a:rPr>
              <a:t> </a:t>
            </a:r>
            <a:r>
              <a:rPr lang="en-US" sz="2100" b="1" dirty="0" err="1">
                <a:solidFill>
                  <a:srgbClr val="040506"/>
                </a:solidFill>
                <a:latin typeface="Open Sauce Bold"/>
                <a:ea typeface="Open Sauce Bold"/>
                <a:cs typeface="Open Sauce Bold"/>
                <a:sym typeface="Open Sauce Bold"/>
              </a:rPr>
              <a:t>juhend</a:t>
            </a:r>
            <a:endParaRPr lang="en-US" sz="2100" b="1" dirty="0">
              <a:solidFill>
                <a:srgbClr val="040506"/>
              </a:solidFill>
              <a:latin typeface="Open Sauce Bold"/>
              <a:ea typeface="Open Sauce Bold"/>
              <a:cs typeface="Open Sauce Bold"/>
              <a:sym typeface="Open Sauce Bold"/>
            </a:endParaRPr>
          </a:p>
          <a:p>
            <a:pPr algn="l">
              <a:lnSpc>
                <a:spcPts val="2730"/>
              </a:lnSpc>
              <a:spcBef>
                <a:spcPct val="0"/>
              </a:spcBef>
            </a:pPr>
            <a:r>
              <a:rPr lang="en-US" sz="2100" b="1" dirty="0">
                <a:solidFill>
                  <a:srgbClr val="040506"/>
                </a:solidFill>
                <a:latin typeface="Open Sauce Bold"/>
                <a:ea typeface="Open Sauce Bold"/>
                <a:cs typeface="Open Sauce Bold"/>
                <a:sym typeface="Open Sauce Bold"/>
              </a:rPr>
              <a:t>4. </a:t>
            </a:r>
            <a:r>
              <a:rPr lang="en-US" sz="2100" b="1" dirty="0" err="1">
                <a:solidFill>
                  <a:srgbClr val="040506"/>
                </a:solidFill>
                <a:latin typeface="Open Sauce Bold"/>
                <a:ea typeface="Open Sauce Bold"/>
                <a:cs typeface="Open Sauce Bold"/>
                <a:sym typeface="Open Sauce Bold"/>
              </a:rPr>
              <a:t>Pakkumiskutse</a:t>
            </a:r>
            <a:r>
              <a:rPr lang="en-US" sz="2100" b="1" dirty="0">
                <a:solidFill>
                  <a:srgbClr val="040506"/>
                </a:solidFill>
                <a:latin typeface="Open Sauce Bold"/>
                <a:ea typeface="Open Sauce Bold"/>
                <a:cs typeface="Open Sauce Bold"/>
                <a:sym typeface="Open Sauce Bold"/>
              </a:rPr>
              <a:t> </a:t>
            </a:r>
            <a:r>
              <a:rPr lang="en-US" sz="2100" b="1" dirty="0" err="1">
                <a:solidFill>
                  <a:srgbClr val="040506"/>
                </a:solidFill>
                <a:latin typeface="Open Sauce Bold"/>
                <a:ea typeface="Open Sauce Bold"/>
                <a:cs typeface="Open Sauce Bold"/>
                <a:sym typeface="Open Sauce Bold"/>
              </a:rPr>
              <a:t>vorm</a:t>
            </a:r>
            <a:r>
              <a:rPr lang="et-EE" sz="2100" b="1" dirty="0">
                <a:solidFill>
                  <a:srgbClr val="040506"/>
                </a:solidFill>
                <a:latin typeface="Open Sauce Bold"/>
                <a:ea typeface="Open Sauce Bold"/>
                <a:cs typeface="Open Sauce Bold"/>
                <a:sym typeface="Open Sauce Bold"/>
              </a:rPr>
              <a:t> (soovituslik)</a:t>
            </a:r>
            <a:endParaRPr lang="en-US" sz="2100" b="1" dirty="0">
              <a:solidFill>
                <a:srgbClr val="040506"/>
              </a:solidFill>
              <a:latin typeface="Open Sauce Bold"/>
              <a:ea typeface="Open Sauce Bold"/>
              <a:cs typeface="Open Sauce Bold"/>
              <a:sym typeface="Open Sauce Bold"/>
            </a:endParaRPr>
          </a:p>
          <a:p>
            <a:pPr algn="l">
              <a:lnSpc>
                <a:spcPts val="2730"/>
              </a:lnSpc>
              <a:spcBef>
                <a:spcPct val="0"/>
              </a:spcBef>
            </a:pPr>
            <a:r>
              <a:rPr lang="en-US" sz="2100" b="1" dirty="0">
                <a:solidFill>
                  <a:srgbClr val="040506"/>
                </a:solidFill>
                <a:latin typeface="Open Sauce Bold"/>
                <a:ea typeface="Open Sauce Bold"/>
                <a:cs typeface="Open Sauce Bold"/>
                <a:sym typeface="Open Sauce Bold"/>
              </a:rPr>
              <a:t>5. </a:t>
            </a:r>
            <a:r>
              <a:rPr lang="en-US" sz="2100" b="1" dirty="0">
                <a:solidFill>
                  <a:srgbClr val="040506"/>
                </a:solidFill>
                <a:latin typeface="Open Sauce Bold"/>
                <a:ea typeface="Open Sauce Bold"/>
                <a:cs typeface="Open Sauce Bold"/>
                <a:sym typeface="Open Sauce Bold"/>
                <a:hlinkClick r:id="rId7"/>
              </a:rPr>
              <a:t>Raplamaa </a:t>
            </a:r>
            <a:r>
              <a:rPr lang="en-US" sz="2100" b="1" dirty="0" err="1">
                <a:solidFill>
                  <a:srgbClr val="040506"/>
                </a:solidFill>
                <a:latin typeface="Open Sauce Bold"/>
                <a:ea typeface="Open Sauce Bold"/>
                <a:cs typeface="Open Sauce Bold"/>
                <a:sym typeface="Open Sauce Bold"/>
                <a:hlinkClick r:id="rId7"/>
              </a:rPr>
              <a:t>Partnerluskogu</a:t>
            </a:r>
            <a:r>
              <a:rPr lang="en-US" sz="2100" b="1" dirty="0">
                <a:solidFill>
                  <a:srgbClr val="040506"/>
                </a:solidFill>
                <a:latin typeface="Open Sauce Bold"/>
                <a:ea typeface="Open Sauce Bold"/>
                <a:cs typeface="Open Sauce Bold"/>
                <a:sym typeface="Open Sauce Bold"/>
                <a:hlinkClick r:id="rId7"/>
              </a:rPr>
              <a:t> </a:t>
            </a:r>
            <a:r>
              <a:rPr lang="en-US" sz="2100" b="1" dirty="0" err="1">
                <a:solidFill>
                  <a:srgbClr val="040506"/>
                </a:solidFill>
                <a:latin typeface="Open Sauce Bold"/>
                <a:ea typeface="Open Sauce Bold"/>
                <a:cs typeface="Open Sauce Bold"/>
                <a:sym typeface="Open Sauce Bold"/>
                <a:hlinkClick r:id="rId7"/>
              </a:rPr>
              <a:t>strateegia</a:t>
            </a:r>
            <a:r>
              <a:rPr lang="en-US" sz="2100" b="1" dirty="0">
                <a:solidFill>
                  <a:srgbClr val="040506"/>
                </a:solidFill>
                <a:latin typeface="Open Sauce Bold"/>
                <a:ea typeface="Open Sauce Bold"/>
                <a:cs typeface="Open Sauce Bold"/>
                <a:sym typeface="Open Sauce Bold"/>
                <a:hlinkClick r:id="rId7"/>
              </a:rPr>
              <a:t> 2023-2029</a:t>
            </a:r>
            <a:endParaRPr lang="en-US" sz="2100" b="1" dirty="0">
              <a:solidFill>
                <a:srgbClr val="040506"/>
              </a:solidFill>
              <a:latin typeface="Open Sauce Bold"/>
              <a:ea typeface="Open Sauce Bold"/>
              <a:cs typeface="Open Sauce Bold"/>
              <a:sym typeface="Open Sauce Bold"/>
            </a:endParaRPr>
          </a:p>
          <a:p>
            <a:pPr algn="l">
              <a:lnSpc>
                <a:spcPts val="2600"/>
              </a:lnSpc>
              <a:spcBef>
                <a:spcPct val="0"/>
              </a:spcBef>
            </a:pPr>
            <a:r>
              <a:rPr lang="en-US" sz="2000" b="1" dirty="0">
                <a:solidFill>
                  <a:srgbClr val="040506"/>
                </a:solidFill>
                <a:latin typeface="Open Sauce Bold"/>
                <a:ea typeface="Open Sauce Bold"/>
                <a:cs typeface="Open Sauce Bold"/>
                <a:sym typeface="Open Sauce Bold"/>
              </a:rPr>
              <a:t>6. </a:t>
            </a:r>
            <a:r>
              <a:rPr lang="en-US" sz="2000" b="1" dirty="0">
                <a:solidFill>
                  <a:srgbClr val="040506"/>
                </a:solidFill>
                <a:latin typeface="Open Sauce Bold"/>
                <a:ea typeface="Open Sauce Bold"/>
                <a:cs typeface="Open Sauce Bold"/>
                <a:sym typeface="Open Sauce Bold"/>
                <a:hlinkClick r:id="rId8"/>
              </a:rPr>
              <a:t>Uue </a:t>
            </a:r>
            <a:r>
              <a:rPr lang="en-US" sz="2000" b="1" dirty="0" err="1">
                <a:solidFill>
                  <a:srgbClr val="040506"/>
                </a:solidFill>
                <a:latin typeface="Open Sauce Bold"/>
                <a:ea typeface="Open Sauce Bold"/>
                <a:cs typeface="Open Sauce Bold"/>
                <a:sym typeface="Open Sauce Bold"/>
                <a:hlinkClick r:id="rId8"/>
              </a:rPr>
              <a:t>perioodi</a:t>
            </a:r>
            <a:r>
              <a:rPr lang="en-US" sz="2000" b="1" dirty="0">
                <a:solidFill>
                  <a:srgbClr val="040506"/>
                </a:solidFill>
                <a:latin typeface="Open Sauce Bold"/>
                <a:ea typeface="Open Sauce Bold"/>
                <a:cs typeface="Open Sauce Bold"/>
                <a:sym typeface="Open Sauce Bold"/>
                <a:hlinkClick r:id="rId8"/>
              </a:rPr>
              <a:t> LEADER </a:t>
            </a:r>
            <a:r>
              <a:rPr lang="en-US" sz="2000" b="1" dirty="0" err="1">
                <a:solidFill>
                  <a:srgbClr val="040506"/>
                </a:solidFill>
                <a:latin typeface="Open Sauce Bold"/>
                <a:ea typeface="Open Sauce Bold"/>
                <a:cs typeface="Open Sauce Bold"/>
                <a:sym typeface="Open Sauce Bold"/>
                <a:hlinkClick r:id="rId8"/>
              </a:rPr>
              <a:t>määrus</a:t>
            </a:r>
            <a:endParaRPr lang="en-US" sz="2000" b="1" dirty="0">
              <a:solidFill>
                <a:srgbClr val="040506"/>
              </a:solidFill>
              <a:latin typeface="Open Sauce Bold"/>
              <a:ea typeface="Open Sauce Bold"/>
              <a:cs typeface="Open Sauce Bold"/>
              <a:sym typeface="Open Sauce Bold"/>
            </a:endParaRPr>
          </a:p>
          <a:p>
            <a:pPr algn="l">
              <a:lnSpc>
                <a:spcPts val="2730"/>
              </a:lnSpc>
              <a:spcBef>
                <a:spcPct val="0"/>
              </a:spcBef>
            </a:pPr>
            <a:r>
              <a:rPr lang="en-US" sz="2100" b="1" dirty="0">
                <a:solidFill>
                  <a:srgbClr val="040506"/>
                </a:solidFill>
                <a:latin typeface="Open Sauce Bold"/>
                <a:ea typeface="Open Sauce Bold"/>
                <a:cs typeface="Open Sauce Bold"/>
                <a:sym typeface="Open Sauce Bold"/>
              </a:rPr>
              <a:t>7</a:t>
            </a:r>
            <a:r>
              <a:rPr lang="en-US" sz="2100" b="1" dirty="0">
                <a:solidFill>
                  <a:srgbClr val="040506"/>
                </a:solidFill>
                <a:latin typeface="Open Sauce Bold"/>
                <a:ea typeface="Open Sauce Bold"/>
                <a:cs typeface="Open Sauce Bold"/>
                <a:sym typeface="Open Sauce Bold"/>
                <a:hlinkClick r:id="rId9"/>
              </a:rPr>
              <a:t>. </a:t>
            </a:r>
            <a:r>
              <a:rPr lang="en-US" sz="2100" b="1" dirty="0" err="1">
                <a:solidFill>
                  <a:srgbClr val="040506"/>
                </a:solidFill>
                <a:latin typeface="Open Sauce Bold"/>
                <a:ea typeface="Open Sauce Bold"/>
                <a:cs typeface="Open Sauce Bold"/>
                <a:sym typeface="Open Sauce Bold"/>
                <a:hlinkClick r:id="rId9"/>
              </a:rPr>
              <a:t>Riigihangete</a:t>
            </a:r>
            <a:r>
              <a:rPr lang="en-US" sz="2100" b="1" dirty="0">
                <a:solidFill>
                  <a:srgbClr val="040506"/>
                </a:solidFill>
                <a:latin typeface="Open Sauce Bold"/>
                <a:ea typeface="Open Sauce Bold"/>
                <a:cs typeface="Open Sauce Bold"/>
                <a:sym typeface="Open Sauce Bold"/>
                <a:hlinkClick r:id="rId9"/>
              </a:rPr>
              <a:t> </a:t>
            </a:r>
            <a:r>
              <a:rPr lang="en-US" sz="2100" b="1" dirty="0" err="1">
                <a:solidFill>
                  <a:srgbClr val="040506"/>
                </a:solidFill>
                <a:latin typeface="Open Sauce Bold"/>
                <a:ea typeface="Open Sauce Bold"/>
                <a:cs typeface="Open Sauce Bold"/>
                <a:sym typeface="Open Sauce Bold"/>
                <a:hlinkClick r:id="rId9"/>
              </a:rPr>
              <a:t>korraldamise</a:t>
            </a:r>
            <a:r>
              <a:rPr lang="en-US" sz="2100" b="1" dirty="0">
                <a:solidFill>
                  <a:srgbClr val="040506"/>
                </a:solidFill>
                <a:latin typeface="Open Sauce Bold"/>
                <a:ea typeface="Open Sauce Bold"/>
                <a:cs typeface="Open Sauce Bold"/>
                <a:sym typeface="Open Sauce Bold"/>
                <a:hlinkClick r:id="rId9"/>
              </a:rPr>
              <a:t> info</a:t>
            </a:r>
            <a:endParaRPr lang="en-US" sz="2100" b="1" dirty="0">
              <a:solidFill>
                <a:srgbClr val="040506"/>
              </a:solidFill>
              <a:latin typeface="Open Sauce Bold"/>
              <a:ea typeface="Open Sauce Bold"/>
              <a:cs typeface="Open Sauce Bold"/>
              <a:sym typeface="Open Sauce Bold"/>
            </a:endParaRPr>
          </a:p>
          <a:p>
            <a:pPr algn="l">
              <a:lnSpc>
                <a:spcPts val="2730"/>
              </a:lnSpc>
              <a:spcBef>
                <a:spcPct val="0"/>
              </a:spcBef>
            </a:pPr>
            <a:r>
              <a:rPr lang="en-US" sz="2100" b="1" dirty="0">
                <a:solidFill>
                  <a:srgbClr val="040506"/>
                </a:solidFill>
                <a:latin typeface="Open Sauce Bold"/>
                <a:ea typeface="Open Sauce Bold"/>
                <a:cs typeface="Open Sauce Bold"/>
                <a:sym typeface="Open Sauce Bold"/>
              </a:rPr>
              <a:t>8. </a:t>
            </a:r>
            <a:r>
              <a:rPr lang="en-US" sz="2100" b="1" u="sng" dirty="0">
                <a:solidFill>
                  <a:srgbClr val="040506"/>
                </a:solidFill>
                <a:latin typeface="Open Sauce Bold"/>
                <a:ea typeface="Open Sauce Bold"/>
                <a:cs typeface="Open Sauce Bold"/>
                <a:sym typeface="Open Sauce Bold"/>
                <a:hlinkClick r:id="rId10" tooltip="https://www.pria.ee/toetused/leader-projektitoetus-2023-2027#s23579"/>
              </a:rPr>
              <a:t>ABIKS TAOTLEJALE</a:t>
            </a:r>
            <a:r>
              <a:rPr lang="en-US" sz="2100" b="1" u="sng" dirty="0">
                <a:solidFill>
                  <a:srgbClr val="040506"/>
                </a:solidFill>
                <a:latin typeface="Open Sauce Bold"/>
                <a:ea typeface="Open Sauce Bold"/>
                <a:cs typeface="Open Sauce Bold"/>
                <a:sym typeface="Open Sauce Bold"/>
              </a:rPr>
              <a:t> e-PRIA </a:t>
            </a:r>
            <a:r>
              <a:rPr lang="en-US" sz="2100" b="1" dirty="0">
                <a:solidFill>
                  <a:srgbClr val="040506"/>
                </a:solidFill>
                <a:latin typeface="Open Sauce Bold"/>
                <a:ea typeface="Open Sauce Bold"/>
                <a:cs typeface="Open Sauce Bold"/>
                <a:sym typeface="Open Sauce Bold"/>
              </a:rPr>
              <a:t>(</a:t>
            </a:r>
            <a:r>
              <a:rPr lang="en-US" sz="2100" b="1" dirty="0" err="1">
                <a:solidFill>
                  <a:srgbClr val="040506"/>
                </a:solidFill>
                <a:latin typeface="Open Sauce Bold"/>
                <a:ea typeface="Open Sauce Bold"/>
                <a:cs typeface="Open Sauce Bold"/>
                <a:sym typeface="Open Sauce Bold"/>
              </a:rPr>
              <a:t>juriidilised</a:t>
            </a:r>
            <a:r>
              <a:rPr lang="en-US" sz="2100" b="1" dirty="0">
                <a:solidFill>
                  <a:srgbClr val="040506"/>
                </a:solidFill>
                <a:latin typeface="Open Sauce Bold"/>
                <a:ea typeface="Open Sauce Bold"/>
                <a:cs typeface="Open Sauce Bold"/>
                <a:sym typeface="Open Sauce Bold"/>
              </a:rPr>
              <a:t> </a:t>
            </a:r>
            <a:r>
              <a:rPr lang="en-US" sz="2100" b="1" dirty="0" err="1">
                <a:solidFill>
                  <a:srgbClr val="040506"/>
                </a:solidFill>
                <a:latin typeface="Open Sauce Bold"/>
                <a:ea typeface="Open Sauce Bold"/>
                <a:cs typeface="Open Sauce Bold"/>
                <a:sym typeface="Open Sauce Bold"/>
              </a:rPr>
              <a:t>alused</a:t>
            </a:r>
            <a:r>
              <a:rPr lang="en-US" sz="2100" b="1" dirty="0">
                <a:solidFill>
                  <a:srgbClr val="040506"/>
                </a:solidFill>
                <a:latin typeface="Open Sauce Bold"/>
                <a:ea typeface="Open Sauce Bold"/>
                <a:cs typeface="Open Sauce Bold"/>
                <a:sym typeface="Open Sauce Bold"/>
              </a:rPr>
              <a:t>, </a:t>
            </a:r>
            <a:r>
              <a:rPr lang="en-US" sz="2100" b="1" dirty="0" err="1">
                <a:solidFill>
                  <a:srgbClr val="040506"/>
                </a:solidFill>
                <a:latin typeface="Open Sauce Bold"/>
                <a:ea typeface="Open Sauce Bold"/>
                <a:cs typeface="Open Sauce Bold"/>
                <a:sym typeface="Open Sauce Bold"/>
              </a:rPr>
              <a:t>vormid</a:t>
            </a:r>
            <a:r>
              <a:rPr lang="en-US" sz="2100" b="1" dirty="0">
                <a:solidFill>
                  <a:srgbClr val="040506"/>
                </a:solidFill>
                <a:latin typeface="Open Sauce Bold"/>
                <a:ea typeface="Open Sauce Bold"/>
                <a:cs typeface="Open Sauce Bold"/>
                <a:sym typeface="Open Sauce Bold"/>
              </a:rPr>
              <a:t>, KTR </a:t>
            </a:r>
            <a:r>
              <a:rPr lang="en-US" sz="2100" b="1" dirty="0" err="1">
                <a:solidFill>
                  <a:srgbClr val="040506"/>
                </a:solidFill>
                <a:latin typeface="Open Sauce Bold"/>
                <a:ea typeface="Open Sauce Bold"/>
                <a:cs typeface="Open Sauce Bold"/>
                <a:sym typeface="Open Sauce Bold"/>
              </a:rPr>
              <a:t>tegevuspiirkonnad</a:t>
            </a:r>
            <a:r>
              <a:rPr lang="en-US" sz="2100" b="1" dirty="0">
                <a:solidFill>
                  <a:srgbClr val="040506"/>
                </a:solidFill>
                <a:latin typeface="Open Sauce Bold"/>
                <a:ea typeface="Open Sauce Bold"/>
                <a:cs typeface="Open Sauce Bold"/>
                <a:sym typeface="Open Sauce Bold"/>
              </a:rPr>
              <a:t>, e-PRIA    </a:t>
            </a:r>
            <a:r>
              <a:rPr lang="en-US" sz="2100" b="1" dirty="0" err="1">
                <a:solidFill>
                  <a:srgbClr val="040506"/>
                </a:solidFill>
                <a:latin typeface="Open Sauce Bold"/>
                <a:ea typeface="Open Sauce Bold"/>
                <a:cs typeface="Open Sauce Bold"/>
                <a:sym typeface="Open Sauce Bold"/>
              </a:rPr>
              <a:t>juhend</a:t>
            </a:r>
            <a:r>
              <a:rPr lang="en-US" sz="2100" b="1" dirty="0">
                <a:solidFill>
                  <a:srgbClr val="040506"/>
                </a:solidFill>
                <a:latin typeface="Open Sauce Bold"/>
                <a:ea typeface="Open Sauce Bold"/>
                <a:cs typeface="Open Sauce Bold"/>
                <a:sym typeface="Open Sauce Bold"/>
              </a:rPr>
              <a:t>)</a:t>
            </a:r>
          </a:p>
          <a:p>
            <a:pPr algn="l">
              <a:lnSpc>
                <a:spcPts val="2730"/>
              </a:lnSpc>
              <a:spcBef>
                <a:spcPct val="0"/>
              </a:spcBef>
            </a:pPr>
            <a:endParaRPr lang="en-US" sz="2100" b="1" dirty="0">
              <a:solidFill>
                <a:srgbClr val="040506"/>
              </a:solidFill>
              <a:latin typeface="Open Sauce Bold"/>
              <a:ea typeface="Open Sauce Bold"/>
              <a:cs typeface="Open Sauce Bold"/>
              <a:sym typeface="Open Sauce Bold"/>
            </a:endParaRPr>
          </a:p>
          <a:p>
            <a:pPr algn="l">
              <a:lnSpc>
                <a:spcPts val="2730"/>
              </a:lnSpc>
              <a:spcBef>
                <a:spcPct val="0"/>
              </a:spcBef>
            </a:pPr>
            <a:endParaRPr lang="en-US" sz="2100" b="1" dirty="0">
              <a:solidFill>
                <a:srgbClr val="040506"/>
              </a:solidFill>
              <a:latin typeface="Open Sauce Bold"/>
              <a:ea typeface="Open Sauce Bold"/>
              <a:cs typeface="Open Sauce Bold"/>
              <a:sym typeface="Open Sauce Bold"/>
            </a:endParaRPr>
          </a:p>
        </p:txBody>
      </p:sp>
      <p:sp>
        <p:nvSpPr>
          <p:cNvPr id="16" name="TextBox 16"/>
          <p:cNvSpPr txBox="1"/>
          <p:nvPr/>
        </p:nvSpPr>
        <p:spPr>
          <a:xfrm>
            <a:off x="832136" y="7855055"/>
            <a:ext cx="13549908" cy="353060"/>
          </a:xfrm>
          <a:prstGeom prst="rect">
            <a:avLst/>
          </a:prstGeom>
        </p:spPr>
        <p:txBody>
          <a:bodyPr lIns="0" tIns="0" rIns="0" bIns="0" rtlCol="0" anchor="t">
            <a:spAutoFit/>
          </a:bodyPr>
          <a:lstStyle/>
          <a:p>
            <a:pPr algn="ctr">
              <a:lnSpc>
                <a:spcPts val="2859"/>
              </a:lnSpc>
              <a:spcBef>
                <a:spcPct val="0"/>
              </a:spcBef>
            </a:pPr>
            <a:r>
              <a:rPr lang="en-US" sz="2199" b="1" dirty="0">
                <a:solidFill>
                  <a:srgbClr val="040506"/>
                </a:solidFill>
                <a:latin typeface="Open Sauce Bold"/>
                <a:ea typeface="Open Sauce Bold"/>
                <a:cs typeface="Open Sauce Bold"/>
                <a:sym typeface="Open Sauce Bold"/>
              </a:rPr>
              <a:t>Kui </a:t>
            </a:r>
            <a:r>
              <a:rPr lang="en-US" sz="2199" b="1" dirty="0" err="1">
                <a:solidFill>
                  <a:srgbClr val="040506"/>
                </a:solidFill>
                <a:latin typeface="Open Sauce Bold"/>
                <a:ea typeface="Open Sauce Bold"/>
                <a:cs typeface="Open Sauce Bold"/>
                <a:sym typeface="Open Sauce Bold"/>
              </a:rPr>
              <a:t>taotlete</a:t>
            </a:r>
            <a:r>
              <a:rPr lang="en-US" sz="2199" b="1" dirty="0">
                <a:solidFill>
                  <a:srgbClr val="040506"/>
                </a:solidFill>
                <a:latin typeface="Open Sauce Bold"/>
                <a:ea typeface="Open Sauce Bold"/>
                <a:cs typeface="Open Sauce Bold"/>
                <a:sym typeface="Open Sauce Bold"/>
              </a:rPr>
              <a:t> PRIA </a:t>
            </a:r>
            <a:r>
              <a:rPr lang="en-US" sz="2199" b="1" dirty="0" err="1">
                <a:solidFill>
                  <a:srgbClr val="040506"/>
                </a:solidFill>
                <a:latin typeface="Open Sauce Bold"/>
                <a:ea typeface="Open Sauce Bold"/>
                <a:cs typeface="Open Sauce Bold"/>
                <a:sym typeface="Open Sauce Bold"/>
              </a:rPr>
              <a:t>kaudu</a:t>
            </a:r>
            <a:r>
              <a:rPr lang="en-US" sz="2199" b="1" dirty="0">
                <a:solidFill>
                  <a:srgbClr val="040506"/>
                </a:solidFill>
                <a:latin typeface="Open Sauce Bold"/>
                <a:ea typeface="Open Sauce Bold"/>
                <a:cs typeface="Open Sauce Bold"/>
                <a:sym typeface="Open Sauce Bold"/>
              </a:rPr>
              <a:t> </a:t>
            </a:r>
            <a:r>
              <a:rPr lang="en-US" sz="2199" b="1" dirty="0" err="1">
                <a:solidFill>
                  <a:srgbClr val="040506"/>
                </a:solidFill>
                <a:latin typeface="Open Sauce Bold"/>
                <a:ea typeface="Open Sauce Bold"/>
                <a:cs typeface="Open Sauce Bold"/>
                <a:sym typeface="Open Sauce Bold"/>
              </a:rPr>
              <a:t>toetust</a:t>
            </a:r>
            <a:r>
              <a:rPr lang="en-US" sz="2199" b="1" dirty="0">
                <a:solidFill>
                  <a:srgbClr val="040506"/>
                </a:solidFill>
                <a:latin typeface="Open Sauce Bold"/>
                <a:ea typeface="Open Sauce Bold"/>
                <a:cs typeface="Open Sauce Bold"/>
                <a:sym typeface="Open Sauce Bold"/>
              </a:rPr>
              <a:t> </a:t>
            </a:r>
            <a:r>
              <a:rPr lang="en-US" sz="2199" b="1" dirty="0" err="1">
                <a:solidFill>
                  <a:srgbClr val="040506"/>
                </a:solidFill>
                <a:latin typeface="Open Sauce Bold"/>
                <a:ea typeface="Open Sauce Bold"/>
                <a:cs typeface="Open Sauce Bold"/>
                <a:sym typeface="Open Sauce Bold"/>
              </a:rPr>
              <a:t>esmakordselt</a:t>
            </a:r>
            <a:r>
              <a:rPr lang="en-US" sz="2199" b="1" dirty="0">
                <a:solidFill>
                  <a:srgbClr val="040506"/>
                </a:solidFill>
                <a:latin typeface="Open Sauce Bold"/>
                <a:ea typeface="Open Sauce Bold"/>
                <a:cs typeface="Open Sauce Bold"/>
                <a:sym typeface="Open Sauce Bold"/>
              </a:rPr>
              <a:t>, on teil </a:t>
            </a:r>
            <a:r>
              <a:rPr lang="en-US" sz="2199" b="1" dirty="0" err="1">
                <a:solidFill>
                  <a:srgbClr val="040506"/>
                </a:solidFill>
                <a:latin typeface="Open Sauce Bold"/>
                <a:ea typeface="Open Sauce Bold"/>
                <a:cs typeface="Open Sauce Bold"/>
                <a:sym typeface="Open Sauce Bold"/>
              </a:rPr>
              <a:t>eelnevalt</a:t>
            </a:r>
            <a:r>
              <a:rPr lang="en-US" sz="2199" b="1" dirty="0">
                <a:solidFill>
                  <a:srgbClr val="040506"/>
                </a:solidFill>
                <a:latin typeface="Open Sauce Bold"/>
                <a:ea typeface="Open Sauce Bold"/>
                <a:cs typeface="Open Sauce Bold"/>
                <a:sym typeface="Open Sauce Bold"/>
              </a:rPr>
              <a:t> </a:t>
            </a:r>
            <a:r>
              <a:rPr lang="en-US" sz="2199" b="1" dirty="0" err="1">
                <a:solidFill>
                  <a:srgbClr val="040506"/>
                </a:solidFill>
                <a:latin typeface="Open Sauce Bold"/>
                <a:ea typeface="Open Sauce Bold"/>
                <a:cs typeface="Open Sauce Bold"/>
                <a:sym typeface="Open Sauce Bold"/>
              </a:rPr>
              <a:t>vaja</a:t>
            </a:r>
            <a:r>
              <a:rPr lang="en-US" sz="2199" b="1" dirty="0">
                <a:solidFill>
                  <a:srgbClr val="040506"/>
                </a:solidFill>
                <a:latin typeface="Open Sauce Bold"/>
                <a:ea typeface="Open Sauce Bold"/>
                <a:cs typeface="Open Sauce Bold"/>
                <a:sym typeface="Open Sauce Bold"/>
              </a:rPr>
              <a:t> </a:t>
            </a:r>
            <a:r>
              <a:rPr lang="en-US" sz="2199" b="1" dirty="0" err="1">
                <a:solidFill>
                  <a:srgbClr val="040506"/>
                </a:solidFill>
                <a:latin typeface="Open Sauce Bold"/>
                <a:ea typeface="Open Sauce Bold"/>
                <a:cs typeface="Open Sauce Bold"/>
                <a:sym typeface="Open Sauce Bold"/>
              </a:rPr>
              <a:t>registreeruda</a:t>
            </a:r>
            <a:r>
              <a:rPr lang="en-US" sz="2199" b="1" dirty="0">
                <a:solidFill>
                  <a:srgbClr val="040506"/>
                </a:solidFill>
                <a:latin typeface="Open Sauce Bold"/>
                <a:ea typeface="Open Sauce Bold"/>
                <a:cs typeface="Open Sauce Bold"/>
                <a:sym typeface="Open Sauce Bold"/>
              </a:rPr>
              <a:t> PRIA </a:t>
            </a:r>
            <a:r>
              <a:rPr lang="en-US" sz="2199" b="1" dirty="0" err="1">
                <a:solidFill>
                  <a:srgbClr val="040506"/>
                </a:solidFill>
                <a:latin typeface="Open Sauce Bold"/>
                <a:ea typeface="Open Sauce Bold"/>
                <a:cs typeface="Open Sauce Bold"/>
                <a:sym typeface="Open Sauce Bold"/>
              </a:rPr>
              <a:t>kliendiks</a:t>
            </a:r>
            <a:r>
              <a:rPr lang="en-US" sz="2199" b="1" dirty="0">
                <a:solidFill>
                  <a:srgbClr val="040506"/>
                </a:solidFill>
                <a:latin typeface="Open Sauce Bold"/>
                <a:ea typeface="Open Sauce Bold"/>
                <a:cs typeface="Open Sauce Bold"/>
                <a:sym typeface="Open Sauce Bold"/>
              </a:rPr>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B688F-7C27-EB8A-882D-02C06DBB341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57A780-C124-CF28-D74D-A6BCF3D15C4D}"/>
              </a:ext>
            </a:extLst>
          </p:cNvPr>
          <p:cNvSpPr/>
          <p:nvPr/>
        </p:nvSpPr>
        <p:spPr>
          <a:xfrm flipH="1" flipV="1">
            <a:off x="-27709"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dirty="0"/>
          </a:p>
        </p:txBody>
      </p:sp>
      <p:sp>
        <p:nvSpPr>
          <p:cNvPr id="3" name="AutoShape 3">
            <a:extLst>
              <a:ext uri="{FF2B5EF4-FFF2-40B4-BE49-F238E27FC236}">
                <a16:creationId xmlns:a16="http://schemas.microsoft.com/office/drawing/2014/main" id="{3CEA558C-041B-7E4D-8D49-EC27D866E974}"/>
              </a:ext>
            </a:extLst>
          </p:cNvPr>
          <p:cNvSpPr/>
          <p:nvPr/>
        </p:nvSpPr>
        <p:spPr>
          <a:xfrm rot="6897">
            <a:off x="2864060" y="9226651"/>
            <a:ext cx="12559879" cy="0"/>
          </a:xfrm>
          <a:prstGeom prst="line">
            <a:avLst/>
          </a:prstGeom>
          <a:ln w="19050" cap="flat">
            <a:solidFill>
              <a:srgbClr val="000000"/>
            </a:solidFill>
            <a:prstDash val="solid"/>
            <a:headEnd type="none" w="sm" len="sm"/>
            <a:tailEnd type="none" w="sm" len="sm"/>
          </a:ln>
        </p:spPr>
        <p:txBody>
          <a:bodyPr/>
          <a:lstStyle/>
          <a:p>
            <a:endParaRPr lang="et-EE"/>
          </a:p>
        </p:txBody>
      </p:sp>
      <p:sp>
        <p:nvSpPr>
          <p:cNvPr id="4" name="Freeform 4">
            <a:extLst>
              <a:ext uri="{FF2B5EF4-FFF2-40B4-BE49-F238E27FC236}">
                <a16:creationId xmlns:a16="http://schemas.microsoft.com/office/drawing/2014/main" id="{01D04119-D487-4603-1339-0F49C4A1C4E1}"/>
              </a:ext>
            </a:extLst>
          </p:cNvPr>
          <p:cNvSpPr/>
          <p:nvPr/>
        </p:nvSpPr>
        <p:spPr>
          <a:xfrm>
            <a:off x="21900" y="9404862"/>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5" name="Group 5">
            <a:extLst>
              <a:ext uri="{FF2B5EF4-FFF2-40B4-BE49-F238E27FC236}">
                <a16:creationId xmlns:a16="http://schemas.microsoft.com/office/drawing/2014/main" id="{010AE22B-2851-2F71-F5C5-B06DC8CD7B75}"/>
              </a:ext>
            </a:extLst>
          </p:cNvPr>
          <p:cNvGrpSpPr/>
          <p:nvPr/>
        </p:nvGrpSpPr>
        <p:grpSpPr>
          <a:xfrm>
            <a:off x="10776043" y="-2524707"/>
            <a:ext cx="3964049" cy="3964049"/>
            <a:chOff x="0" y="0"/>
            <a:chExt cx="812800" cy="812800"/>
          </a:xfrm>
        </p:grpSpPr>
        <p:sp>
          <p:nvSpPr>
            <p:cNvPr id="6" name="Freeform 6">
              <a:extLst>
                <a:ext uri="{FF2B5EF4-FFF2-40B4-BE49-F238E27FC236}">
                  <a16:creationId xmlns:a16="http://schemas.microsoft.com/office/drawing/2014/main" id="{1BC5E3E2-2A6C-C5DB-6F01-A757F1618F4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7" name="TextBox 7">
              <a:extLst>
                <a:ext uri="{FF2B5EF4-FFF2-40B4-BE49-F238E27FC236}">
                  <a16:creationId xmlns:a16="http://schemas.microsoft.com/office/drawing/2014/main" id="{0F00AF52-A5A8-50A5-6157-576BD980143D}"/>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a:extLst>
              <a:ext uri="{FF2B5EF4-FFF2-40B4-BE49-F238E27FC236}">
                <a16:creationId xmlns:a16="http://schemas.microsoft.com/office/drawing/2014/main" id="{5A8F6B23-8A8A-015E-65BF-769C8C4811DA}"/>
              </a:ext>
            </a:extLst>
          </p:cNvPr>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9" name="Group 9">
            <a:extLst>
              <a:ext uri="{FF2B5EF4-FFF2-40B4-BE49-F238E27FC236}">
                <a16:creationId xmlns:a16="http://schemas.microsoft.com/office/drawing/2014/main" id="{F02298C5-18A3-ED92-F1D4-F77830EF3D99}"/>
              </a:ext>
            </a:extLst>
          </p:cNvPr>
          <p:cNvGrpSpPr/>
          <p:nvPr/>
        </p:nvGrpSpPr>
        <p:grpSpPr>
          <a:xfrm>
            <a:off x="-904968" y="8918951"/>
            <a:ext cx="2649263" cy="2649263"/>
            <a:chOff x="0" y="0"/>
            <a:chExt cx="812800" cy="812800"/>
          </a:xfrm>
        </p:grpSpPr>
        <p:sp>
          <p:nvSpPr>
            <p:cNvPr id="10" name="Freeform 10">
              <a:extLst>
                <a:ext uri="{FF2B5EF4-FFF2-40B4-BE49-F238E27FC236}">
                  <a16:creationId xmlns:a16="http://schemas.microsoft.com/office/drawing/2014/main" id="{B3A7BEF1-9720-0DB3-AB94-A36D3F1586D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11" name="TextBox 11">
              <a:extLst>
                <a:ext uri="{FF2B5EF4-FFF2-40B4-BE49-F238E27FC236}">
                  <a16:creationId xmlns:a16="http://schemas.microsoft.com/office/drawing/2014/main" id="{A7CBFB75-046D-7D38-ECCE-016125FF2572}"/>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12">
            <a:extLst>
              <a:ext uri="{FF2B5EF4-FFF2-40B4-BE49-F238E27FC236}">
                <a16:creationId xmlns:a16="http://schemas.microsoft.com/office/drawing/2014/main" id="{9F9ED143-694D-E94C-0724-AC883587FB1E}"/>
              </a:ext>
            </a:extLst>
          </p:cNvPr>
          <p:cNvSpPr/>
          <p:nvPr/>
        </p:nvSpPr>
        <p:spPr>
          <a:xfrm>
            <a:off x="832136" y="8741849"/>
            <a:ext cx="3877083" cy="963455"/>
          </a:xfrm>
          <a:custGeom>
            <a:avLst/>
            <a:gdLst/>
            <a:ahLst/>
            <a:cxnLst/>
            <a:rect l="l" t="t" r="r" b="b"/>
            <a:pathLst>
              <a:path w="3877083" h="963455">
                <a:moveTo>
                  <a:pt x="0" y="0"/>
                </a:moveTo>
                <a:lnTo>
                  <a:pt x="3877083" y="0"/>
                </a:lnTo>
                <a:lnTo>
                  <a:pt x="3877083" y="963455"/>
                </a:lnTo>
                <a:lnTo>
                  <a:pt x="0" y="963455"/>
                </a:lnTo>
                <a:lnTo>
                  <a:pt x="0" y="0"/>
                </a:lnTo>
                <a:close/>
              </a:path>
            </a:pathLst>
          </a:custGeom>
          <a:blipFill>
            <a:blip r:embed="rId5"/>
            <a:stretch>
              <a:fillRect/>
            </a:stretch>
          </a:blipFill>
        </p:spPr>
        <p:txBody>
          <a:bodyPr/>
          <a:lstStyle/>
          <a:p>
            <a:endParaRPr lang="et-EE"/>
          </a:p>
        </p:txBody>
      </p:sp>
      <p:sp>
        <p:nvSpPr>
          <p:cNvPr id="13" name="TextBox 13">
            <a:extLst>
              <a:ext uri="{FF2B5EF4-FFF2-40B4-BE49-F238E27FC236}">
                <a16:creationId xmlns:a16="http://schemas.microsoft.com/office/drawing/2014/main" id="{4E791B67-C996-A581-93D2-D06361EA98FB}"/>
              </a:ext>
            </a:extLst>
          </p:cNvPr>
          <p:cNvSpPr txBox="1"/>
          <p:nvPr/>
        </p:nvSpPr>
        <p:spPr>
          <a:xfrm>
            <a:off x="1228430" y="1467917"/>
            <a:ext cx="9547613" cy="1524520"/>
          </a:xfrm>
          <a:prstGeom prst="rect">
            <a:avLst/>
          </a:prstGeom>
        </p:spPr>
        <p:txBody>
          <a:bodyPr lIns="0" tIns="0" rIns="0" bIns="0" rtlCol="0" anchor="t">
            <a:spAutoFit/>
          </a:bodyPr>
          <a:lstStyle/>
          <a:p>
            <a:pPr marL="0" lvl="0" indent="0" algn="l">
              <a:lnSpc>
                <a:spcPts val="5862"/>
              </a:lnSpc>
              <a:spcBef>
                <a:spcPct val="0"/>
              </a:spcBef>
            </a:pPr>
            <a:r>
              <a:rPr lang="en-US" sz="5921" spc="207" dirty="0" err="1">
                <a:solidFill>
                  <a:srgbClr val="040506"/>
                </a:solidFill>
                <a:latin typeface="Codec Pro ExtraBold"/>
                <a:ea typeface="Codec Pro ExtraBold"/>
                <a:cs typeface="Codec Pro ExtraBold"/>
                <a:sym typeface="Codec Pro ExtraBold"/>
              </a:rPr>
              <a:t>Projektitaotluse</a:t>
            </a:r>
            <a:r>
              <a:rPr lang="en-US" sz="5921" spc="207" dirty="0">
                <a:solidFill>
                  <a:srgbClr val="040506"/>
                </a:solidFill>
                <a:latin typeface="Codec Pro ExtraBold"/>
                <a:ea typeface="Codec Pro ExtraBold"/>
                <a:cs typeface="Codec Pro ExtraBold"/>
                <a:sym typeface="Codec Pro ExtraBold"/>
              </a:rPr>
              <a:t> </a:t>
            </a:r>
            <a:r>
              <a:rPr lang="en-US" sz="5921" spc="207" dirty="0" err="1">
                <a:solidFill>
                  <a:srgbClr val="040506"/>
                </a:solidFill>
                <a:latin typeface="Codec Pro ExtraBold"/>
                <a:ea typeface="Codec Pro ExtraBold"/>
                <a:cs typeface="Codec Pro ExtraBold"/>
                <a:sym typeface="Codec Pro ExtraBold"/>
              </a:rPr>
              <a:t>täitmise</a:t>
            </a:r>
            <a:r>
              <a:rPr lang="en-US" sz="5921" spc="207" dirty="0">
                <a:solidFill>
                  <a:srgbClr val="040506"/>
                </a:solidFill>
                <a:latin typeface="Codec Pro ExtraBold"/>
                <a:ea typeface="Codec Pro ExtraBold"/>
                <a:cs typeface="Codec Pro ExtraBold"/>
                <a:sym typeface="Codec Pro ExtraBold"/>
              </a:rPr>
              <a:t> </a:t>
            </a:r>
            <a:r>
              <a:rPr lang="en-US" sz="5921" spc="207" dirty="0" err="1">
                <a:solidFill>
                  <a:srgbClr val="040506"/>
                </a:solidFill>
                <a:latin typeface="Codec Pro ExtraBold"/>
                <a:ea typeface="Codec Pro ExtraBold"/>
                <a:cs typeface="Codec Pro ExtraBold"/>
                <a:sym typeface="Codec Pro ExtraBold"/>
              </a:rPr>
              <a:t>juhendid</a:t>
            </a:r>
            <a:r>
              <a:rPr lang="en-US" sz="5921" spc="207" dirty="0">
                <a:solidFill>
                  <a:srgbClr val="040506"/>
                </a:solidFill>
                <a:latin typeface="Codec Pro ExtraBold"/>
                <a:ea typeface="Codec Pro ExtraBold"/>
                <a:cs typeface="Codec Pro ExtraBold"/>
                <a:sym typeface="Codec Pro ExtraBold"/>
              </a:rPr>
              <a:t> ja </a:t>
            </a:r>
            <a:r>
              <a:rPr lang="en-US" sz="5921" spc="207" dirty="0" err="1">
                <a:solidFill>
                  <a:srgbClr val="040506"/>
                </a:solidFill>
                <a:latin typeface="Codec Pro ExtraBold"/>
                <a:ea typeface="Codec Pro ExtraBold"/>
                <a:cs typeface="Codec Pro ExtraBold"/>
                <a:sym typeface="Codec Pro ExtraBold"/>
              </a:rPr>
              <a:t>abiks</a:t>
            </a:r>
            <a:r>
              <a:rPr lang="en-US" sz="5921" spc="207" dirty="0">
                <a:solidFill>
                  <a:srgbClr val="040506"/>
                </a:solidFill>
                <a:latin typeface="Codec Pro ExtraBold"/>
                <a:ea typeface="Codec Pro ExtraBold"/>
                <a:cs typeface="Codec Pro ExtraBold"/>
                <a:sym typeface="Codec Pro ExtraBold"/>
              </a:rPr>
              <a:t> </a:t>
            </a:r>
            <a:r>
              <a:rPr lang="en-US" sz="5921" spc="207" dirty="0" err="1">
                <a:solidFill>
                  <a:srgbClr val="040506"/>
                </a:solidFill>
                <a:latin typeface="Codec Pro ExtraBold"/>
                <a:ea typeface="Codec Pro ExtraBold"/>
                <a:cs typeface="Codec Pro ExtraBold"/>
                <a:sym typeface="Codec Pro ExtraBold"/>
              </a:rPr>
              <a:t>taotlejale</a:t>
            </a:r>
            <a:endParaRPr lang="en-US" sz="5921" spc="207" dirty="0">
              <a:solidFill>
                <a:srgbClr val="040506"/>
              </a:solidFill>
              <a:latin typeface="Codec Pro ExtraBold"/>
              <a:ea typeface="Codec Pro ExtraBold"/>
              <a:cs typeface="Codec Pro ExtraBold"/>
              <a:sym typeface="Codec Pro ExtraBold"/>
            </a:endParaRPr>
          </a:p>
        </p:txBody>
      </p:sp>
      <p:sp>
        <p:nvSpPr>
          <p:cNvPr id="15" name="TextBox 15">
            <a:extLst>
              <a:ext uri="{FF2B5EF4-FFF2-40B4-BE49-F238E27FC236}">
                <a16:creationId xmlns:a16="http://schemas.microsoft.com/office/drawing/2014/main" id="{DA38C80C-4DFD-E81D-E479-2CC27A024702}"/>
              </a:ext>
            </a:extLst>
          </p:cNvPr>
          <p:cNvSpPr txBox="1"/>
          <p:nvPr/>
        </p:nvSpPr>
        <p:spPr>
          <a:xfrm>
            <a:off x="1175446" y="4076700"/>
            <a:ext cx="14248482" cy="5515292"/>
          </a:xfrm>
          <a:prstGeom prst="rect">
            <a:avLst/>
          </a:prstGeom>
        </p:spPr>
        <p:txBody>
          <a:bodyPr wrap="square" lIns="0" tIns="0" rIns="0" bIns="0" rtlCol="0" anchor="t">
            <a:spAutoFit/>
          </a:bodyPr>
          <a:lstStyle/>
          <a:p>
            <a:pPr algn="l">
              <a:lnSpc>
                <a:spcPts val="2730"/>
              </a:lnSpc>
              <a:spcBef>
                <a:spcPct val="0"/>
              </a:spcBef>
            </a:pPr>
            <a:r>
              <a:rPr lang="et-EE" sz="2100" b="1" dirty="0">
                <a:solidFill>
                  <a:srgbClr val="040506"/>
                </a:solidFill>
                <a:latin typeface="Open Sauce Bold"/>
                <a:ea typeface="Open Sauce Bold"/>
                <a:cs typeface="Open Sauce Bold"/>
                <a:sym typeface="Open Sauce Bold"/>
              </a:rPr>
              <a:t>KORDUMA KIPPUVAD VEAD E-PRIA TOETUSTAOLUSE TÄITMISEL!</a:t>
            </a:r>
          </a:p>
          <a:p>
            <a:pPr algn="l">
              <a:lnSpc>
                <a:spcPts val="2730"/>
              </a:lnSpc>
              <a:spcBef>
                <a:spcPct val="0"/>
              </a:spcBef>
            </a:pPr>
            <a:r>
              <a:rPr lang="et-EE" sz="2100" b="1" dirty="0">
                <a:solidFill>
                  <a:srgbClr val="040506"/>
                </a:solidFill>
                <a:latin typeface="Open Sauce Bold"/>
                <a:ea typeface="Open Sauce Bold"/>
                <a:cs typeface="Open Sauce Bold"/>
                <a:sym typeface="Open Sauce Bold"/>
              </a:rPr>
              <a:t>TAOTLEJA DETAILANDMED:</a:t>
            </a:r>
          </a:p>
          <a:p>
            <a:pPr algn="l">
              <a:lnSpc>
                <a:spcPts val="2730"/>
              </a:lnSpc>
              <a:spcBef>
                <a:spcPct val="0"/>
              </a:spcBef>
            </a:pPr>
            <a:endParaRPr lang="et-EE" sz="2100" b="1" dirty="0">
              <a:solidFill>
                <a:srgbClr val="040506"/>
              </a:solidFill>
              <a:latin typeface="Open Sauce Bold"/>
              <a:ea typeface="Open Sauce Bold"/>
              <a:cs typeface="Open Sauce Bold"/>
              <a:sym typeface="Open Sauce Bold"/>
            </a:endParaRPr>
          </a:p>
          <a:p>
            <a:pPr marL="342900" indent="-342900" algn="l">
              <a:lnSpc>
                <a:spcPts val="2730"/>
              </a:lnSpc>
              <a:spcBef>
                <a:spcPct val="0"/>
              </a:spcBef>
              <a:buFont typeface="Arial" panose="020B0604020202020204" pitchFamily="34" charset="0"/>
              <a:buChar char="•"/>
            </a:pPr>
            <a:r>
              <a:rPr lang="et-EE" sz="2100" b="1" i="1" dirty="0">
                <a:solidFill>
                  <a:srgbClr val="040506"/>
                </a:solidFill>
                <a:latin typeface="Open Sauce Bold"/>
                <a:ea typeface="Open Sauce Bold"/>
                <a:cs typeface="Open Sauce Bold"/>
                <a:sym typeface="Open Sauce Bold"/>
              </a:rPr>
              <a:t>Kas tegemist on kohaliku tegevusrühmaga? </a:t>
            </a:r>
            <a:r>
              <a:rPr lang="et-EE" sz="2100" b="1" dirty="0">
                <a:solidFill>
                  <a:srgbClr val="040506"/>
                </a:solidFill>
                <a:latin typeface="Open Sauce Bold"/>
                <a:ea typeface="Open Sauce Bold"/>
                <a:cs typeface="Open Sauce Bold"/>
                <a:sym typeface="Open Sauce Bold"/>
              </a:rPr>
              <a:t>(tegevusrühm on Raplamaa Partnerluskogu), siia tuleb vastata </a:t>
            </a:r>
            <a:r>
              <a:rPr lang="et-EE" sz="2100" b="1" dirty="0">
                <a:solidFill>
                  <a:srgbClr val="FF0000"/>
                </a:solidFill>
                <a:latin typeface="Open Sauce Bold"/>
                <a:ea typeface="Open Sauce Bold"/>
                <a:cs typeface="Open Sauce Bold"/>
                <a:sym typeface="Open Sauce Bold"/>
              </a:rPr>
              <a:t>EI</a:t>
            </a:r>
          </a:p>
          <a:p>
            <a:pPr marL="342900" indent="-342900" algn="l">
              <a:lnSpc>
                <a:spcPts val="2730"/>
              </a:lnSpc>
              <a:spcBef>
                <a:spcPct val="0"/>
              </a:spcBef>
              <a:buFont typeface="Arial" panose="020B0604020202020204" pitchFamily="34" charset="0"/>
              <a:buChar char="•"/>
            </a:pPr>
            <a:r>
              <a:rPr lang="et-EE" sz="2100" b="1" i="1" dirty="0">
                <a:latin typeface="Open Sauce Bold"/>
                <a:ea typeface="Open Sauce Bold"/>
                <a:cs typeface="Open Sauce Bold"/>
                <a:sym typeface="Open Sauce Bold"/>
              </a:rPr>
              <a:t>Kas tegemist on ühistegevusega? </a:t>
            </a:r>
            <a:r>
              <a:rPr lang="et-EE" sz="2100" b="1" dirty="0">
                <a:latin typeface="Open Sauce Bold"/>
                <a:ea typeface="Open Sauce Bold"/>
                <a:cs typeface="Open Sauce Bold"/>
                <a:sym typeface="Open Sauce Bold"/>
              </a:rPr>
              <a:t>Ühistegevus on ühisprojektide puhul, siin ei ole tegemist ühisprojektiga ning siia tuleb vastata </a:t>
            </a:r>
            <a:r>
              <a:rPr lang="et-EE" sz="2100" b="1" dirty="0">
                <a:solidFill>
                  <a:srgbClr val="FF0000"/>
                </a:solidFill>
                <a:latin typeface="Open Sauce Bold"/>
                <a:ea typeface="Open Sauce Bold"/>
                <a:cs typeface="Open Sauce Bold"/>
                <a:sym typeface="Open Sauce Bold"/>
              </a:rPr>
              <a:t>EI</a:t>
            </a:r>
          </a:p>
          <a:p>
            <a:pPr marL="342900" indent="-342900" algn="l">
              <a:lnSpc>
                <a:spcPts val="2730"/>
              </a:lnSpc>
              <a:spcBef>
                <a:spcPct val="0"/>
              </a:spcBef>
              <a:buFont typeface="Arial" panose="020B0604020202020204" pitchFamily="34" charset="0"/>
              <a:buChar char="•"/>
            </a:pPr>
            <a:r>
              <a:rPr lang="et-EE" sz="2100" b="1" i="1" dirty="0">
                <a:latin typeface="Open Sauce Bold"/>
                <a:ea typeface="Open Sauce Bold"/>
                <a:cs typeface="Open Sauce Bold"/>
                <a:sym typeface="Open Sauce Bold"/>
              </a:rPr>
              <a:t>Kas tegemist on kogukonnateenuste projektiga? </a:t>
            </a:r>
            <a:r>
              <a:rPr lang="et-EE" sz="2100" b="1" dirty="0">
                <a:latin typeface="Open Sauce Bold"/>
                <a:ea typeface="Open Sauce Bold"/>
                <a:cs typeface="Open Sauce Bold"/>
                <a:sym typeface="Open Sauce Bold"/>
              </a:rPr>
              <a:t>Kogukonnateenus on  kogukonna liikmelt kogukonna liikmetele pakutav teenus, mis lähtub kogukonna vajadustest (omavalitsuste ja ettevõtjate poolt vähepakutud teenus, kogukonnteenuse projektid kinnitatakse üldkoosolekul). Siia tuleb vastata </a:t>
            </a:r>
            <a:r>
              <a:rPr lang="et-EE" sz="2100" b="1" dirty="0">
                <a:solidFill>
                  <a:srgbClr val="FF0000"/>
                </a:solidFill>
                <a:latin typeface="Open Sauce Bold"/>
                <a:ea typeface="Open Sauce Bold"/>
                <a:cs typeface="Open Sauce Bold"/>
                <a:sym typeface="Open Sauce Bold"/>
              </a:rPr>
              <a:t>EI</a:t>
            </a:r>
            <a:r>
              <a:rPr lang="et-EE" sz="2100" b="1" dirty="0">
                <a:latin typeface="Open Sauce Bold"/>
                <a:ea typeface="Open Sauce Bold"/>
                <a:cs typeface="Open Sauce Bold"/>
                <a:sym typeface="Open Sauce Bold"/>
              </a:rPr>
              <a:t> .</a:t>
            </a:r>
          </a:p>
          <a:p>
            <a:pPr marL="342900" indent="-342900" algn="l">
              <a:lnSpc>
                <a:spcPts val="2730"/>
              </a:lnSpc>
              <a:spcBef>
                <a:spcPct val="0"/>
              </a:spcBef>
              <a:buFont typeface="Arial" panose="020B0604020202020204" pitchFamily="34" charset="0"/>
              <a:buChar char="•"/>
            </a:pPr>
            <a:r>
              <a:rPr lang="et-EE" sz="2100" b="1" dirty="0">
                <a:solidFill>
                  <a:srgbClr val="FF0000"/>
                </a:solidFill>
                <a:latin typeface="Open Sauce Bold"/>
                <a:ea typeface="Open Sauce Bold"/>
                <a:cs typeface="Open Sauce Bold"/>
                <a:sym typeface="Open Sauce Bold"/>
              </a:rPr>
              <a:t>Projekteerimisele saab toetust taotleda vaid juhul kui projekteerimine on ettevalmistav töö!</a:t>
            </a:r>
          </a:p>
          <a:p>
            <a:pPr algn="l">
              <a:lnSpc>
                <a:spcPts val="2730"/>
              </a:lnSpc>
              <a:spcBef>
                <a:spcPct val="0"/>
              </a:spcBef>
            </a:pPr>
            <a:endParaRPr lang="et-EE" sz="2100" dirty="0">
              <a:solidFill>
                <a:srgbClr val="040506"/>
              </a:solidFill>
              <a:latin typeface="Open Sauce Bold"/>
              <a:ea typeface="Open Sauce Bold"/>
              <a:cs typeface="Open Sauce Bold"/>
              <a:sym typeface="Open Sauce Bold"/>
            </a:endParaRPr>
          </a:p>
          <a:p>
            <a:pPr algn="l">
              <a:lnSpc>
                <a:spcPts val="2730"/>
              </a:lnSpc>
              <a:spcBef>
                <a:spcPct val="0"/>
              </a:spcBef>
            </a:pPr>
            <a:endParaRPr lang="et-EE" sz="2100" b="1" dirty="0">
              <a:solidFill>
                <a:srgbClr val="040506"/>
              </a:solidFill>
              <a:latin typeface="Open Sauce Bold"/>
              <a:ea typeface="Open Sauce Bold"/>
              <a:cs typeface="Open Sauce Bold"/>
              <a:sym typeface="Open Sauce Bold"/>
            </a:endParaRPr>
          </a:p>
          <a:p>
            <a:pPr algn="l">
              <a:lnSpc>
                <a:spcPts val="2730"/>
              </a:lnSpc>
              <a:spcBef>
                <a:spcPct val="0"/>
              </a:spcBef>
            </a:pPr>
            <a:endParaRPr lang="et-EE" sz="2100" b="1" dirty="0">
              <a:solidFill>
                <a:srgbClr val="040506"/>
              </a:solidFill>
              <a:latin typeface="Open Sauce Bold"/>
              <a:ea typeface="Open Sauce Bold"/>
              <a:cs typeface="Open Sauce Bold"/>
              <a:sym typeface="Open Sauce Bold"/>
            </a:endParaRPr>
          </a:p>
          <a:p>
            <a:pPr algn="l">
              <a:lnSpc>
                <a:spcPts val="2730"/>
              </a:lnSpc>
              <a:spcBef>
                <a:spcPct val="0"/>
              </a:spcBef>
            </a:pPr>
            <a:endParaRPr lang="et-EE" sz="2100" b="1" dirty="0">
              <a:solidFill>
                <a:srgbClr val="040506"/>
              </a:solidFill>
              <a:latin typeface="Open Sauce Bold"/>
              <a:ea typeface="Open Sauce Bold"/>
              <a:cs typeface="Open Sauce Bold"/>
              <a:sym typeface="Open Sauce Bold"/>
            </a:endParaRPr>
          </a:p>
          <a:p>
            <a:pPr algn="l">
              <a:lnSpc>
                <a:spcPts val="2730"/>
              </a:lnSpc>
              <a:spcBef>
                <a:spcPct val="0"/>
              </a:spcBef>
            </a:pPr>
            <a:endParaRPr lang="en-US" sz="2100" b="1" dirty="0">
              <a:solidFill>
                <a:srgbClr val="040506"/>
              </a:solidFill>
              <a:latin typeface="Open Sauce Bold"/>
              <a:ea typeface="Open Sauce Bold"/>
              <a:cs typeface="Open Sauce Bold"/>
              <a:sym typeface="Open Sauce Bold"/>
            </a:endParaRPr>
          </a:p>
        </p:txBody>
      </p:sp>
    </p:spTree>
    <p:extLst>
      <p:ext uri="{BB962C8B-B14F-4D97-AF65-F5344CB8AC3E}">
        <p14:creationId xmlns:p14="http://schemas.microsoft.com/office/powerpoint/2010/main" val="273377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sp>
        <p:nvSpPr>
          <p:cNvPr id="3" name="AutoShape 3"/>
          <p:cNvSpPr/>
          <p:nvPr/>
        </p:nvSpPr>
        <p:spPr>
          <a:xfrm rot="6897">
            <a:off x="2864060" y="9226651"/>
            <a:ext cx="12559879" cy="0"/>
          </a:xfrm>
          <a:prstGeom prst="line">
            <a:avLst/>
          </a:prstGeom>
          <a:ln w="19050" cap="flat">
            <a:solidFill>
              <a:srgbClr val="000000"/>
            </a:solidFill>
            <a:prstDash val="solid"/>
            <a:headEnd type="none" w="sm" len="sm"/>
            <a:tailEnd type="none" w="sm" len="sm"/>
          </a:ln>
        </p:spPr>
        <p:txBody>
          <a:bodyPr/>
          <a:lstStyle/>
          <a:p>
            <a:endParaRPr lang="et-EE"/>
          </a:p>
        </p:txBody>
      </p:sp>
      <p:sp>
        <p:nvSpPr>
          <p:cNvPr id="4" name="Freeform 4"/>
          <p:cNvSpPr/>
          <p:nvPr/>
        </p:nvSpPr>
        <p:spPr>
          <a:xfrm>
            <a:off x="21900" y="9404862"/>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5" name="Group 5"/>
          <p:cNvGrpSpPr/>
          <p:nvPr/>
        </p:nvGrpSpPr>
        <p:grpSpPr>
          <a:xfrm>
            <a:off x="10776043" y="-2524707"/>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9" name="Group 9"/>
          <p:cNvGrpSpPr/>
          <p:nvPr/>
        </p:nvGrpSpPr>
        <p:grpSpPr>
          <a:xfrm>
            <a:off x="-904968" y="8918951"/>
            <a:ext cx="2649263" cy="264926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11" name="TextBox 1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12"/>
          <p:cNvSpPr/>
          <p:nvPr/>
        </p:nvSpPr>
        <p:spPr>
          <a:xfrm>
            <a:off x="832136" y="8741849"/>
            <a:ext cx="3877083" cy="963455"/>
          </a:xfrm>
          <a:custGeom>
            <a:avLst/>
            <a:gdLst/>
            <a:ahLst/>
            <a:cxnLst/>
            <a:rect l="l" t="t" r="r" b="b"/>
            <a:pathLst>
              <a:path w="3877083" h="963455">
                <a:moveTo>
                  <a:pt x="0" y="0"/>
                </a:moveTo>
                <a:lnTo>
                  <a:pt x="3877083" y="0"/>
                </a:lnTo>
                <a:lnTo>
                  <a:pt x="3877083" y="963455"/>
                </a:lnTo>
                <a:lnTo>
                  <a:pt x="0" y="963455"/>
                </a:lnTo>
                <a:lnTo>
                  <a:pt x="0" y="0"/>
                </a:lnTo>
                <a:close/>
              </a:path>
            </a:pathLst>
          </a:custGeom>
          <a:blipFill>
            <a:blip r:embed="rId5"/>
            <a:stretch>
              <a:fillRect/>
            </a:stretch>
          </a:blipFill>
        </p:spPr>
        <p:txBody>
          <a:bodyPr/>
          <a:lstStyle/>
          <a:p>
            <a:endParaRPr lang="et-EE"/>
          </a:p>
        </p:txBody>
      </p:sp>
      <p:sp>
        <p:nvSpPr>
          <p:cNvPr id="13" name="TextBox 13"/>
          <p:cNvSpPr txBox="1"/>
          <p:nvPr/>
        </p:nvSpPr>
        <p:spPr>
          <a:xfrm>
            <a:off x="1228430" y="1467917"/>
            <a:ext cx="9547613" cy="1522148"/>
          </a:xfrm>
          <a:prstGeom prst="rect">
            <a:avLst/>
          </a:prstGeom>
        </p:spPr>
        <p:txBody>
          <a:bodyPr lIns="0" tIns="0" rIns="0" bIns="0" rtlCol="0" anchor="t">
            <a:spAutoFit/>
          </a:bodyPr>
          <a:lstStyle/>
          <a:p>
            <a:pPr marL="0" lvl="0" indent="0" algn="l">
              <a:lnSpc>
                <a:spcPts val="5862"/>
              </a:lnSpc>
              <a:spcBef>
                <a:spcPct val="0"/>
              </a:spcBef>
            </a:pPr>
            <a:r>
              <a:rPr lang="et-EE" sz="5921" spc="207" dirty="0">
                <a:solidFill>
                  <a:srgbClr val="040506"/>
                </a:solidFill>
                <a:latin typeface="Codec Pro ExtraBold"/>
                <a:ea typeface="Codec Pro ExtraBold"/>
                <a:cs typeface="Codec Pro ExtraBold"/>
                <a:sym typeface="Codec Pro ExtraBold"/>
              </a:rPr>
              <a:t>Hinnapakkumised ja kulude tõendamine (1) </a:t>
            </a:r>
            <a:endParaRPr lang="en-US" sz="5921" spc="207" dirty="0">
              <a:solidFill>
                <a:srgbClr val="040506"/>
              </a:solidFill>
              <a:latin typeface="Codec Pro ExtraBold"/>
              <a:ea typeface="Codec Pro ExtraBold"/>
              <a:cs typeface="Codec Pro ExtraBold"/>
              <a:sym typeface="Codec Pro ExtraBold"/>
            </a:endParaRPr>
          </a:p>
        </p:txBody>
      </p:sp>
      <p:sp>
        <p:nvSpPr>
          <p:cNvPr id="14" name="TextBox 14"/>
          <p:cNvSpPr txBox="1"/>
          <p:nvPr/>
        </p:nvSpPr>
        <p:spPr>
          <a:xfrm>
            <a:off x="1066800" y="3414801"/>
            <a:ext cx="16045755" cy="788164"/>
          </a:xfrm>
          <a:prstGeom prst="rect">
            <a:avLst/>
          </a:prstGeom>
        </p:spPr>
        <p:txBody>
          <a:bodyPr wrap="square" lIns="0" tIns="0" rIns="0" bIns="0" rtlCol="0" anchor="t">
            <a:spAutoFit/>
          </a:bodyPr>
          <a:lstStyle/>
          <a:p>
            <a:pPr marL="248291" lvl="1" algn="l">
              <a:lnSpc>
                <a:spcPts val="3220"/>
              </a:lnSpc>
            </a:pPr>
            <a:r>
              <a:rPr lang="et-EE" sz="2400" b="1" dirty="0">
                <a:solidFill>
                  <a:srgbClr val="040506"/>
                </a:solidFill>
                <a:latin typeface="Arimo Bold"/>
                <a:ea typeface="Arimo Bold"/>
                <a:cs typeface="Arimo Bold"/>
                <a:sym typeface="Arimo Bold"/>
              </a:rPr>
              <a:t>Kui toetavava tegevuse või soetatava vara käibemaksuta maksumus ületab 5000,00 eurot küsib toetuse taotleja kolm võrreldavat hinnapakkumist  </a:t>
            </a:r>
            <a:r>
              <a:rPr lang="et-EE" sz="2000" b="1" dirty="0">
                <a:solidFill>
                  <a:srgbClr val="040506"/>
                </a:solidFill>
                <a:latin typeface="Arimo Bold"/>
                <a:ea typeface="Arimo Bold"/>
                <a:cs typeface="Arimo Bold"/>
                <a:sym typeface="Arimo Bold"/>
              </a:rPr>
              <a:t>(</a:t>
            </a:r>
            <a:r>
              <a:rPr lang="et-EE" sz="2000" b="1" dirty="0">
                <a:solidFill>
                  <a:srgbClr val="040506"/>
                </a:solidFill>
                <a:latin typeface="Arimo Bold"/>
                <a:ea typeface="Arimo Bold"/>
                <a:cs typeface="Arimo Bold"/>
                <a:sym typeface="Arimo Bold"/>
                <a:hlinkClick r:id="rId6"/>
              </a:rPr>
              <a:t>LEADER määrus § 26.   Kulude mõistlikkuse tõendamise viisid</a:t>
            </a:r>
            <a:r>
              <a:rPr lang="et-EE" sz="2000" b="1" dirty="0">
                <a:solidFill>
                  <a:srgbClr val="040506"/>
                </a:solidFill>
                <a:latin typeface="Arimo Bold"/>
                <a:ea typeface="Arimo Bold"/>
                <a:cs typeface="Arimo Bold"/>
                <a:sym typeface="Arimo Bold"/>
              </a:rPr>
              <a:t>)</a:t>
            </a:r>
            <a:endParaRPr lang="en-US" sz="2000" b="1" dirty="0">
              <a:solidFill>
                <a:srgbClr val="040506"/>
              </a:solidFill>
              <a:latin typeface="Arimo Bold"/>
              <a:ea typeface="Arimo Bold"/>
              <a:cs typeface="Arimo Bold"/>
              <a:sym typeface="Arimo Bold"/>
            </a:endParaRPr>
          </a:p>
        </p:txBody>
      </p:sp>
      <p:sp>
        <p:nvSpPr>
          <p:cNvPr id="15" name="TextBox 15"/>
          <p:cNvSpPr txBox="1"/>
          <p:nvPr/>
        </p:nvSpPr>
        <p:spPr>
          <a:xfrm>
            <a:off x="914400" y="4706087"/>
            <a:ext cx="15392400" cy="5156220"/>
          </a:xfrm>
          <a:prstGeom prst="rect">
            <a:avLst/>
          </a:prstGeom>
        </p:spPr>
        <p:txBody>
          <a:bodyPr wrap="square" lIns="0" tIns="0" rIns="0" bIns="0" rtlCol="0" anchor="t">
            <a:spAutoFit/>
          </a:bodyPr>
          <a:lstStyle/>
          <a:p>
            <a:pPr marL="342900" indent="-342900" algn="l">
              <a:lnSpc>
                <a:spcPts val="2730"/>
              </a:lnSpc>
              <a:spcBef>
                <a:spcPct val="0"/>
              </a:spcBef>
              <a:buFont typeface="Arial" panose="020B0604020202020204" pitchFamily="34" charset="0"/>
              <a:buChar char="•"/>
            </a:pPr>
            <a:r>
              <a:rPr lang="et-EE" sz="2000" b="1" i="0" dirty="0">
                <a:solidFill>
                  <a:srgbClr val="202020"/>
                </a:solidFill>
                <a:effectLst/>
                <a:latin typeface="Arimo Bold" panose="020B0604020202020204" charset="0"/>
                <a:ea typeface="Arimo Bold" panose="020B0604020202020204" charset="0"/>
                <a:cs typeface="Arimo Bold" panose="020B0604020202020204" charset="0"/>
              </a:rPr>
              <a:t>Projektitoetuse taotleja võib küsida alla kolme hinnapakkumuse, kui kolme hinnapakkumust küsida ei ole objektiivselt võimalik.</a:t>
            </a:r>
          </a:p>
          <a:p>
            <a:pPr marL="342900" indent="-342900" algn="l">
              <a:lnSpc>
                <a:spcPts val="2730"/>
              </a:lnSpc>
              <a:spcBef>
                <a:spcPct val="0"/>
              </a:spcBef>
              <a:buFont typeface="Arial" panose="020B0604020202020204" pitchFamily="34" charset="0"/>
              <a:buChar char="•"/>
            </a:pP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Projektitoetuse</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taotleja</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ei</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või</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küsida</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hinnapakkumust</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endaga</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seotud</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isikutelt</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tulumaksuseaduse</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 8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lõike</a:t>
            </a:r>
            <a:r>
              <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rPr>
              <a:t> 1 </a:t>
            </a:r>
            <a:r>
              <a:rPr lang="en-US"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tähenduses</a:t>
            </a:r>
            <a:r>
              <a:rPr lang="et-EE" sz="2000" b="1" dirty="0">
                <a:solidFill>
                  <a:srgbClr val="040506"/>
                </a:solidFill>
                <a:latin typeface="Arimo Bold" panose="020B0604020202020204" charset="0"/>
                <a:ea typeface="Arimo Bold" panose="020B0604020202020204" charset="0"/>
                <a:cs typeface="Arimo Bold" panose="020B0604020202020204" charset="0"/>
                <a:sym typeface="Open Sauce Bold"/>
              </a:rPr>
              <a:t> (välja arvatud </a:t>
            </a:r>
            <a:r>
              <a:rPr lang="et-EE" sz="2000" b="1" dirty="0" err="1">
                <a:solidFill>
                  <a:srgbClr val="040506"/>
                </a:solidFill>
                <a:latin typeface="Arimo Bold" panose="020B0604020202020204" charset="0"/>
                <a:ea typeface="Arimo Bold" panose="020B0604020202020204" charset="0"/>
                <a:cs typeface="Arimo Bold" panose="020B0604020202020204" charset="0"/>
                <a:sym typeface="Open Sauce Bold"/>
              </a:rPr>
              <a:t>ühis</a:t>
            </a:r>
            <a:r>
              <a:rPr lang="et-EE" sz="2000" b="1" dirty="0">
                <a:solidFill>
                  <a:srgbClr val="040506"/>
                </a:solidFill>
                <a:latin typeface="Arimo Bold" panose="020B0604020202020204" charset="0"/>
                <a:ea typeface="Arimo Bold" panose="020B0604020202020204" charset="0"/>
                <a:cs typeface="Arimo Bold" panose="020B0604020202020204" charset="0"/>
                <a:sym typeface="Open Sauce Bold"/>
              </a:rPr>
              <a:t>-ja koostööprojekti puhul).</a:t>
            </a:r>
          </a:p>
          <a:p>
            <a:pPr algn="l">
              <a:lnSpc>
                <a:spcPts val="2730"/>
              </a:lnSpc>
              <a:spcBef>
                <a:spcPct val="0"/>
              </a:spcBef>
            </a:pPr>
            <a:endPar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endParaRPr>
          </a:p>
          <a:p>
            <a:pPr marL="342900" indent="-342900" algn="l">
              <a:lnSpc>
                <a:spcPts val="2730"/>
              </a:lnSpc>
              <a:spcBef>
                <a:spcPct val="0"/>
              </a:spcBef>
              <a:buFont typeface="Arial" panose="020B0604020202020204" pitchFamily="34" charset="0"/>
              <a:buChar char="•"/>
            </a:pPr>
            <a:r>
              <a:rPr lang="et-EE" sz="2000" b="1" dirty="0">
                <a:solidFill>
                  <a:srgbClr val="040506"/>
                </a:solidFill>
                <a:latin typeface="Arimo Bold" panose="020B0604020202020204" charset="0"/>
                <a:ea typeface="Arimo Bold" panose="020B0604020202020204" charset="0"/>
                <a:cs typeface="Arimo Bold" panose="020B0604020202020204" charset="0"/>
                <a:sym typeface="Open Sauce Bold"/>
              </a:rPr>
              <a:t>Toetatavat tegevuste või tellitavat tööd ei tohi jaotada osadeks kui soetatav vara on funktsionaalselt koos toimiv või tellitav töö on sama eesmärgi saavutamiseks (tahtlikult tegevuse summat alla 5000 euro viies).</a:t>
            </a:r>
          </a:p>
          <a:p>
            <a:pPr algn="l">
              <a:lnSpc>
                <a:spcPts val="2730"/>
              </a:lnSpc>
              <a:spcBef>
                <a:spcPct val="0"/>
              </a:spcBef>
            </a:pPr>
            <a:endPar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endParaRPr>
          </a:p>
          <a:p>
            <a:pPr marL="342900" indent="-342900" algn="l">
              <a:lnSpc>
                <a:spcPts val="2730"/>
              </a:lnSpc>
              <a:spcBef>
                <a:spcPct val="0"/>
              </a:spcBef>
              <a:buFont typeface="Arial" panose="020B0604020202020204" pitchFamily="34" charset="0"/>
              <a:buChar char="•"/>
            </a:pPr>
            <a:r>
              <a:rPr lang="et-EE" sz="2000" b="1" dirty="0">
                <a:solidFill>
                  <a:srgbClr val="040506"/>
                </a:solidFill>
                <a:latin typeface="Arimo Bold" panose="020B0604020202020204" charset="0"/>
                <a:ea typeface="Arimo Bold" panose="020B0604020202020204" charset="0"/>
                <a:cs typeface="Arimo Bold" panose="020B0604020202020204" charset="0"/>
                <a:sym typeface="Open Sauce Bold"/>
              </a:rPr>
              <a:t>Toetuse taotleja ei pea võtma kolme hinnapakkumist kui ta on riigihanke kohustuslane riigihangete seaduse § 5 tähenduses, projektitoetuse taotleja enne projektitaotluse esitamist turu-uuringu riigihangete seaduse kohaselt ning pärast projektitaotluse esitamist korraldab hanke riigihangete seaduse kohaselt. </a:t>
            </a:r>
            <a:endPar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endParaRPr>
          </a:p>
          <a:p>
            <a:pPr algn="l">
              <a:lnSpc>
                <a:spcPts val="2600"/>
              </a:lnSpc>
              <a:spcBef>
                <a:spcPct val="0"/>
              </a:spcBef>
            </a:pPr>
            <a:endParaRPr lang="en-US" sz="2000" b="1" dirty="0">
              <a:solidFill>
                <a:srgbClr val="040506"/>
              </a:solidFill>
              <a:latin typeface="Arimo Bold" panose="020B0604020202020204" charset="0"/>
              <a:ea typeface="Arimo Bold" panose="020B0604020202020204" charset="0"/>
              <a:cs typeface="Arimo Bold" panose="020B0604020202020204" charset="0"/>
              <a:sym typeface="Open Sauce Bold"/>
            </a:endParaRPr>
          </a:p>
          <a:p>
            <a:pPr algn="l">
              <a:lnSpc>
                <a:spcPts val="2730"/>
              </a:lnSpc>
              <a:spcBef>
                <a:spcPct val="0"/>
              </a:spcBef>
            </a:pPr>
            <a:endParaRPr lang="en-US" sz="2100" b="1" dirty="0">
              <a:solidFill>
                <a:srgbClr val="040506"/>
              </a:solidFill>
              <a:latin typeface="Open Sauce Bold"/>
              <a:ea typeface="Open Sauce Bold"/>
              <a:cs typeface="Open Sauce Bold"/>
              <a:sym typeface="Open Sauce Bold"/>
            </a:endParaRPr>
          </a:p>
          <a:p>
            <a:pPr algn="l">
              <a:lnSpc>
                <a:spcPts val="2730"/>
              </a:lnSpc>
              <a:spcBef>
                <a:spcPct val="0"/>
              </a:spcBef>
            </a:pPr>
            <a:endParaRPr lang="en-US" sz="2100" b="1" dirty="0">
              <a:solidFill>
                <a:srgbClr val="040506"/>
              </a:solidFill>
              <a:latin typeface="Open Sauce Bold"/>
              <a:ea typeface="Open Sauce Bold"/>
              <a:cs typeface="Open Sauce Bold"/>
              <a:sym typeface="Open Sauce Bold"/>
            </a:endParaRPr>
          </a:p>
          <a:p>
            <a:pPr algn="l">
              <a:lnSpc>
                <a:spcPts val="2730"/>
              </a:lnSpc>
              <a:spcBef>
                <a:spcPct val="0"/>
              </a:spcBef>
            </a:pPr>
            <a:endParaRPr lang="en-US" sz="2100" b="1" dirty="0">
              <a:solidFill>
                <a:srgbClr val="040506"/>
              </a:solidFill>
              <a:latin typeface="Open Sauce Bold"/>
              <a:ea typeface="Open Sauce Bold"/>
              <a:cs typeface="Open Sauce Bold"/>
              <a:sym typeface="Open Sauce Bold"/>
            </a:endParaRPr>
          </a:p>
        </p:txBody>
      </p:sp>
      <p:sp>
        <p:nvSpPr>
          <p:cNvPr id="16" name="TextBox 16"/>
          <p:cNvSpPr txBox="1"/>
          <p:nvPr/>
        </p:nvSpPr>
        <p:spPr>
          <a:xfrm>
            <a:off x="832136" y="7855055"/>
            <a:ext cx="13549908" cy="353060"/>
          </a:xfrm>
          <a:prstGeom prst="rect">
            <a:avLst/>
          </a:prstGeom>
        </p:spPr>
        <p:txBody>
          <a:bodyPr lIns="0" tIns="0" rIns="0" bIns="0" rtlCol="0" anchor="t">
            <a:spAutoFit/>
          </a:bodyPr>
          <a:lstStyle/>
          <a:p>
            <a:pPr algn="ctr">
              <a:lnSpc>
                <a:spcPts val="2859"/>
              </a:lnSpc>
              <a:spcBef>
                <a:spcPct val="0"/>
              </a:spcBef>
            </a:pPr>
            <a:r>
              <a:rPr lang="en-US" sz="2199" b="1" dirty="0">
                <a:solidFill>
                  <a:srgbClr val="040506"/>
                </a:solidFill>
                <a:latin typeface="Open Sauce Bold"/>
                <a:ea typeface="Open Sauce Bold"/>
                <a:cs typeface="Open Sauce Bold"/>
                <a:sym typeface="Open Sauce Bold"/>
              </a:rPr>
              <a:t> </a:t>
            </a:r>
          </a:p>
        </p:txBody>
      </p:sp>
    </p:spTree>
    <p:extLst>
      <p:ext uri="{BB962C8B-B14F-4D97-AF65-F5344CB8AC3E}">
        <p14:creationId xmlns:p14="http://schemas.microsoft.com/office/powerpoint/2010/main" val="2428793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FCA87-0A5F-C17B-BAFC-7CD8B605266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A8074D5-6D17-F67E-5571-D41DE61A7FB4}"/>
              </a:ext>
            </a:extLst>
          </p:cNvPr>
          <p:cNvSpPr/>
          <p:nvPr/>
        </p:nvSpPr>
        <p:spPr>
          <a:xfrm flipH="1" flipV="1">
            <a:off x="-35755"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dirty="0"/>
          </a:p>
        </p:txBody>
      </p:sp>
      <p:sp>
        <p:nvSpPr>
          <p:cNvPr id="3" name="AutoShape 3">
            <a:extLst>
              <a:ext uri="{FF2B5EF4-FFF2-40B4-BE49-F238E27FC236}">
                <a16:creationId xmlns:a16="http://schemas.microsoft.com/office/drawing/2014/main" id="{3E1BA94F-5C79-491A-6FE6-9AFEC8765CE9}"/>
              </a:ext>
            </a:extLst>
          </p:cNvPr>
          <p:cNvSpPr/>
          <p:nvPr/>
        </p:nvSpPr>
        <p:spPr>
          <a:xfrm rot="6897">
            <a:off x="2864060" y="9226651"/>
            <a:ext cx="12559879" cy="0"/>
          </a:xfrm>
          <a:prstGeom prst="line">
            <a:avLst/>
          </a:prstGeom>
          <a:ln w="19050" cap="flat">
            <a:solidFill>
              <a:srgbClr val="000000"/>
            </a:solidFill>
            <a:prstDash val="solid"/>
            <a:headEnd type="none" w="sm" len="sm"/>
            <a:tailEnd type="none" w="sm" len="sm"/>
          </a:ln>
        </p:spPr>
        <p:txBody>
          <a:bodyPr/>
          <a:lstStyle/>
          <a:p>
            <a:endParaRPr lang="et-EE"/>
          </a:p>
        </p:txBody>
      </p:sp>
      <p:sp>
        <p:nvSpPr>
          <p:cNvPr id="4" name="Freeform 4">
            <a:extLst>
              <a:ext uri="{FF2B5EF4-FFF2-40B4-BE49-F238E27FC236}">
                <a16:creationId xmlns:a16="http://schemas.microsoft.com/office/drawing/2014/main" id="{3F7B1DE0-2BA5-89ED-7E56-08C595319285}"/>
              </a:ext>
            </a:extLst>
          </p:cNvPr>
          <p:cNvSpPr/>
          <p:nvPr/>
        </p:nvSpPr>
        <p:spPr>
          <a:xfrm>
            <a:off x="21900" y="9404862"/>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5" name="Group 5">
            <a:extLst>
              <a:ext uri="{FF2B5EF4-FFF2-40B4-BE49-F238E27FC236}">
                <a16:creationId xmlns:a16="http://schemas.microsoft.com/office/drawing/2014/main" id="{71F25380-1AEA-45A7-FE8D-87CEDB48A49C}"/>
              </a:ext>
            </a:extLst>
          </p:cNvPr>
          <p:cNvGrpSpPr/>
          <p:nvPr/>
        </p:nvGrpSpPr>
        <p:grpSpPr>
          <a:xfrm>
            <a:off x="10776043" y="-2524707"/>
            <a:ext cx="3964049" cy="3964049"/>
            <a:chOff x="0" y="0"/>
            <a:chExt cx="812800" cy="812800"/>
          </a:xfrm>
        </p:grpSpPr>
        <p:sp>
          <p:nvSpPr>
            <p:cNvPr id="6" name="Freeform 6">
              <a:extLst>
                <a:ext uri="{FF2B5EF4-FFF2-40B4-BE49-F238E27FC236}">
                  <a16:creationId xmlns:a16="http://schemas.microsoft.com/office/drawing/2014/main" id="{F7B046F3-85EB-48F8-989F-0701DC48CAC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7" name="TextBox 7">
              <a:extLst>
                <a:ext uri="{FF2B5EF4-FFF2-40B4-BE49-F238E27FC236}">
                  <a16:creationId xmlns:a16="http://schemas.microsoft.com/office/drawing/2014/main" id="{2886001C-3162-787C-3CFF-2906B05B97B4}"/>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a:extLst>
              <a:ext uri="{FF2B5EF4-FFF2-40B4-BE49-F238E27FC236}">
                <a16:creationId xmlns:a16="http://schemas.microsoft.com/office/drawing/2014/main" id="{568DE656-F8C1-44AF-04BF-C7EC8DC02D5C}"/>
              </a:ext>
            </a:extLst>
          </p:cNvPr>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9" name="Group 9">
            <a:extLst>
              <a:ext uri="{FF2B5EF4-FFF2-40B4-BE49-F238E27FC236}">
                <a16:creationId xmlns:a16="http://schemas.microsoft.com/office/drawing/2014/main" id="{200FBB4D-C8C2-B639-1996-2097889AB0A3}"/>
              </a:ext>
            </a:extLst>
          </p:cNvPr>
          <p:cNvGrpSpPr/>
          <p:nvPr/>
        </p:nvGrpSpPr>
        <p:grpSpPr>
          <a:xfrm>
            <a:off x="-904968" y="8918951"/>
            <a:ext cx="2649263" cy="2649263"/>
            <a:chOff x="0" y="0"/>
            <a:chExt cx="812800" cy="812800"/>
          </a:xfrm>
        </p:grpSpPr>
        <p:sp>
          <p:nvSpPr>
            <p:cNvPr id="10" name="Freeform 10">
              <a:extLst>
                <a:ext uri="{FF2B5EF4-FFF2-40B4-BE49-F238E27FC236}">
                  <a16:creationId xmlns:a16="http://schemas.microsoft.com/office/drawing/2014/main" id="{A89EC933-3A7B-0160-C46A-F440744FADD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11" name="TextBox 11">
              <a:extLst>
                <a:ext uri="{FF2B5EF4-FFF2-40B4-BE49-F238E27FC236}">
                  <a16:creationId xmlns:a16="http://schemas.microsoft.com/office/drawing/2014/main" id="{2074E0DC-D6E9-1D33-9E6D-17C99F1C3A05}"/>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12">
            <a:extLst>
              <a:ext uri="{FF2B5EF4-FFF2-40B4-BE49-F238E27FC236}">
                <a16:creationId xmlns:a16="http://schemas.microsoft.com/office/drawing/2014/main" id="{D6CD7153-6B62-AB45-740F-3F26FA6F4A56}"/>
              </a:ext>
            </a:extLst>
          </p:cNvPr>
          <p:cNvSpPr/>
          <p:nvPr/>
        </p:nvSpPr>
        <p:spPr>
          <a:xfrm>
            <a:off x="832136" y="8741849"/>
            <a:ext cx="3877083" cy="963455"/>
          </a:xfrm>
          <a:custGeom>
            <a:avLst/>
            <a:gdLst/>
            <a:ahLst/>
            <a:cxnLst/>
            <a:rect l="l" t="t" r="r" b="b"/>
            <a:pathLst>
              <a:path w="3877083" h="963455">
                <a:moveTo>
                  <a:pt x="0" y="0"/>
                </a:moveTo>
                <a:lnTo>
                  <a:pt x="3877083" y="0"/>
                </a:lnTo>
                <a:lnTo>
                  <a:pt x="3877083" y="963455"/>
                </a:lnTo>
                <a:lnTo>
                  <a:pt x="0" y="963455"/>
                </a:lnTo>
                <a:lnTo>
                  <a:pt x="0" y="0"/>
                </a:lnTo>
                <a:close/>
              </a:path>
            </a:pathLst>
          </a:custGeom>
          <a:blipFill>
            <a:blip r:embed="rId5"/>
            <a:stretch>
              <a:fillRect/>
            </a:stretch>
          </a:blipFill>
        </p:spPr>
        <p:txBody>
          <a:bodyPr/>
          <a:lstStyle/>
          <a:p>
            <a:endParaRPr lang="et-EE"/>
          </a:p>
        </p:txBody>
      </p:sp>
      <p:sp>
        <p:nvSpPr>
          <p:cNvPr id="13" name="TextBox 13">
            <a:extLst>
              <a:ext uri="{FF2B5EF4-FFF2-40B4-BE49-F238E27FC236}">
                <a16:creationId xmlns:a16="http://schemas.microsoft.com/office/drawing/2014/main" id="{5641743A-B0DB-7C20-D9A2-2ACD5B0B36CB}"/>
              </a:ext>
            </a:extLst>
          </p:cNvPr>
          <p:cNvSpPr txBox="1"/>
          <p:nvPr/>
        </p:nvSpPr>
        <p:spPr>
          <a:xfrm>
            <a:off x="1228430" y="1467917"/>
            <a:ext cx="9547613" cy="1522148"/>
          </a:xfrm>
          <a:prstGeom prst="rect">
            <a:avLst/>
          </a:prstGeom>
        </p:spPr>
        <p:txBody>
          <a:bodyPr lIns="0" tIns="0" rIns="0" bIns="0" rtlCol="0" anchor="t">
            <a:spAutoFit/>
          </a:bodyPr>
          <a:lstStyle/>
          <a:p>
            <a:pPr marL="0" lvl="0" indent="0" algn="l">
              <a:lnSpc>
                <a:spcPts val="5862"/>
              </a:lnSpc>
              <a:spcBef>
                <a:spcPct val="0"/>
              </a:spcBef>
            </a:pPr>
            <a:r>
              <a:rPr lang="et-EE" sz="5921" spc="207" dirty="0">
                <a:solidFill>
                  <a:srgbClr val="040506"/>
                </a:solidFill>
                <a:latin typeface="Codec Pro ExtraBold"/>
                <a:ea typeface="Codec Pro ExtraBold"/>
                <a:cs typeface="Codec Pro ExtraBold"/>
                <a:sym typeface="Codec Pro ExtraBold"/>
              </a:rPr>
              <a:t>Hinnapakkumised ja kulude tõendamine (2) </a:t>
            </a:r>
            <a:endParaRPr lang="en-US" sz="5921" spc="207" dirty="0">
              <a:solidFill>
                <a:srgbClr val="040506"/>
              </a:solidFill>
              <a:latin typeface="Codec Pro ExtraBold"/>
              <a:ea typeface="Codec Pro ExtraBold"/>
              <a:cs typeface="Codec Pro ExtraBold"/>
              <a:sym typeface="Codec Pro ExtraBold"/>
            </a:endParaRPr>
          </a:p>
        </p:txBody>
      </p:sp>
      <p:sp>
        <p:nvSpPr>
          <p:cNvPr id="15" name="TextBox 15">
            <a:extLst>
              <a:ext uri="{FF2B5EF4-FFF2-40B4-BE49-F238E27FC236}">
                <a16:creationId xmlns:a16="http://schemas.microsoft.com/office/drawing/2014/main" id="{5D108A3F-F64C-1067-32D1-0B64BF165931}"/>
              </a:ext>
            </a:extLst>
          </p:cNvPr>
          <p:cNvSpPr txBox="1"/>
          <p:nvPr/>
        </p:nvSpPr>
        <p:spPr>
          <a:xfrm>
            <a:off x="990600" y="3313697"/>
            <a:ext cx="16154400" cy="5515292"/>
          </a:xfrm>
          <a:prstGeom prst="rect">
            <a:avLst/>
          </a:prstGeom>
        </p:spPr>
        <p:txBody>
          <a:bodyPr wrap="square" lIns="0" tIns="0" rIns="0" bIns="0" rtlCol="0" anchor="t">
            <a:spAutoFit/>
          </a:bodyPr>
          <a:lstStyle/>
          <a:p>
            <a:pPr algn="l">
              <a:lnSpc>
                <a:spcPts val="2730"/>
              </a:lnSpc>
              <a:spcBef>
                <a:spcPct val="0"/>
              </a:spcBef>
            </a:pPr>
            <a:r>
              <a:rPr lang="et-EE" sz="2400" b="1" i="0" dirty="0">
                <a:solidFill>
                  <a:srgbClr val="202020"/>
                </a:solidFill>
                <a:effectLst/>
                <a:latin typeface="Arimo Bold" panose="020B0604020202020204" charset="0"/>
                <a:ea typeface="Arimo Bold" panose="020B0604020202020204" charset="0"/>
                <a:cs typeface="Arimo Bold" panose="020B0604020202020204" charset="0"/>
              </a:rPr>
              <a:t>Hinnapakkumus peab sisaldama:</a:t>
            </a:r>
          </a:p>
          <a:p>
            <a:pPr algn="l">
              <a:lnSpc>
                <a:spcPts val="2730"/>
              </a:lnSpc>
              <a:spcBef>
                <a:spcPct val="0"/>
              </a:spcBef>
            </a:pPr>
            <a:endParaRPr lang="et-EE" sz="2400" b="1" i="0" dirty="0">
              <a:solidFill>
                <a:srgbClr val="202020"/>
              </a:solidFill>
              <a:effectLst/>
              <a:latin typeface="Arimo Bold" panose="020B0604020202020204" charset="0"/>
              <a:ea typeface="Arimo Bold" panose="020B0604020202020204" charset="0"/>
              <a:cs typeface="Arimo Bold" panose="020B0604020202020204" charset="0"/>
            </a:endParaRPr>
          </a:p>
          <a:p>
            <a:pPr marL="342900" indent="-342900" algn="l">
              <a:lnSpc>
                <a:spcPts val="2730"/>
              </a:lnSpc>
              <a:spcBef>
                <a:spcPct val="0"/>
              </a:spcBef>
              <a:buFont typeface="Arial" panose="020B0604020202020204" pitchFamily="34" charset="0"/>
              <a:buChar char="•"/>
            </a:pPr>
            <a:r>
              <a:rPr lang="et-EE" sz="2400" b="1" i="0" dirty="0">
                <a:solidFill>
                  <a:srgbClr val="202020"/>
                </a:solidFill>
                <a:effectLst/>
                <a:latin typeface="Arimo Bold" panose="020B0604020202020204" charset="0"/>
                <a:ea typeface="Arimo Bold" panose="020B0604020202020204" charset="0"/>
                <a:cs typeface="Arimo Bold" panose="020B0604020202020204" charset="0"/>
              </a:rPr>
              <a:t>projektitoetuse taotleja nime,</a:t>
            </a:r>
          </a:p>
          <a:p>
            <a:pPr marL="342900" indent="-342900" algn="l">
              <a:lnSpc>
                <a:spcPts val="2730"/>
              </a:lnSpc>
              <a:spcBef>
                <a:spcPct val="0"/>
              </a:spcBef>
              <a:buFont typeface="Arial" panose="020B0604020202020204" pitchFamily="34" charset="0"/>
              <a:buChar char="•"/>
            </a:pPr>
            <a:r>
              <a:rPr lang="et-EE" sz="2400" b="1" i="0" dirty="0">
                <a:solidFill>
                  <a:srgbClr val="202020"/>
                </a:solidFill>
                <a:effectLst/>
                <a:latin typeface="Arimo Bold" panose="020B0604020202020204" charset="0"/>
                <a:ea typeface="Arimo Bold" panose="020B0604020202020204" charset="0"/>
                <a:cs typeface="Arimo Bold" panose="020B0604020202020204" charset="0"/>
              </a:rPr>
              <a:t>hinnapakkuja nime, registrikoodi ja kontaktandmeid,</a:t>
            </a:r>
          </a:p>
          <a:p>
            <a:pPr marL="342900" indent="-342900" algn="l">
              <a:lnSpc>
                <a:spcPts val="2730"/>
              </a:lnSpc>
              <a:spcBef>
                <a:spcPct val="0"/>
              </a:spcBef>
              <a:buFont typeface="Arial" panose="020B0604020202020204" pitchFamily="34" charset="0"/>
              <a:buChar char="•"/>
            </a:pPr>
            <a:r>
              <a:rPr lang="et-EE" sz="2400" b="1" i="0" dirty="0">
                <a:solidFill>
                  <a:srgbClr val="202020"/>
                </a:solidFill>
                <a:effectLst/>
                <a:latin typeface="Arimo Bold" panose="020B0604020202020204" charset="0"/>
                <a:ea typeface="Arimo Bold" panose="020B0604020202020204" charset="0"/>
                <a:cs typeface="Arimo Bold" panose="020B0604020202020204" charset="0"/>
              </a:rPr>
              <a:t>hinnapakkumuse väljastamise kuupäeva ning töö, teenuse või vara üksikasjalikku kirjeldust</a:t>
            </a:r>
          </a:p>
          <a:p>
            <a:pPr marL="342900" indent="-342900" algn="l">
              <a:lnSpc>
                <a:spcPts val="2730"/>
              </a:lnSpc>
              <a:spcBef>
                <a:spcPct val="0"/>
              </a:spcBef>
              <a:buFont typeface="Arial" panose="020B0604020202020204" pitchFamily="34" charset="0"/>
              <a:buChar char="•"/>
            </a:pPr>
            <a:r>
              <a:rPr lang="et-EE" sz="2400" b="1" i="0" dirty="0">
                <a:solidFill>
                  <a:srgbClr val="202020"/>
                </a:solidFill>
                <a:effectLst/>
                <a:latin typeface="Arimo Bold" panose="020B0604020202020204" charset="0"/>
                <a:ea typeface="Arimo Bold" panose="020B0604020202020204" charset="0"/>
                <a:cs typeface="Arimo Bold" panose="020B0604020202020204" charset="0"/>
              </a:rPr>
              <a:t>ning käibemaksuta ja käibemaksuga maksumust</a:t>
            </a:r>
          </a:p>
          <a:p>
            <a:pPr marL="342900" indent="-342900" algn="l">
              <a:lnSpc>
                <a:spcPts val="2730"/>
              </a:lnSpc>
              <a:spcBef>
                <a:spcPct val="0"/>
              </a:spcBef>
              <a:buFont typeface="Arial" panose="020B0604020202020204" pitchFamily="34" charset="0"/>
              <a:buChar char="•"/>
            </a:pPr>
            <a:r>
              <a:rPr lang="et-EE" sz="2400" b="1" i="0" dirty="0">
                <a:solidFill>
                  <a:srgbClr val="202020"/>
                </a:solidFill>
                <a:effectLst/>
                <a:latin typeface="Arimo Bold" panose="020B0604020202020204" charset="0"/>
                <a:ea typeface="Arimo Bold" panose="020B0604020202020204" charset="0"/>
                <a:cs typeface="Arimo Bold" panose="020B0604020202020204" charset="0"/>
              </a:rPr>
              <a:t>ning vajaduse korral tehniliste tingimuste loetelu, mis osutab tehnilisele spetsifikatsioonile. </a:t>
            </a:r>
          </a:p>
          <a:p>
            <a:pPr marL="342900" indent="-342900" algn="l">
              <a:lnSpc>
                <a:spcPts val="2730"/>
              </a:lnSpc>
              <a:spcBef>
                <a:spcPct val="0"/>
              </a:spcBef>
              <a:buFont typeface="Arial" panose="020B0604020202020204" pitchFamily="34" charset="0"/>
              <a:buChar char="•"/>
            </a:pPr>
            <a:endParaRPr lang="et-EE" sz="2400" b="1" dirty="0">
              <a:solidFill>
                <a:srgbClr val="202020"/>
              </a:solidFill>
              <a:latin typeface="Arimo Bold" panose="020B0604020202020204" charset="0"/>
              <a:ea typeface="Arimo Bold" panose="020B0604020202020204" charset="0"/>
              <a:cs typeface="Arimo Bold" panose="020B0604020202020204" charset="0"/>
            </a:endParaRPr>
          </a:p>
          <a:p>
            <a:pPr algn="l">
              <a:lnSpc>
                <a:spcPts val="2730"/>
              </a:lnSpc>
              <a:spcBef>
                <a:spcPct val="0"/>
              </a:spcBef>
            </a:pPr>
            <a:r>
              <a:rPr lang="et-EE" sz="2400" b="1" i="0" dirty="0">
                <a:solidFill>
                  <a:srgbClr val="202020"/>
                </a:solidFill>
                <a:effectLst/>
                <a:latin typeface="Arimo Bold" panose="020B0604020202020204" charset="0"/>
                <a:ea typeface="Arimo Bold" panose="020B0604020202020204" charset="0"/>
                <a:cs typeface="Arimo Bold" panose="020B0604020202020204" charset="0"/>
              </a:rPr>
              <a:t>Hinnapakkumuseks loetakse ka muud dokumenti, millest peavad selguma nimetatud andmed, välja arvatud taotleja nimi, hinnapakkuja registrikood ja töö, teenuse või vara käibemaksuta maksumus.</a:t>
            </a:r>
          </a:p>
          <a:p>
            <a:pPr algn="l">
              <a:lnSpc>
                <a:spcPts val="2730"/>
              </a:lnSpc>
              <a:spcBef>
                <a:spcPct val="0"/>
              </a:spcBef>
            </a:pPr>
            <a:endParaRPr lang="et-EE" sz="2400" b="1" i="0" dirty="0">
              <a:solidFill>
                <a:srgbClr val="202020"/>
              </a:solidFill>
              <a:effectLst/>
              <a:latin typeface="Arimo Bold" panose="020B0604020202020204" charset="0"/>
              <a:ea typeface="Arimo Bold" panose="020B0604020202020204" charset="0"/>
              <a:cs typeface="Arimo Bold" panose="020B0604020202020204" charset="0"/>
            </a:endParaRPr>
          </a:p>
          <a:p>
            <a:pPr algn="l">
              <a:lnSpc>
                <a:spcPts val="2730"/>
              </a:lnSpc>
              <a:spcBef>
                <a:spcPct val="0"/>
              </a:spcBef>
            </a:pP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Projektitoetuse</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taotleja</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ei</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t-EE" sz="2400" b="1" dirty="0">
                <a:solidFill>
                  <a:srgbClr val="040506"/>
                </a:solidFill>
                <a:latin typeface="Arimo Bold" panose="020B0604020202020204" charset="0"/>
                <a:ea typeface="Arimo Bold" panose="020B0604020202020204" charset="0"/>
                <a:cs typeface="Arimo Bold" panose="020B0604020202020204" charset="0"/>
                <a:sym typeface="Open Sauce Bold"/>
              </a:rPr>
              <a:t>või </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jaotada</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osadeks</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toetatava</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tegevuse</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raames</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tellitavat</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tööd</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või</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teenust</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mis on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vajalik</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sama</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eesmärgi</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saavutamiseks</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ega</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soetatavat</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vara</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mis on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funktsionaalselt</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koos</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r>
              <a:rPr lang="en-US" sz="2400" b="1" dirty="0" err="1">
                <a:solidFill>
                  <a:srgbClr val="040506"/>
                </a:solidFill>
                <a:latin typeface="Arimo Bold" panose="020B0604020202020204" charset="0"/>
                <a:ea typeface="Arimo Bold" panose="020B0604020202020204" charset="0"/>
                <a:cs typeface="Arimo Bold" panose="020B0604020202020204" charset="0"/>
                <a:sym typeface="Open Sauce Bold"/>
              </a:rPr>
              <a:t>toimiv</a:t>
            </a:r>
            <a:r>
              <a:rPr lang="en-US" sz="2400" b="1" dirty="0">
                <a:solidFill>
                  <a:srgbClr val="040506"/>
                </a:solidFill>
                <a:latin typeface="Arimo Bold" panose="020B0604020202020204" charset="0"/>
                <a:ea typeface="Arimo Bold" panose="020B0604020202020204" charset="0"/>
                <a:cs typeface="Arimo Bold" panose="020B0604020202020204" charset="0"/>
                <a:sym typeface="Open Sauce Bold"/>
              </a:rPr>
              <a:t>. </a:t>
            </a:r>
          </a:p>
          <a:p>
            <a:pPr algn="l">
              <a:lnSpc>
                <a:spcPts val="2730"/>
              </a:lnSpc>
              <a:spcBef>
                <a:spcPct val="0"/>
              </a:spcBef>
            </a:pPr>
            <a:endParaRPr lang="en-US" sz="2400" b="1" dirty="0">
              <a:solidFill>
                <a:srgbClr val="040506"/>
              </a:solidFill>
              <a:latin typeface="Open Sauce Bold"/>
              <a:ea typeface="Open Sauce Bold"/>
              <a:cs typeface="Open Sauce Bold"/>
              <a:sym typeface="Open Sauce Bold"/>
            </a:endParaRPr>
          </a:p>
          <a:p>
            <a:pPr algn="l">
              <a:lnSpc>
                <a:spcPts val="2730"/>
              </a:lnSpc>
              <a:spcBef>
                <a:spcPct val="0"/>
              </a:spcBef>
            </a:pPr>
            <a:endParaRPr lang="en-US" sz="2100" b="1" dirty="0">
              <a:solidFill>
                <a:srgbClr val="040506"/>
              </a:solidFill>
              <a:latin typeface="Open Sauce Bold"/>
              <a:ea typeface="Open Sauce Bold"/>
              <a:cs typeface="Open Sauce Bold"/>
              <a:sym typeface="Open Sauce Bold"/>
            </a:endParaRPr>
          </a:p>
          <a:p>
            <a:pPr algn="l">
              <a:lnSpc>
                <a:spcPts val="2730"/>
              </a:lnSpc>
              <a:spcBef>
                <a:spcPct val="0"/>
              </a:spcBef>
            </a:pPr>
            <a:endParaRPr lang="en-US" sz="2100" b="1" dirty="0">
              <a:solidFill>
                <a:srgbClr val="040506"/>
              </a:solidFill>
              <a:latin typeface="Open Sauce Bold"/>
              <a:ea typeface="Open Sauce Bold"/>
              <a:cs typeface="Open Sauce Bold"/>
              <a:sym typeface="Open Sauce Bold"/>
            </a:endParaRPr>
          </a:p>
        </p:txBody>
      </p:sp>
      <p:sp>
        <p:nvSpPr>
          <p:cNvPr id="16" name="TextBox 16">
            <a:extLst>
              <a:ext uri="{FF2B5EF4-FFF2-40B4-BE49-F238E27FC236}">
                <a16:creationId xmlns:a16="http://schemas.microsoft.com/office/drawing/2014/main" id="{5865E85B-B26A-BD7C-B5B9-1846ADC04444}"/>
              </a:ext>
            </a:extLst>
          </p:cNvPr>
          <p:cNvSpPr txBox="1"/>
          <p:nvPr/>
        </p:nvSpPr>
        <p:spPr>
          <a:xfrm>
            <a:off x="832136" y="7855055"/>
            <a:ext cx="13549908" cy="353060"/>
          </a:xfrm>
          <a:prstGeom prst="rect">
            <a:avLst/>
          </a:prstGeom>
        </p:spPr>
        <p:txBody>
          <a:bodyPr lIns="0" tIns="0" rIns="0" bIns="0" rtlCol="0" anchor="t">
            <a:spAutoFit/>
          </a:bodyPr>
          <a:lstStyle/>
          <a:p>
            <a:pPr algn="ctr">
              <a:lnSpc>
                <a:spcPts val="2859"/>
              </a:lnSpc>
              <a:spcBef>
                <a:spcPct val="0"/>
              </a:spcBef>
            </a:pPr>
            <a:r>
              <a:rPr lang="en-US" sz="2199" b="1" dirty="0">
                <a:solidFill>
                  <a:srgbClr val="040506"/>
                </a:solidFill>
                <a:latin typeface="Open Sauce Bold"/>
                <a:ea typeface="Open Sauce Bold"/>
                <a:cs typeface="Open Sauce Bold"/>
                <a:sym typeface="Open Sauce Bold"/>
              </a:rPr>
              <a:t> </a:t>
            </a:r>
          </a:p>
        </p:txBody>
      </p:sp>
    </p:spTree>
    <p:extLst>
      <p:ext uri="{BB962C8B-B14F-4D97-AF65-F5344CB8AC3E}">
        <p14:creationId xmlns:p14="http://schemas.microsoft.com/office/powerpoint/2010/main" val="3873994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sp>
        <p:nvSpPr>
          <p:cNvPr id="3" name="AutoShape 3"/>
          <p:cNvSpPr/>
          <p:nvPr/>
        </p:nvSpPr>
        <p:spPr>
          <a:xfrm rot="6897">
            <a:off x="2864060" y="9226651"/>
            <a:ext cx="12559879" cy="0"/>
          </a:xfrm>
          <a:prstGeom prst="line">
            <a:avLst/>
          </a:prstGeom>
          <a:ln w="19050" cap="flat">
            <a:solidFill>
              <a:srgbClr val="000000"/>
            </a:solidFill>
            <a:prstDash val="solid"/>
            <a:headEnd type="none" w="sm" len="sm"/>
            <a:tailEnd type="none" w="sm" len="sm"/>
          </a:ln>
        </p:spPr>
        <p:txBody>
          <a:bodyPr/>
          <a:lstStyle/>
          <a:p>
            <a:endParaRPr lang="et-EE"/>
          </a:p>
        </p:txBody>
      </p:sp>
      <p:sp>
        <p:nvSpPr>
          <p:cNvPr id="4" name="Freeform 4"/>
          <p:cNvSpPr/>
          <p:nvPr/>
        </p:nvSpPr>
        <p:spPr>
          <a:xfrm>
            <a:off x="21900" y="9404862"/>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5" name="Group 5"/>
          <p:cNvGrpSpPr/>
          <p:nvPr/>
        </p:nvGrpSpPr>
        <p:grpSpPr>
          <a:xfrm>
            <a:off x="10776043" y="-2524707"/>
            <a:ext cx="3964049" cy="396404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7" name="TextBox 7"/>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9" name="Group 9"/>
          <p:cNvGrpSpPr/>
          <p:nvPr/>
        </p:nvGrpSpPr>
        <p:grpSpPr>
          <a:xfrm>
            <a:off x="-904968" y="8918951"/>
            <a:ext cx="2649263" cy="264926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11" name="TextBox 1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12"/>
          <p:cNvSpPr/>
          <p:nvPr/>
        </p:nvSpPr>
        <p:spPr>
          <a:xfrm>
            <a:off x="832136" y="8741849"/>
            <a:ext cx="3877083" cy="963455"/>
          </a:xfrm>
          <a:custGeom>
            <a:avLst/>
            <a:gdLst/>
            <a:ahLst/>
            <a:cxnLst/>
            <a:rect l="l" t="t" r="r" b="b"/>
            <a:pathLst>
              <a:path w="3877083" h="963455">
                <a:moveTo>
                  <a:pt x="0" y="0"/>
                </a:moveTo>
                <a:lnTo>
                  <a:pt x="3877083" y="0"/>
                </a:lnTo>
                <a:lnTo>
                  <a:pt x="3877083" y="963455"/>
                </a:lnTo>
                <a:lnTo>
                  <a:pt x="0" y="963455"/>
                </a:lnTo>
                <a:lnTo>
                  <a:pt x="0" y="0"/>
                </a:lnTo>
                <a:close/>
              </a:path>
            </a:pathLst>
          </a:custGeom>
          <a:blipFill>
            <a:blip r:embed="rId5"/>
            <a:stretch>
              <a:fillRect/>
            </a:stretch>
          </a:blipFill>
        </p:spPr>
        <p:txBody>
          <a:bodyPr/>
          <a:lstStyle/>
          <a:p>
            <a:endParaRPr lang="et-EE"/>
          </a:p>
        </p:txBody>
      </p:sp>
      <p:sp>
        <p:nvSpPr>
          <p:cNvPr id="13" name="TextBox 13"/>
          <p:cNvSpPr txBox="1"/>
          <p:nvPr/>
        </p:nvSpPr>
        <p:spPr>
          <a:xfrm>
            <a:off x="1394721" y="3275647"/>
            <a:ext cx="14029206" cy="5357236"/>
          </a:xfrm>
          <a:prstGeom prst="rect">
            <a:avLst/>
          </a:prstGeom>
        </p:spPr>
        <p:txBody>
          <a:bodyPr lIns="0" tIns="0" rIns="0" bIns="0" rtlCol="0" anchor="t">
            <a:spAutoFit/>
          </a:bodyPr>
          <a:lstStyle/>
          <a:p>
            <a:pPr algn="l">
              <a:lnSpc>
                <a:spcPts val="3379"/>
              </a:lnSpc>
              <a:spcBef>
                <a:spcPct val="0"/>
              </a:spcBef>
            </a:pPr>
            <a:r>
              <a:rPr lang="en-US" sz="2599" b="1" dirty="0" err="1">
                <a:solidFill>
                  <a:srgbClr val="040506"/>
                </a:solidFill>
                <a:latin typeface="Open Sauce Bold"/>
                <a:ea typeface="Open Sauce Bold"/>
                <a:cs typeface="Open Sauce Bold"/>
                <a:sym typeface="Open Sauce Bold"/>
              </a:rPr>
              <a:t>Projektitoetuse</a:t>
            </a:r>
            <a:r>
              <a:rPr lang="en-US" sz="2599" b="1" dirty="0">
                <a:solidFill>
                  <a:srgbClr val="040506"/>
                </a:solidFill>
                <a:latin typeface="Open Sauce Bold"/>
                <a:ea typeface="Open Sauce Bold"/>
                <a:cs typeface="Open Sauce Bold"/>
                <a:sym typeface="Open Sauce Bold"/>
              </a:rPr>
              <a:t> </a:t>
            </a:r>
            <a:r>
              <a:rPr lang="en-US" sz="2599" b="1" dirty="0" err="1">
                <a:solidFill>
                  <a:srgbClr val="040506"/>
                </a:solidFill>
                <a:latin typeface="Open Sauce Bold"/>
                <a:ea typeface="Open Sauce Bold"/>
                <a:cs typeface="Open Sauce Bold"/>
                <a:sym typeface="Open Sauce Bold"/>
              </a:rPr>
              <a:t>saaja</a:t>
            </a:r>
            <a:r>
              <a:rPr lang="en-US" sz="2599" b="1" dirty="0">
                <a:solidFill>
                  <a:srgbClr val="040506"/>
                </a:solidFill>
                <a:latin typeface="Open Sauce Bold"/>
                <a:ea typeface="Open Sauce Bold"/>
                <a:cs typeface="Open Sauce Bold"/>
                <a:sym typeface="Open Sauce Bold"/>
              </a:rPr>
              <a:t> </a:t>
            </a:r>
            <a:r>
              <a:rPr lang="en-US" sz="2599" b="1" dirty="0" err="1">
                <a:solidFill>
                  <a:srgbClr val="040506"/>
                </a:solidFill>
                <a:latin typeface="Open Sauce Bold"/>
                <a:ea typeface="Open Sauce Bold"/>
                <a:cs typeface="Open Sauce Bold"/>
                <a:sym typeface="Open Sauce Bold"/>
              </a:rPr>
              <a:t>kohustused</a:t>
            </a:r>
            <a:r>
              <a:rPr lang="en-US" sz="2599" b="1" dirty="0">
                <a:solidFill>
                  <a:srgbClr val="040506"/>
                </a:solidFill>
                <a:latin typeface="Open Sauce Bold"/>
                <a:ea typeface="Open Sauce Bold"/>
                <a:cs typeface="Open Sauce Bold"/>
                <a:sym typeface="Open Sauce Bold"/>
              </a:rPr>
              <a:t> </a:t>
            </a:r>
            <a:r>
              <a:rPr lang="en-US" sz="2599" b="1" dirty="0" err="1">
                <a:solidFill>
                  <a:srgbClr val="040506"/>
                </a:solidFill>
                <a:latin typeface="Open Sauce Bold"/>
                <a:ea typeface="Open Sauce Bold"/>
                <a:cs typeface="Open Sauce Bold"/>
                <a:sym typeface="Open Sauce Bold"/>
              </a:rPr>
              <a:t>tulenevad</a:t>
            </a:r>
            <a:r>
              <a:rPr lang="en-US" sz="2599" b="1" dirty="0">
                <a:solidFill>
                  <a:srgbClr val="040506"/>
                </a:solidFill>
                <a:latin typeface="Open Sauce Bold"/>
                <a:ea typeface="Open Sauce Bold"/>
                <a:cs typeface="Open Sauce Bold"/>
                <a:sym typeface="Open Sauce Bold"/>
              </a:rPr>
              <a:t> LEADER-</a:t>
            </a:r>
            <a:r>
              <a:rPr lang="en-US" sz="2599" b="1" dirty="0" err="1">
                <a:solidFill>
                  <a:srgbClr val="040506"/>
                </a:solidFill>
                <a:latin typeface="Open Sauce Bold"/>
                <a:ea typeface="Open Sauce Bold"/>
                <a:cs typeface="Open Sauce Bold"/>
                <a:sym typeface="Open Sauce Bold"/>
              </a:rPr>
              <a:t>määruse</a:t>
            </a:r>
            <a:r>
              <a:rPr lang="en-US" sz="2599" b="1" dirty="0">
                <a:solidFill>
                  <a:srgbClr val="040506"/>
                </a:solidFill>
                <a:latin typeface="Open Sauce Bold"/>
                <a:ea typeface="Open Sauce Bold"/>
                <a:cs typeface="Open Sauce Bold"/>
                <a:sym typeface="Open Sauce Bold"/>
              </a:rPr>
              <a:t> § 33 ja § 34 </a:t>
            </a:r>
            <a:r>
              <a:rPr lang="en-US" sz="2599" b="1" dirty="0" err="1">
                <a:solidFill>
                  <a:srgbClr val="040506"/>
                </a:solidFill>
                <a:latin typeface="Open Sauce Bold"/>
                <a:ea typeface="Open Sauce Bold"/>
                <a:cs typeface="Open Sauce Bold"/>
                <a:sym typeface="Open Sauce Bold"/>
              </a:rPr>
              <a:t>sätestatust</a:t>
            </a:r>
            <a:r>
              <a:rPr lang="en-US" sz="2599" b="1" dirty="0">
                <a:solidFill>
                  <a:srgbClr val="040506"/>
                </a:solidFill>
                <a:latin typeface="Open Sauce Bold"/>
                <a:ea typeface="Open Sauce Bold"/>
                <a:cs typeface="Open Sauce Bold"/>
                <a:sym typeface="Open Sauce Bold"/>
              </a:rPr>
              <a:t>.</a:t>
            </a:r>
          </a:p>
          <a:p>
            <a:pPr algn="l">
              <a:lnSpc>
                <a:spcPts val="3249"/>
              </a:lnSpc>
              <a:spcBef>
                <a:spcPct val="0"/>
              </a:spcBef>
            </a:pPr>
            <a:endParaRPr lang="en-US" sz="2599" b="1" dirty="0">
              <a:solidFill>
                <a:srgbClr val="040506"/>
              </a:solidFill>
              <a:latin typeface="Open Sauce Bold"/>
              <a:ea typeface="Open Sauce Bold"/>
              <a:cs typeface="Open Sauce Bold"/>
              <a:sym typeface="Open Sauce Bold"/>
            </a:endParaRPr>
          </a:p>
          <a:p>
            <a:pPr marL="457200" indent="-457200" algn="l">
              <a:lnSpc>
                <a:spcPts val="3249"/>
              </a:lnSpc>
              <a:spcBef>
                <a:spcPct val="0"/>
              </a:spcBef>
              <a:buAutoNum type="arabicParenR"/>
            </a:pPr>
            <a:r>
              <a:rPr lang="en-US" sz="2499" b="1" dirty="0" err="1">
                <a:solidFill>
                  <a:srgbClr val="040506"/>
                </a:solidFill>
                <a:latin typeface="Open Sauce Bold"/>
                <a:ea typeface="Open Sauce Bold"/>
                <a:cs typeface="Open Sauce Bold"/>
                <a:sym typeface="Open Sauce Bold"/>
              </a:rPr>
              <a:t>Toetuse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saaja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kohustub</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projekti</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elluviimist</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alustama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hiljemalt</a:t>
            </a:r>
            <a:r>
              <a:rPr lang="en-US" sz="2499" b="1" dirty="0">
                <a:solidFill>
                  <a:srgbClr val="040506"/>
                </a:solidFill>
                <a:latin typeface="Open Sauce Bold"/>
                <a:ea typeface="Open Sauce Bold"/>
                <a:cs typeface="Open Sauce Bold"/>
                <a:sym typeface="Open Sauce Bold"/>
              </a:rPr>
              <a:t> 9 </a:t>
            </a:r>
            <a:r>
              <a:rPr lang="en-US" sz="2499" b="1" dirty="0" err="1">
                <a:solidFill>
                  <a:srgbClr val="040506"/>
                </a:solidFill>
                <a:latin typeface="Open Sauce Bold"/>
                <a:ea typeface="Open Sauce Bold"/>
                <a:cs typeface="Open Sauce Bold"/>
                <a:sym typeface="Open Sauce Bold"/>
              </a:rPr>
              <a:t>kuu</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jooksul</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arvates</a:t>
            </a:r>
            <a:r>
              <a:rPr lang="en-US" sz="2499" b="1" dirty="0">
                <a:solidFill>
                  <a:srgbClr val="040506"/>
                </a:solidFill>
                <a:latin typeface="Open Sauce Bold"/>
                <a:ea typeface="Open Sauce Bold"/>
                <a:cs typeface="Open Sauce Bold"/>
                <a:sym typeface="Open Sauce Bold"/>
              </a:rPr>
              <a:t> PRIA </a:t>
            </a:r>
            <a:r>
              <a:rPr lang="en-US" sz="2499" b="1" dirty="0" err="1">
                <a:solidFill>
                  <a:srgbClr val="040506"/>
                </a:solidFill>
                <a:latin typeface="Open Sauce Bold"/>
                <a:ea typeface="Open Sauce Bold"/>
                <a:cs typeface="Open Sauce Bold"/>
                <a:sym typeface="Open Sauce Bold"/>
              </a:rPr>
              <a:t>poolt</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projektitaotluse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rahuldamise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otsuse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tegemise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kuupäevast</a:t>
            </a:r>
            <a:r>
              <a:rPr lang="en-US" sz="2499" b="1" dirty="0">
                <a:solidFill>
                  <a:srgbClr val="040506"/>
                </a:solidFill>
                <a:latin typeface="Open Sauce Bold"/>
                <a:ea typeface="Open Sauce Bold"/>
                <a:cs typeface="Open Sauce Bold"/>
                <a:sym typeface="Open Sauce Bold"/>
              </a:rPr>
              <a:t> ja </a:t>
            </a:r>
            <a:r>
              <a:rPr lang="en-US" sz="2499" b="1" dirty="0" err="1">
                <a:solidFill>
                  <a:srgbClr val="040506"/>
                </a:solidFill>
                <a:latin typeface="Open Sauce Bold"/>
                <a:ea typeface="Open Sauce Bold"/>
                <a:cs typeface="Open Sauce Bold"/>
                <a:sym typeface="Open Sauce Bold"/>
              </a:rPr>
              <a:t>projekt</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tuleb</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ellu</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viia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taotluses</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märgitud</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toetatava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tegevuse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eesmärgi</a:t>
            </a:r>
            <a:r>
              <a:rPr lang="en-US" sz="2499" b="1" dirty="0">
                <a:solidFill>
                  <a:srgbClr val="040506"/>
                </a:solidFill>
                <a:latin typeface="Open Sauce Bold"/>
                <a:ea typeface="Open Sauce Bold"/>
                <a:cs typeface="Open Sauce Bold"/>
                <a:sym typeface="Open Sauce Bold"/>
              </a:rPr>
              <a:t> ja </a:t>
            </a:r>
            <a:r>
              <a:rPr lang="en-US" sz="2499" b="1" dirty="0" err="1">
                <a:solidFill>
                  <a:srgbClr val="040506"/>
                </a:solidFill>
                <a:latin typeface="Open Sauce Bold"/>
                <a:ea typeface="Open Sauce Bold"/>
                <a:cs typeface="Open Sauce Bold"/>
                <a:sym typeface="Open Sauce Bold"/>
              </a:rPr>
              <a:t>tulemuse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saavutamise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tähtajaks</a:t>
            </a:r>
            <a:r>
              <a:rPr lang="et-EE" sz="2499" b="1" dirty="0">
                <a:solidFill>
                  <a:srgbClr val="040506"/>
                </a:solidFill>
                <a:latin typeface="Open Sauce Bold"/>
                <a:ea typeface="Open Sauce Bold"/>
                <a:cs typeface="Open Sauce Bold"/>
                <a:sym typeface="Open Sauce Bold"/>
              </a:rPr>
              <a:t> (võib esitada kuni neli maksetaotlust vahetulemusena kui tegevuse</a:t>
            </a:r>
          </a:p>
          <a:p>
            <a:pPr algn="l">
              <a:lnSpc>
                <a:spcPts val="3249"/>
              </a:lnSpc>
              <a:spcBef>
                <a:spcPct val="0"/>
              </a:spcBef>
            </a:pPr>
            <a:r>
              <a:rPr lang="et-EE" sz="2499" b="1" dirty="0">
                <a:solidFill>
                  <a:srgbClr val="040506"/>
                </a:solidFill>
                <a:latin typeface="Open Sauce Bold"/>
                <a:ea typeface="Open Sauce Bold"/>
                <a:cs typeface="Open Sauce Bold"/>
                <a:sym typeface="Open Sauce Bold"/>
              </a:rPr>
              <a:t>     eesmärk on täidetud).</a:t>
            </a:r>
            <a:endParaRPr lang="en-US" sz="2499" b="1" dirty="0">
              <a:solidFill>
                <a:srgbClr val="040506"/>
              </a:solidFill>
              <a:latin typeface="Open Sauce Bold"/>
              <a:ea typeface="Open Sauce Bold"/>
              <a:cs typeface="Open Sauce Bold"/>
              <a:sym typeface="Open Sauce Bold"/>
            </a:endParaRPr>
          </a:p>
          <a:p>
            <a:pPr algn="l">
              <a:lnSpc>
                <a:spcPts val="3249"/>
              </a:lnSpc>
              <a:spcBef>
                <a:spcPct val="0"/>
              </a:spcBef>
            </a:pPr>
            <a:r>
              <a:rPr lang="en-US" sz="2499" b="1" dirty="0">
                <a:solidFill>
                  <a:srgbClr val="040506"/>
                </a:solidFill>
                <a:latin typeface="Open Sauce Bold"/>
                <a:ea typeface="Open Sauce Bold"/>
                <a:cs typeface="Open Sauce Bold"/>
                <a:sym typeface="Open Sauce Bold"/>
              </a:rPr>
              <a:t>2) </a:t>
            </a:r>
            <a:r>
              <a:rPr lang="en-US" sz="2499" b="1" dirty="0" err="1">
                <a:solidFill>
                  <a:srgbClr val="040506"/>
                </a:solidFill>
                <a:latin typeface="Open Sauce Bold"/>
                <a:ea typeface="Open Sauce Bold"/>
                <a:cs typeface="Open Sauce Bold"/>
                <a:sym typeface="Open Sauce Bold"/>
              </a:rPr>
              <a:t>Toetuse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saaja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kohustub</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projektitoetusega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ehitatava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objekti</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või</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soetatava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objekti</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võtma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sihtotstarbeliselt</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kasutusse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kahe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aasta</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jooksul</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arvates</a:t>
            </a:r>
            <a:r>
              <a:rPr lang="en-US" sz="2499" b="1" dirty="0">
                <a:solidFill>
                  <a:srgbClr val="040506"/>
                </a:solidFill>
                <a:latin typeface="Open Sauce Bold"/>
                <a:ea typeface="Open Sauce Bold"/>
                <a:cs typeface="Open Sauce Bold"/>
                <a:sym typeface="Open Sauce Bold"/>
              </a:rPr>
              <a:t> PRIA </a:t>
            </a:r>
            <a:r>
              <a:rPr lang="en-US" sz="2499" b="1" dirty="0" err="1">
                <a:solidFill>
                  <a:srgbClr val="040506"/>
                </a:solidFill>
                <a:latin typeface="Open Sauce Bold"/>
                <a:ea typeface="Open Sauce Bold"/>
                <a:cs typeface="Open Sauce Bold"/>
                <a:sym typeface="Open Sauce Bold"/>
              </a:rPr>
              <a:t>poolt</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projektitaotluse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rahuldamise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otsuse</a:t>
            </a:r>
            <a:r>
              <a:rPr lang="en-US" sz="2499" b="1" dirty="0">
                <a:solidFill>
                  <a:srgbClr val="040506"/>
                </a:solidFill>
                <a:latin typeface="Open Sauce Bold"/>
                <a:ea typeface="Open Sauce Bold"/>
                <a:cs typeface="Open Sauce Bold"/>
                <a:sym typeface="Open Sauce Bold"/>
              </a:rPr>
              <a:t> </a:t>
            </a:r>
            <a:r>
              <a:rPr lang="en-US" sz="2499" b="1" dirty="0" err="1">
                <a:solidFill>
                  <a:srgbClr val="040506"/>
                </a:solidFill>
                <a:latin typeface="Open Sauce Bold"/>
                <a:ea typeface="Open Sauce Bold"/>
                <a:cs typeface="Open Sauce Bold"/>
                <a:sym typeface="Open Sauce Bold"/>
              </a:rPr>
              <a:t>tegemisest</a:t>
            </a:r>
            <a:r>
              <a:rPr lang="en-US" sz="2499" b="1" dirty="0">
                <a:solidFill>
                  <a:srgbClr val="040506"/>
                </a:solidFill>
                <a:latin typeface="Open Sauce Bold"/>
                <a:ea typeface="Open Sauce Bold"/>
                <a:cs typeface="Open Sauce Bold"/>
                <a:sym typeface="Open Sauce Bold"/>
              </a:rPr>
              <a:t>. </a:t>
            </a: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endParaRPr lang="en-US" sz="2499" b="1" dirty="0">
              <a:solidFill>
                <a:srgbClr val="040506"/>
              </a:solidFill>
              <a:latin typeface="Open Sauce Bold"/>
              <a:ea typeface="Open Sauce Bold"/>
              <a:cs typeface="Open Sauce Bold"/>
              <a:sym typeface="Open Sauce Bold"/>
            </a:endParaRPr>
          </a:p>
        </p:txBody>
      </p:sp>
      <p:sp>
        <p:nvSpPr>
          <p:cNvPr id="14" name="Freeform 14"/>
          <p:cNvSpPr/>
          <p:nvPr/>
        </p:nvSpPr>
        <p:spPr>
          <a:xfrm>
            <a:off x="14740093" y="5548355"/>
            <a:ext cx="3106311" cy="3675221"/>
          </a:xfrm>
          <a:custGeom>
            <a:avLst/>
            <a:gdLst/>
            <a:ahLst/>
            <a:cxnLst/>
            <a:rect l="l" t="t" r="r" b="b"/>
            <a:pathLst>
              <a:path w="3106311" h="3675221">
                <a:moveTo>
                  <a:pt x="0" y="0"/>
                </a:moveTo>
                <a:lnTo>
                  <a:pt x="3106310" y="0"/>
                </a:lnTo>
                <a:lnTo>
                  <a:pt x="3106310" y="3675221"/>
                </a:lnTo>
                <a:lnTo>
                  <a:pt x="0" y="3675221"/>
                </a:lnTo>
                <a:lnTo>
                  <a:pt x="0" y="0"/>
                </a:lnTo>
                <a:close/>
              </a:path>
            </a:pathLst>
          </a:custGeom>
          <a:blipFill>
            <a:blip r:embed="rId6"/>
            <a:stretch>
              <a:fillRect l="-53659" r="-23812"/>
            </a:stretch>
          </a:blipFill>
        </p:spPr>
        <p:txBody>
          <a:bodyPr/>
          <a:lstStyle/>
          <a:p>
            <a:endParaRPr lang="et-EE"/>
          </a:p>
        </p:txBody>
      </p:sp>
      <p:sp>
        <p:nvSpPr>
          <p:cNvPr id="15" name="TextBox 15"/>
          <p:cNvSpPr txBox="1"/>
          <p:nvPr/>
        </p:nvSpPr>
        <p:spPr>
          <a:xfrm>
            <a:off x="1228430" y="1467917"/>
            <a:ext cx="12827773" cy="873671"/>
          </a:xfrm>
          <a:prstGeom prst="rect">
            <a:avLst/>
          </a:prstGeom>
        </p:spPr>
        <p:txBody>
          <a:bodyPr lIns="0" tIns="0" rIns="0" bIns="0" rtlCol="0" anchor="t">
            <a:spAutoFit/>
          </a:bodyPr>
          <a:lstStyle/>
          <a:p>
            <a:pPr marL="0" lvl="0" indent="0" algn="l">
              <a:lnSpc>
                <a:spcPts val="5862"/>
              </a:lnSpc>
              <a:spcBef>
                <a:spcPct val="0"/>
              </a:spcBef>
            </a:pPr>
            <a:r>
              <a:rPr lang="en-US" sz="5921" spc="207">
                <a:solidFill>
                  <a:srgbClr val="040506"/>
                </a:solidFill>
                <a:latin typeface="Codec Pro ExtraBold"/>
                <a:ea typeface="Codec Pro ExtraBold"/>
                <a:cs typeface="Codec Pro ExtraBold"/>
                <a:sym typeface="Codec Pro ExtraBold"/>
              </a:rPr>
              <a:t>Taotluse saaja kohustused</a:t>
            </a:r>
          </a:p>
        </p:txBody>
      </p:sp>
    </p:spTree>
    <p:extLst>
      <p:ext uri="{BB962C8B-B14F-4D97-AF65-F5344CB8AC3E}">
        <p14:creationId xmlns:p14="http://schemas.microsoft.com/office/powerpoint/2010/main" val="1245867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38BEE-C268-1443-F871-6E5D47865C4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4E9870-F774-B0D8-2EBD-4EA785AB8BD8}"/>
              </a:ext>
            </a:extLst>
          </p:cNvPr>
          <p:cNvSpPr/>
          <p:nvPr/>
        </p:nvSpPr>
        <p:spPr>
          <a:xfrm flipH="1" flipV="1">
            <a:off x="-21900" y="-34290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sp>
        <p:nvSpPr>
          <p:cNvPr id="3" name="AutoShape 3">
            <a:extLst>
              <a:ext uri="{FF2B5EF4-FFF2-40B4-BE49-F238E27FC236}">
                <a16:creationId xmlns:a16="http://schemas.microsoft.com/office/drawing/2014/main" id="{D6A07E3A-E96A-0514-F45E-CC9AE5ADBEF7}"/>
              </a:ext>
            </a:extLst>
          </p:cNvPr>
          <p:cNvSpPr/>
          <p:nvPr/>
        </p:nvSpPr>
        <p:spPr>
          <a:xfrm rot="6897">
            <a:off x="2864060" y="9226651"/>
            <a:ext cx="12559879" cy="0"/>
          </a:xfrm>
          <a:prstGeom prst="line">
            <a:avLst/>
          </a:prstGeom>
          <a:ln w="19050" cap="flat">
            <a:solidFill>
              <a:srgbClr val="000000"/>
            </a:solidFill>
            <a:prstDash val="solid"/>
            <a:headEnd type="none" w="sm" len="sm"/>
            <a:tailEnd type="none" w="sm" len="sm"/>
          </a:ln>
        </p:spPr>
        <p:txBody>
          <a:bodyPr/>
          <a:lstStyle/>
          <a:p>
            <a:endParaRPr lang="et-EE"/>
          </a:p>
        </p:txBody>
      </p:sp>
      <p:sp>
        <p:nvSpPr>
          <p:cNvPr id="4" name="Freeform 4">
            <a:extLst>
              <a:ext uri="{FF2B5EF4-FFF2-40B4-BE49-F238E27FC236}">
                <a16:creationId xmlns:a16="http://schemas.microsoft.com/office/drawing/2014/main" id="{CFB342E9-8655-0B66-8737-86337F122731}"/>
              </a:ext>
            </a:extLst>
          </p:cNvPr>
          <p:cNvSpPr/>
          <p:nvPr/>
        </p:nvSpPr>
        <p:spPr>
          <a:xfrm>
            <a:off x="21900" y="9404862"/>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5" name="Group 5">
            <a:extLst>
              <a:ext uri="{FF2B5EF4-FFF2-40B4-BE49-F238E27FC236}">
                <a16:creationId xmlns:a16="http://schemas.microsoft.com/office/drawing/2014/main" id="{99D44A36-B945-F4DF-7B04-ED78603B9837}"/>
              </a:ext>
            </a:extLst>
          </p:cNvPr>
          <p:cNvGrpSpPr/>
          <p:nvPr/>
        </p:nvGrpSpPr>
        <p:grpSpPr>
          <a:xfrm>
            <a:off x="10776043" y="-2524707"/>
            <a:ext cx="3964049" cy="3964049"/>
            <a:chOff x="0" y="0"/>
            <a:chExt cx="812800" cy="812800"/>
          </a:xfrm>
        </p:grpSpPr>
        <p:sp>
          <p:nvSpPr>
            <p:cNvPr id="6" name="Freeform 6">
              <a:extLst>
                <a:ext uri="{FF2B5EF4-FFF2-40B4-BE49-F238E27FC236}">
                  <a16:creationId xmlns:a16="http://schemas.microsoft.com/office/drawing/2014/main" id="{252DD7D6-D527-A609-AFF1-9D0D40EC392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7" name="TextBox 7">
              <a:extLst>
                <a:ext uri="{FF2B5EF4-FFF2-40B4-BE49-F238E27FC236}">
                  <a16:creationId xmlns:a16="http://schemas.microsoft.com/office/drawing/2014/main" id="{BB8F5BB5-181A-72B4-B890-9C888D87946C}"/>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8" name="Freeform 8">
            <a:extLst>
              <a:ext uri="{FF2B5EF4-FFF2-40B4-BE49-F238E27FC236}">
                <a16:creationId xmlns:a16="http://schemas.microsoft.com/office/drawing/2014/main" id="{27294D9B-3D15-40D3-1F2C-EE23AE7C9AEE}"/>
              </a:ext>
            </a:extLst>
          </p:cNvPr>
          <p:cNvSpPr/>
          <p:nvPr/>
        </p:nvSpPr>
        <p:spPr>
          <a:xfrm>
            <a:off x="11752828" y="-6405764"/>
            <a:ext cx="9348363" cy="9348363"/>
          </a:xfrm>
          <a:custGeom>
            <a:avLst/>
            <a:gdLst/>
            <a:ahLst/>
            <a:cxnLst/>
            <a:rect l="l" t="t" r="r" b="b"/>
            <a:pathLst>
              <a:path w="9348363" h="9348363">
                <a:moveTo>
                  <a:pt x="0" y="0"/>
                </a:moveTo>
                <a:lnTo>
                  <a:pt x="9348362" y="0"/>
                </a:lnTo>
                <a:lnTo>
                  <a:pt x="9348362" y="9348362"/>
                </a:lnTo>
                <a:lnTo>
                  <a:pt x="0" y="9348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9" name="Group 9">
            <a:extLst>
              <a:ext uri="{FF2B5EF4-FFF2-40B4-BE49-F238E27FC236}">
                <a16:creationId xmlns:a16="http://schemas.microsoft.com/office/drawing/2014/main" id="{F99DE68D-BA67-A388-C61C-978BA9EA13B2}"/>
              </a:ext>
            </a:extLst>
          </p:cNvPr>
          <p:cNvGrpSpPr/>
          <p:nvPr/>
        </p:nvGrpSpPr>
        <p:grpSpPr>
          <a:xfrm>
            <a:off x="-904968" y="8918951"/>
            <a:ext cx="2649263" cy="2649263"/>
            <a:chOff x="0" y="0"/>
            <a:chExt cx="812800" cy="812800"/>
          </a:xfrm>
        </p:grpSpPr>
        <p:sp>
          <p:nvSpPr>
            <p:cNvPr id="10" name="Freeform 10">
              <a:extLst>
                <a:ext uri="{FF2B5EF4-FFF2-40B4-BE49-F238E27FC236}">
                  <a16:creationId xmlns:a16="http://schemas.microsoft.com/office/drawing/2014/main" id="{6B5631B5-537E-317B-C6EB-227480C308D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11" name="TextBox 11">
              <a:extLst>
                <a:ext uri="{FF2B5EF4-FFF2-40B4-BE49-F238E27FC236}">
                  <a16:creationId xmlns:a16="http://schemas.microsoft.com/office/drawing/2014/main" id="{5B49E1B0-68DC-7461-6975-7F78E8882E7C}"/>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2" name="Freeform 12">
            <a:extLst>
              <a:ext uri="{FF2B5EF4-FFF2-40B4-BE49-F238E27FC236}">
                <a16:creationId xmlns:a16="http://schemas.microsoft.com/office/drawing/2014/main" id="{C2711C26-1872-06C3-4C82-714FE4CB3B70}"/>
              </a:ext>
            </a:extLst>
          </p:cNvPr>
          <p:cNvSpPr/>
          <p:nvPr/>
        </p:nvSpPr>
        <p:spPr>
          <a:xfrm>
            <a:off x="832136" y="8741849"/>
            <a:ext cx="3877083" cy="963455"/>
          </a:xfrm>
          <a:custGeom>
            <a:avLst/>
            <a:gdLst/>
            <a:ahLst/>
            <a:cxnLst/>
            <a:rect l="l" t="t" r="r" b="b"/>
            <a:pathLst>
              <a:path w="3877083" h="963455">
                <a:moveTo>
                  <a:pt x="0" y="0"/>
                </a:moveTo>
                <a:lnTo>
                  <a:pt x="3877083" y="0"/>
                </a:lnTo>
                <a:lnTo>
                  <a:pt x="3877083" y="963455"/>
                </a:lnTo>
                <a:lnTo>
                  <a:pt x="0" y="963455"/>
                </a:lnTo>
                <a:lnTo>
                  <a:pt x="0" y="0"/>
                </a:lnTo>
                <a:close/>
              </a:path>
            </a:pathLst>
          </a:custGeom>
          <a:blipFill>
            <a:blip r:embed="rId5"/>
            <a:stretch>
              <a:fillRect/>
            </a:stretch>
          </a:blipFill>
        </p:spPr>
        <p:txBody>
          <a:bodyPr/>
          <a:lstStyle/>
          <a:p>
            <a:endParaRPr lang="et-EE"/>
          </a:p>
        </p:txBody>
      </p:sp>
      <p:sp>
        <p:nvSpPr>
          <p:cNvPr id="13" name="TextBox 13">
            <a:extLst>
              <a:ext uri="{FF2B5EF4-FFF2-40B4-BE49-F238E27FC236}">
                <a16:creationId xmlns:a16="http://schemas.microsoft.com/office/drawing/2014/main" id="{0FE2AF00-B856-6F84-07DC-8F2A8AD77D11}"/>
              </a:ext>
            </a:extLst>
          </p:cNvPr>
          <p:cNvSpPr txBox="1"/>
          <p:nvPr/>
        </p:nvSpPr>
        <p:spPr>
          <a:xfrm>
            <a:off x="1228430" y="2533083"/>
            <a:ext cx="14195497" cy="8999258"/>
          </a:xfrm>
          <a:prstGeom prst="rect">
            <a:avLst/>
          </a:prstGeom>
        </p:spPr>
        <p:txBody>
          <a:bodyPr wrap="square" lIns="0" tIns="0" rIns="0" bIns="0" rtlCol="0" anchor="t">
            <a:spAutoFit/>
          </a:bodyPr>
          <a:lstStyle/>
          <a:p>
            <a:pPr algn="l">
              <a:lnSpc>
                <a:spcPts val="3249"/>
              </a:lnSpc>
              <a:spcBef>
                <a:spcPct val="0"/>
              </a:spcBef>
            </a:pPr>
            <a:r>
              <a:rPr lang="et-EE" sz="2499" b="1" dirty="0">
                <a:solidFill>
                  <a:srgbClr val="040506"/>
                </a:solidFill>
                <a:latin typeface="Open Sauce Bold"/>
                <a:ea typeface="Open Sauce Bold"/>
                <a:cs typeface="Open Sauce Bold"/>
                <a:sym typeface="Open Sauce Bold"/>
              </a:rPr>
              <a:t>Kogu investeering tuleb algselt </a:t>
            </a:r>
            <a:r>
              <a:rPr lang="et-EE" sz="2499" b="1" dirty="0" err="1">
                <a:solidFill>
                  <a:srgbClr val="040506"/>
                </a:solidFill>
                <a:latin typeface="Open Sauce Bold"/>
                <a:ea typeface="Open Sauce Bold"/>
                <a:cs typeface="Open Sauce Bold"/>
                <a:sym typeface="Open Sauce Bold"/>
              </a:rPr>
              <a:t>elluviia</a:t>
            </a:r>
            <a:r>
              <a:rPr lang="et-EE" sz="2499" b="1" dirty="0">
                <a:solidFill>
                  <a:srgbClr val="040506"/>
                </a:solidFill>
                <a:latin typeface="Open Sauce Bold"/>
                <a:ea typeface="Open Sauce Bold"/>
                <a:cs typeface="Open Sauce Bold"/>
                <a:sym typeface="Open Sauce Bold"/>
              </a:rPr>
              <a:t> omavahenditest ning seejärel saab esitada vastavalt vahetulemuse tähtajale maksetaotlus e-PRIA keskkonnas. Toetustaotluse esitamisel märgiti iga tegevuse juurde vahetulemus.</a:t>
            </a:r>
          </a:p>
          <a:p>
            <a:pPr algn="l">
              <a:lnSpc>
                <a:spcPts val="3249"/>
              </a:lnSpc>
              <a:spcBef>
                <a:spcPct val="0"/>
              </a:spcBef>
            </a:pP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r>
              <a:rPr lang="et-EE" sz="2499" b="1" dirty="0">
                <a:solidFill>
                  <a:srgbClr val="040506"/>
                </a:solidFill>
                <a:latin typeface="Open Sauce Bold"/>
                <a:ea typeface="Open Sauce Bold"/>
                <a:cs typeface="Open Sauce Bold"/>
                <a:sym typeface="Open Sauce Bold"/>
              </a:rPr>
              <a:t>Maksetaotlusel peab selgitama </a:t>
            </a:r>
            <a:r>
              <a:rPr lang="et-EE" sz="2499" b="1" dirty="0" err="1">
                <a:solidFill>
                  <a:srgbClr val="040506"/>
                </a:solidFill>
                <a:latin typeface="Open Sauce Bold"/>
                <a:ea typeface="Open Sauce Bold"/>
                <a:cs typeface="Open Sauce Bold"/>
                <a:sym typeface="Open Sauce Bold"/>
              </a:rPr>
              <a:t>elluviidud</a:t>
            </a:r>
            <a:r>
              <a:rPr lang="et-EE" sz="2499" b="1" dirty="0">
                <a:solidFill>
                  <a:srgbClr val="040506"/>
                </a:solidFill>
                <a:latin typeface="Open Sauce Bold"/>
                <a:ea typeface="Open Sauce Bold"/>
                <a:cs typeface="Open Sauce Bold"/>
                <a:sym typeface="Open Sauce Bold"/>
              </a:rPr>
              <a:t> tegevuste </a:t>
            </a:r>
            <a:r>
              <a:rPr lang="et-EE" sz="2499" b="1">
                <a:solidFill>
                  <a:srgbClr val="040506"/>
                </a:solidFill>
                <a:latin typeface="Open Sauce Bold"/>
                <a:ea typeface="Open Sauce Bold"/>
                <a:cs typeface="Open Sauce Bold"/>
                <a:sym typeface="Open Sauce Bold"/>
              </a:rPr>
              <a:t>eesmärgi täitmine </a:t>
            </a:r>
            <a:r>
              <a:rPr lang="et-EE" sz="2499" b="1" dirty="0">
                <a:solidFill>
                  <a:srgbClr val="040506"/>
                </a:solidFill>
                <a:latin typeface="Open Sauce Bold"/>
                <a:ea typeface="Open Sauce Bold"/>
                <a:cs typeface="Open Sauce Bold"/>
                <a:sym typeface="Open Sauce Bold"/>
              </a:rPr>
              <a:t>ning lisama toetustaotluses märgitud tõendusdokumendid (investeeringute puhul üleandmise vastuvõtmise aktid, asukohamärgisega fotod jm.). Tegevuste elluviimisel tuleb kasutada</a:t>
            </a:r>
          </a:p>
          <a:p>
            <a:pPr algn="l">
              <a:lnSpc>
                <a:spcPts val="3249"/>
              </a:lnSpc>
              <a:spcBef>
                <a:spcPct val="0"/>
              </a:spcBef>
            </a:pPr>
            <a:r>
              <a:rPr lang="et-EE" sz="2499" b="1" dirty="0">
                <a:solidFill>
                  <a:srgbClr val="040506"/>
                </a:solidFill>
                <a:latin typeface="Open Sauce Bold"/>
                <a:ea typeface="Open Sauce Bold"/>
                <a:cs typeface="Open Sauce Bold"/>
                <a:sym typeface="Open Sauce Bold"/>
              </a:rPr>
              <a:t>kohustuslikke teavitusnõudeid (toetuse saaja tähistab toetatava objekti või tegevuse asukoha tahvli, stendi või plakatiga sõltuvalt saadud toetussummast, samuti lisab info oma kodulehele kasutades Raplamaa Partnerluskogu logo ja EU Liidu embleemi ning teksti). </a:t>
            </a:r>
          </a:p>
          <a:p>
            <a:pPr algn="l">
              <a:lnSpc>
                <a:spcPts val="3249"/>
              </a:lnSpc>
              <a:spcBef>
                <a:spcPct val="0"/>
              </a:spcBef>
            </a:pPr>
            <a:r>
              <a:rPr lang="et-EE" sz="2499" b="1" dirty="0">
                <a:solidFill>
                  <a:srgbClr val="040506"/>
                </a:solidFill>
                <a:latin typeface="Open Sauce Bold"/>
                <a:ea typeface="Open Sauce Bold"/>
                <a:cs typeface="Open Sauce Bold"/>
                <a:sym typeface="Open Sauce Bold"/>
              </a:rPr>
              <a:t>Kõik elluviimisega seotud dokumendid leitavad meie kodulehel (Elluviijale). </a:t>
            </a:r>
          </a:p>
          <a:p>
            <a:pPr algn="l">
              <a:lnSpc>
                <a:spcPts val="3249"/>
              </a:lnSpc>
              <a:spcBef>
                <a:spcPct val="0"/>
              </a:spcBef>
            </a:pPr>
            <a:endParaRPr lang="et-EE" sz="2499" b="1" dirty="0">
              <a:solidFill>
                <a:srgbClr val="040506"/>
              </a:solidFill>
              <a:latin typeface="Open Sauce Bold"/>
              <a:ea typeface="Open Sauce Bold"/>
              <a:cs typeface="Open Sauce Bold"/>
              <a:sym typeface="Open Sauce Bold"/>
            </a:endParaRPr>
          </a:p>
          <a:p>
            <a:pPr marL="342900" indent="-342900" algn="l">
              <a:lnSpc>
                <a:spcPts val="3249"/>
              </a:lnSpc>
              <a:spcBef>
                <a:spcPct val="0"/>
              </a:spcBef>
              <a:buFont typeface="Arial" panose="020B0604020202020204" pitchFamily="34" charset="0"/>
              <a:buChar char="•"/>
            </a:pPr>
            <a:r>
              <a:rPr lang="et-EE" sz="2499" b="1" dirty="0">
                <a:solidFill>
                  <a:srgbClr val="040506"/>
                </a:solidFill>
                <a:latin typeface="Open Sauce Bold"/>
                <a:ea typeface="Open Sauce Bold"/>
                <a:cs typeface="Open Sauce Bold"/>
                <a:sym typeface="Open Sauce Bold"/>
                <a:hlinkClick r:id="rId6"/>
              </a:rPr>
              <a:t>Toetustaotluse elluviimise juhendid</a:t>
            </a:r>
            <a:endParaRPr lang="et-EE" sz="2499" b="1" dirty="0">
              <a:solidFill>
                <a:srgbClr val="040506"/>
              </a:solidFill>
              <a:latin typeface="Open Sauce Bold"/>
              <a:ea typeface="Open Sauce Bold"/>
              <a:cs typeface="Open Sauce Bold"/>
              <a:sym typeface="Open Sauce Bold"/>
            </a:endParaRPr>
          </a:p>
          <a:p>
            <a:pPr marL="342900" indent="-342900" algn="l">
              <a:lnSpc>
                <a:spcPts val="3249"/>
              </a:lnSpc>
              <a:spcBef>
                <a:spcPct val="0"/>
              </a:spcBef>
              <a:buFont typeface="Arial" panose="020B0604020202020204" pitchFamily="34" charset="0"/>
              <a:buChar char="•"/>
            </a:pP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endParaRPr lang="et-EE" sz="2499" b="1" dirty="0">
              <a:solidFill>
                <a:srgbClr val="040506"/>
              </a:solidFill>
              <a:latin typeface="Open Sauce Bold"/>
              <a:ea typeface="Open Sauce Bold"/>
              <a:cs typeface="Open Sauce Bold"/>
              <a:sym typeface="Open Sauce Bold"/>
            </a:endParaRPr>
          </a:p>
          <a:p>
            <a:pPr algn="l">
              <a:lnSpc>
                <a:spcPts val="3249"/>
              </a:lnSpc>
              <a:spcBef>
                <a:spcPct val="0"/>
              </a:spcBef>
            </a:pPr>
            <a:endParaRPr lang="en-US" sz="2499" b="1" dirty="0">
              <a:solidFill>
                <a:srgbClr val="040506"/>
              </a:solidFill>
              <a:latin typeface="Open Sauce Bold"/>
              <a:ea typeface="Open Sauce Bold"/>
              <a:cs typeface="Open Sauce Bold"/>
              <a:sym typeface="Open Sauce Bold"/>
            </a:endParaRPr>
          </a:p>
        </p:txBody>
      </p:sp>
      <p:sp>
        <p:nvSpPr>
          <p:cNvPr id="14" name="Freeform 14">
            <a:extLst>
              <a:ext uri="{FF2B5EF4-FFF2-40B4-BE49-F238E27FC236}">
                <a16:creationId xmlns:a16="http://schemas.microsoft.com/office/drawing/2014/main" id="{34770625-C20F-6350-1AF9-53293AEBCF10}"/>
              </a:ext>
            </a:extLst>
          </p:cNvPr>
          <p:cNvSpPr/>
          <p:nvPr/>
        </p:nvSpPr>
        <p:spPr>
          <a:xfrm>
            <a:off x="15087600" y="5854500"/>
            <a:ext cx="2758804" cy="3369076"/>
          </a:xfrm>
          <a:custGeom>
            <a:avLst/>
            <a:gdLst/>
            <a:ahLst/>
            <a:cxnLst/>
            <a:rect l="l" t="t" r="r" b="b"/>
            <a:pathLst>
              <a:path w="3106311" h="3675221">
                <a:moveTo>
                  <a:pt x="0" y="0"/>
                </a:moveTo>
                <a:lnTo>
                  <a:pt x="3106310" y="0"/>
                </a:lnTo>
                <a:lnTo>
                  <a:pt x="3106310" y="3675221"/>
                </a:lnTo>
                <a:lnTo>
                  <a:pt x="0" y="3675221"/>
                </a:lnTo>
                <a:lnTo>
                  <a:pt x="0" y="0"/>
                </a:lnTo>
                <a:close/>
              </a:path>
            </a:pathLst>
          </a:custGeom>
          <a:blipFill>
            <a:blip r:embed="rId7"/>
            <a:stretch>
              <a:fillRect l="-53659" r="-23812"/>
            </a:stretch>
          </a:blipFill>
        </p:spPr>
        <p:txBody>
          <a:bodyPr/>
          <a:lstStyle/>
          <a:p>
            <a:endParaRPr lang="et-EE"/>
          </a:p>
        </p:txBody>
      </p:sp>
      <p:sp>
        <p:nvSpPr>
          <p:cNvPr id="15" name="TextBox 15">
            <a:extLst>
              <a:ext uri="{FF2B5EF4-FFF2-40B4-BE49-F238E27FC236}">
                <a16:creationId xmlns:a16="http://schemas.microsoft.com/office/drawing/2014/main" id="{A423FC7C-09A7-E660-5870-E96BF4D4ED20}"/>
              </a:ext>
            </a:extLst>
          </p:cNvPr>
          <p:cNvSpPr txBox="1"/>
          <p:nvPr/>
        </p:nvSpPr>
        <p:spPr>
          <a:xfrm>
            <a:off x="1228430" y="1467917"/>
            <a:ext cx="12827773" cy="765531"/>
          </a:xfrm>
          <a:prstGeom prst="rect">
            <a:avLst/>
          </a:prstGeom>
        </p:spPr>
        <p:txBody>
          <a:bodyPr lIns="0" tIns="0" rIns="0" bIns="0" rtlCol="0" anchor="t">
            <a:spAutoFit/>
          </a:bodyPr>
          <a:lstStyle/>
          <a:p>
            <a:pPr marL="0" lvl="0" indent="0" algn="l">
              <a:lnSpc>
                <a:spcPts val="5862"/>
              </a:lnSpc>
              <a:spcBef>
                <a:spcPct val="0"/>
              </a:spcBef>
            </a:pPr>
            <a:r>
              <a:rPr lang="et-EE" sz="5921" spc="207" dirty="0">
                <a:solidFill>
                  <a:srgbClr val="040506"/>
                </a:solidFill>
                <a:latin typeface="Codec Pro ExtraBold"/>
                <a:ea typeface="Codec Pro ExtraBold"/>
                <a:cs typeface="Codec Pro ExtraBold"/>
                <a:sym typeface="Codec Pro ExtraBold"/>
              </a:rPr>
              <a:t>Toetustaotluse  elluviimine</a:t>
            </a:r>
            <a:endParaRPr lang="en-US" sz="5921" spc="207" dirty="0">
              <a:solidFill>
                <a:srgbClr val="040506"/>
              </a:solidFill>
              <a:latin typeface="Codec Pro ExtraBold"/>
              <a:ea typeface="Codec Pro ExtraBold"/>
              <a:cs typeface="Codec Pro ExtraBold"/>
              <a:sym typeface="Codec Pro ExtraBold"/>
            </a:endParaRPr>
          </a:p>
        </p:txBody>
      </p:sp>
    </p:spTree>
    <p:extLst>
      <p:ext uri="{BB962C8B-B14F-4D97-AF65-F5344CB8AC3E}">
        <p14:creationId xmlns:p14="http://schemas.microsoft.com/office/powerpoint/2010/main" val="23813760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sp>
        <p:nvSpPr>
          <p:cNvPr id="3" name="Freeform 3"/>
          <p:cNvSpPr/>
          <p:nvPr/>
        </p:nvSpPr>
        <p:spPr>
          <a:xfrm rot="-5400000">
            <a:off x="1286559" y="4257555"/>
            <a:ext cx="4856701" cy="3085579"/>
          </a:xfrm>
          <a:custGeom>
            <a:avLst/>
            <a:gdLst/>
            <a:ahLst/>
            <a:cxnLst/>
            <a:rect l="l" t="t" r="r" b="b"/>
            <a:pathLst>
              <a:path w="4856701" h="3085579">
                <a:moveTo>
                  <a:pt x="0" y="0"/>
                </a:moveTo>
                <a:lnTo>
                  <a:pt x="4856701" y="0"/>
                </a:lnTo>
                <a:lnTo>
                  <a:pt x="4856701" y="3085579"/>
                </a:lnTo>
                <a:lnTo>
                  <a:pt x="0" y="30855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4" name="Group 4"/>
          <p:cNvGrpSpPr>
            <a:grpSpLocks noChangeAspect="1"/>
          </p:cNvGrpSpPr>
          <p:nvPr/>
        </p:nvGrpSpPr>
        <p:grpSpPr>
          <a:xfrm>
            <a:off x="2373807" y="3546664"/>
            <a:ext cx="2706695" cy="2696122"/>
            <a:chOff x="0" y="0"/>
            <a:chExt cx="6502400" cy="6477000"/>
          </a:xfrm>
        </p:grpSpPr>
        <p:sp>
          <p:nvSpPr>
            <p:cNvPr id="5" name="Freeform 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23" r="223"/>
              </a:stretch>
            </a:blipFill>
          </p:spPr>
          <p:txBody>
            <a:bodyPr/>
            <a:lstStyle/>
            <a:p>
              <a:endParaRPr lang="et-EE"/>
            </a:p>
          </p:txBody>
        </p:sp>
        <p:sp>
          <p:nvSpPr>
            <p:cNvPr id="6" name="Freeform 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BFB"/>
            </a:solidFill>
          </p:spPr>
          <p:txBody>
            <a:bodyPr/>
            <a:lstStyle/>
            <a:p>
              <a:endParaRPr lang="et-EE"/>
            </a:p>
          </p:txBody>
        </p:sp>
      </p:grpSp>
      <p:sp>
        <p:nvSpPr>
          <p:cNvPr id="7" name="Freeform 7"/>
          <p:cNvSpPr/>
          <p:nvPr/>
        </p:nvSpPr>
        <p:spPr>
          <a:xfrm rot="-5400000">
            <a:off x="4906782" y="4257555"/>
            <a:ext cx="4856701" cy="3085579"/>
          </a:xfrm>
          <a:custGeom>
            <a:avLst/>
            <a:gdLst/>
            <a:ahLst/>
            <a:cxnLst/>
            <a:rect l="l" t="t" r="r" b="b"/>
            <a:pathLst>
              <a:path w="4856701" h="3085579">
                <a:moveTo>
                  <a:pt x="0" y="0"/>
                </a:moveTo>
                <a:lnTo>
                  <a:pt x="4856701" y="0"/>
                </a:lnTo>
                <a:lnTo>
                  <a:pt x="4856701" y="3085579"/>
                </a:lnTo>
                <a:lnTo>
                  <a:pt x="0" y="30855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a:grpSpLocks noChangeAspect="1"/>
          </p:cNvGrpSpPr>
          <p:nvPr/>
        </p:nvGrpSpPr>
        <p:grpSpPr>
          <a:xfrm>
            <a:off x="5969541" y="3546664"/>
            <a:ext cx="2706695" cy="2696122"/>
            <a:chOff x="0" y="0"/>
            <a:chExt cx="6502400" cy="6477000"/>
          </a:xfrm>
        </p:grpSpPr>
        <p:sp>
          <p:nvSpPr>
            <p:cNvPr id="9" name="Freeform 9"/>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t="-10835" r="223" b="-10835"/>
              </a:stretch>
            </a:blipFill>
          </p:spPr>
          <p:txBody>
            <a:bodyPr/>
            <a:lstStyle/>
            <a:p>
              <a:endParaRPr lang="et-EE"/>
            </a:p>
          </p:txBody>
        </p:sp>
        <p:sp>
          <p:nvSpPr>
            <p:cNvPr id="10" name="Freeform 10"/>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2F2F2"/>
            </a:solidFill>
          </p:spPr>
          <p:txBody>
            <a:bodyPr/>
            <a:lstStyle/>
            <a:p>
              <a:endParaRPr lang="et-EE"/>
            </a:p>
          </p:txBody>
        </p:sp>
      </p:grpSp>
      <p:grpSp>
        <p:nvGrpSpPr>
          <p:cNvPr id="11" name="Group 11"/>
          <p:cNvGrpSpPr/>
          <p:nvPr/>
        </p:nvGrpSpPr>
        <p:grpSpPr>
          <a:xfrm>
            <a:off x="0" y="0"/>
            <a:ext cx="18288000" cy="3086100"/>
            <a:chOff x="0" y="0"/>
            <a:chExt cx="4816593" cy="812800"/>
          </a:xfrm>
        </p:grpSpPr>
        <p:sp>
          <p:nvSpPr>
            <p:cNvPr id="12" name="Freeform 12"/>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1C5739"/>
            </a:solidFill>
          </p:spPr>
          <p:txBody>
            <a:bodyPr/>
            <a:lstStyle/>
            <a:p>
              <a:endParaRPr lang="et-EE"/>
            </a:p>
          </p:txBody>
        </p:sp>
        <p:sp>
          <p:nvSpPr>
            <p:cNvPr id="13" name="TextBox 13"/>
            <p:cNvSpPr txBox="1"/>
            <p:nvPr/>
          </p:nvSpPr>
          <p:spPr>
            <a:xfrm>
              <a:off x="0" y="-19050"/>
              <a:ext cx="4816593" cy="831850"/>
            </a:xfrm>
            <a:prstGeom prst="rect">
              <a:avLst/>
            </a:prstGeom>
          </p:spPr>
          <p:txBody>
            <a:bodyPr lIns="50800" tIns="50800" rIns="50800" bIns="50800" rtlCol="0" anchor="ctr"/>
            <a:lstStyle/>
            <a:p>
              <a:pPr algn="ctr">
                <a:lnSpc>
                  <a:spcPts val="2859"/>
                </a:lnSpc>
              </a:pPr>
              <a:endParaRPr/>
            </a:p>
          </p:txBody>
        </p:sp>
      </p:grpSp>
      <p:sp>
        <p:nvSpPr>
          <p:cNvPr id="14" name="Freeform 14"/>
          <p:cNvSpPr/>
          <p:nvPr/>
        </p:nvSpPr>
        <p:spPr>
          <a:xfrm>
            <a:off x="-1586068" y="-1808676"/>
            <a:ext cx="3172137" cy="4114800"/>
          </a:xfrm>
          <a:custGeom>
            <a:avLst/>
            <a:gdLst/>
            <a:ahLst/>
            <a:cxnLst/>
            <a:rect l="l" t="t" r="r" b="b"/>
            <a:pathLst>
              <a:path w="3172137" h="4114800">
                <a:moveTo>
                  <a:pt x="0" y="0"/>
                </a:moveTo>
                <a:lnTo>
                  <a:pt x="3172136" y="0"/>
                </a:lnTo>
                <a:lnTo>
                  <a:pt x="317213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t-EE"/>
          </a:p>
        </p:txBody>
      </p:sp>
      <p:sp>
        <p:nvSpPr>
          <p:cNvPr id="15" name="Freeform 15"/>
          <p:cNvSpPr/>
          <p:nvPr/>
        </p:nvSpPr>
        <p:spPr>
          <a:xfrm>
            <a:off x="-874585" y="9258300"/>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t-EE"/>
          </a:p>
        </p:txBody>
      </p:sp>
      <p:sp>
        <p:nvSpPr>
          <p:cNvPr id="16" name="Freeform 16"/>
          <p:cNvSpPr/>
          <p:nvPr/>
        </p:nvSpPr>
        <p:spPr>
          <a:xfrm>
            <a:off x="16384715" y="-413585"/>
            <a:ext cx="3806571" cy="2083232"/>
          </a:xfrm>
          <a:custGeom>
            <a:avLst/>
            <a:gdLst/>
            <a:ahLst/>
            <a:cxnLst/>
            <a:rect l="l" t="t" r="r" b="b"/>
            <a:pathLst>
              <a:path w="3806571" h="2083232">
                <a:moveTo>
                  <a:pt x="0" y="0"/>
                </a:moveTo>
                <a:lnTo>
                  <a:pt x="3806570" y="0"/>
                </a:lnTo>
                <a:lnTo>
                  <a:pt x="3806570" y="2083233"/>
                </a:lnTo>
                <a:lnTo>
                  <a:pt x="0" y="208323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t-EE"/>
          </a:p>
        </p:txBody>
      </p:sp>
      <p:sp>
        <p:nvSpPr>
          <p:cNvPr id="17" name="Freeform 17"/>
          <p:cNvSpPr/>
          <p:nvPr/>
        </p:nvSpPr>
        <p:spPr>
          <a:xfrm>
            <a:off x="435265" y="8916492"/>
            <a:ext cx="3877083" cy="963455"/>
          </a:xfrm>
          <a:custGeom>
            <a:avLst/>
            <a:gdLst/>
            <a:ahLst/>
            <a:cxnLst/>
            <a:rect l="l" t="t" r="r" b="b"/>
            <a:pathLst>
              <a:path w="3877083" h="963455">
                <a:moveTo>
                  <a:pt x="0" y="0"/>
                </a:moveTo>
                <a:lnTo>
                  <a:pt x="3877084" y="0"/>
                </a:lnTo>
                <a:lnTo>
                  <a:pt x="3877084" y="963455"/>
                </a:lnTo>
                <a:lnTo>
                  <a:pt x="0" y="963455"/>
                </a:lnTo>
                <a:lnTo>
                  <a:pt x="0" y="0"/>
                </a:lnTo>
                <a:close/>
              </a:path>
            </a:pathLst>
          </a:custGeom>
          <a:blipFill>
            <a:blip r:embed="rId13"/>
            <a:stretch>
              <a:fillRect/>
            </a:stretch>
          </a:blipFill>
        </p:spPr>
        <p:txBody>
          <a:bodyPr/>
          <a:lstStyle/>
          <a:p>
            <a:endParaRPr lang="et-EE"/>
          </a:p>
        </p:txBody>
      </p:sp>
      <p:sp>
        <p:nvSpPr>
          <p:cNvPr id="18" name="TextBox 18"/>
          <p:cNvSpPr txBox="1"/>
          <p:nvPr/>
        </p:nvSpPr>
        <p:spPr>
          <a:xfrm>
            <a:off x="2349317" y="6423761"/>
            <a:ext cx="2731184" cy="409575"/>
          </a:xfrm>
          <a:prstGeom prst="rect">
            <a:avLst/>
          </a:prstGeom>
        </p:spPr>
        <p:txBody>
          <a:bodyPr lIns="0" tIns="0" rIns="0" bIns="0" rtlCol="0" anchor="t">
            <a:spAutoFit/>
          </a:bodyPr>
          <a:lstStyle/>
          <a:p>
            <a:pPr algn="ctr">
              <a:lnSpc>
                <a:spcPts val="3286"/>
              </a:lnSpc>
            </a:pPr>
            <a:r>
              <a:rPr lang="en-US" sz="2738" spc="136">
                <a:solidFill>
                  <a:srgbClr val="FFFBFB"/>
                </a:solidFill>
                <a:latin typeface="Open Sauce"/>
                <a:ea typeface="Open Sauce"/>
                <a:cs typeface="Open Sauce"/>
                <a:sym typeface="Open Sauce"/>
              </a:rPr>
              <a:t>Andra Liibek</a:t>
            </a:r>
          </a:p>
        </p:txBody>
      </p:sp>
      <p:sp>
        <p:nvSpPr>
          <p:cNvPr id="19" name="TextBox 19"/>
          <p:cNvSpPr txBox="1"/>
          <p:nvPr/>
        </p:nvSpPr>
        <p:spPr>
          <a:xfrm>
            <a:off x="2778405" y="7421816"/>
            <a:ext cx="2302097" cy="300980"/>
          </a:xfrm>
          <a:prstGeom prst="rect">
            <a:avLst/>
          </a:prstGeom>
        </p:spPr>
        <p:txBody>
          <a:bodyPr lIns="0" tIns="0" rIns="0" bIns="0" rtlCol="0" anchor="t">
            <a:spAutoFit/>
          </a:bodyPr>
          <a:lstStyle/>
          <a:p>
            <a:pPr algn="ctr">
              <a:lnSpc>
                <a:spcPts val="2464"/>
              </a:lnSpc>
            </a:pPr>
            <a:r>
              <a:rPr lang="et-EE" sz="2053" spc="102" dirty="0">
                <a:solidFill>
                  <a:srgbClr val="FFFBFB"/>
                </a:solidFill>
                <a:latin typeface="Open Sauce"/>
                <a:ea typeface="Open Sauce"/>
                <a:cs typeface="Open Sauce"/>
                <a:sym typeface="Open Sauce"/>
              </a:rPr>
              <a:t>P</a:t>
            </a:r>
            <a:r>
              <a:rPr lang="en-US" sz="2053" spc="102" dirty="0" err="1">
                <a:solidFill>
                  <a:srgbClr val="FFFBFB"/>
                </a:solidFill>
                <a:latin typeface="Open Sauce"/>
                <a:ea typeface="Open Sauce"/>
                <a:cs typeface="Open Sauce"/>
                <a:sym typeface="Open Sauce"/>
              </a:rPr>
              <a:t>rojektinõustja</a:t>
            </a:r>
            <a:endParaRPr lang="en-US" sz="2053" spc="102" dirty="0">
              <a:solidFill>
                <a:srgbClr val="FFFBFB"/>
              </a:solidFill>
              <a:latin typeface="Open Sauce"/>
              <a:ea typeface="Open Sauce"/>
              <a:cs typeface="Open Sauce"/>
              <a:sym typeface="Open Sauce"/>
            </a:endParaRPr>
          </a:p>
        </p:txBody>
      </p:sp>
      <p:sp>
        <p:nvSpPr>
          <p:cNvPr id="20" name="TextBox 20"/>
          <p:cNvSpPr txBox="1"/>
          <p:nvPr/>
        </p:nvSpPr>
        <p:spPr>
          <a:xfrm>
            <a:off x="6076812" y="6423761"/>
            <a:ext cx="2516641" cy="819150"/>
          </a:xfrm>
          <a:prstGeom prst="rect">
            <a:avLst/>
          </a:prstGeom>
        </p:spPr>
        <p:txBody>
          <a:bodyPr lIns="0" tIns="0" rIns="0" bIns="0" rtlCol="0" anchor="t">
            <a:spAutoFit/>
          </a:bodyPr>
          <a:lstStyle/>
          <a:p>
            <a:pPr algn="ctr">
              <a:lnSpc>
                <a:spcPts val="3286"/>
              </a:lnSpc>
            </a:pPr>
            <a:r>
              <a:rPr lang="en-US" sz="2738" spc="136">
                <a:solidFill>
                  <a:srgbClr val="FFFBFB"/>
                </a:solidFill>
                <a:latin typeface="Open Sauce"/>
                <a:ea typeface="Open Sauce"/>
                <a:cs typeface="Open Sauce"/>
                <a:sym typeface="Open Sauce"/>
              </a:rPr>
              <a:t>Rita Triinu Peussa</a:t>
            </a:r>
          </a:p>
        </p:txBody>
      </p:sp>
      <p:sp>
        <p:nvSpPr>
          <p:cNvPr id="21" name="TextBox 21"/>
          <p:cNvSpPr txBox="1"/>
          <p:nvPr/>
        </p:nvSpPr>
        <p:spPr>
          <a:xfrm>
            <a:off x="6291356" y="7421816"/>
            <a:ext cx="2302097" cy="304800"/>
          </a:xfrm>
          <a:prstGeom prst="rect">
            <a:avLst/>
          </a:prstGeom>
        </p:spPr>
        <p:txBody>
          <a:bodyPr lIns="0" tIns="0" rIns="0" bIns="0" rtlCol="0" anchor="t">
            <a:spAutoFit/>
          </a:bodyPr>
          <a:lstStyle/>
          <a:p>
            <a:pPr algn="ctr">
              <a:lnSpc>
                <a:spcPts val="2464"/>
              </a:lnSpc>
            </a:pPr>
            <a:r>
              <a:rPr lang="en-US" sz="2053" spc="102">
                <a:solidFill>
                  <a:srgbClr val="FFFBFB"/>
                </a:solidFill>
                <a:latin typeface="Open Sauce"/>
                <a:ea typeface="Open Sauce"/>
                <a:cs typeface="Open Sauce"/>
                <a:sym typeface="Open Sauce"/>
              </a:rPr>
              <a:t>Tegevjuht</a:t>
            </a:r>
          </a:p>
        </p:txBody>
      </p:sp>
      <p:sp>
        <p:nvSpPr>
          <p:cNvPr id="22" name="TextBox 22"/>
          <p:cNvSpPr txBox="1"/>
          <p:nvPr/>
        </p:nvSpPr>
        <p:spPr>
          <a:xfrm>
            <a:off x="13422042" y="7421816"/>
            <a:ext cx="2302097" cy="304800"/>
          </a:xfrm>
          <a:prstGeom prst="rect">
            <a:avLst/>
          </a:prstGeom>
        </p:spPr>
        <p:txBody>
          <a:bodyPr lIns="0" tIns="0" rIns="0" bIns="0" rtlCol="0" anchor="t">
            <a:spAutoFit/>
          </a:bodyPr>
          <a:lstStyle/>
          <a:p>
            <a:pPr algn="ctr">
              <a:lnSpc>
                <a:spcPts val="2464"/>
              </a:lnSpc>
            </a:pPr>
            <a:r>
              <a:rPr lang="en-US" sz="2053" spc="102">
                <a:solidFill>
                  <a:srgbClr val="FFFBFB"/>
                </a:solidFill>
                <a:latin typeface="Open Sauce"/>
                <a:ea typeface="Open Sauce"/>
                <a:cs typeface="Open Sauce"/>
                <a:sym typeface="Open Sauce"/>
              </a:rPr>
              <a:t>Manager</a:t>
            </a:r>
          </a:p>
        </p:txBody>
      </p:sp>
      <p:sp>
        <p:nvSpPr>
          <p:cNvPr id="23" name="TextBox 23"/>
          <p:cNvSpPr txBox="1"/>
          <p:nvPr/>
        </p:nvSpPr>
        <p:spPr>
          <a:xfrm>
            <a:off x="4865958" y="1057275"/>
            <a:ext cx="7845600" cy="1615253"/>
          </a:xfrm>
          <a:prstGeom prst="rect">
            <a:avLst/>
          </a:prstGeom>
        </p:spPr>
        <p:txBody>
          <a:bodyPr lIns="0" tIns="0" rIns="0" bIns="0" rtlCol="0" anchor="t">
            <a:spAutoFit/>
          </a:bodyPr>
          <a:lstStyle/>
          <a:p>
            <a:pPr marL="0" lvl="0" indent="0" algn="ctr">
              <a:lnSpc>
                <a:spcPts val="5862"/>
              </a:lnSpc>
              <a:spcBef>
                <a:spcPct val="0"/>
              </a:spcBef>
            </a:pPr>
            <a:r>
              <a:rPr lang="en-US" sz="5921" spc="207">
                <a:solidFill>
                  <a:srgbClr val="FFFFFF"/>
                </a:solidFill>
                <a:latin typeface="Codec Pro ExtraBold"/>
                <a:ea typeface="Codec Pro ExtraBold"/>
                <a:cs typeface="Codec Pro ExtraBold"/>
                <a:sym typeface="Codec Pro ExtraBold"/>
              </a:rPr>
              <a:t>Meie projektide  nõustajad </a:t>
            </a:r>
          </a:p>
        </p:txBody>
      </p:sp>
      <p:sp>
        <p:nvSpPr>
          <p:cNvPr id="24" name="TextBox 24"/>
          <p:cNvSpPr txBox="1"/>
          <p:nvPr/>
        </p:nvSpPr>
        <p:spPr>
          <a:xfrm>
            <a:off x="9916147" y="3540861"/>
            <a:ext cx="6819949" cy="6099175"/>
          </a:xfrm>
          <a:prstGeom prst="rect">
            <a:avLst/>
          </a:prstGeom>
        </p:spPr>
        <p:txBody>
          <a:bodyPr lIns="0" tIns="0" rIns="0" bIns="0" rtlCol="0" anchor="t">
            <a:spAutoFit/>
          </a:bodyPr>
          <a:lstStyle/>
          <a:p>
            <a:pPr algn="ctr">
              <a:lnSpc>
                <a:spcPts val="3769"/>
              </a:lnSpc>
            </a:pPr>
            <a:endParaRPr/>
          </a:p>
          <a:p>
            <a:pPr algn="ctr">
              <a:lnSpc>
                <a:spcPts val="4029"/>
              </a:lnSpc>
            </a:pPr>
            <a:r>
              <a:rPr lang="en-US" sz="3099">
                <a:solidFill>
                  <a:srgbClr val="000000"/>
                </a:solidFill>
                <a:latin typeface="Codec Pro ExtraBold"/>
                <a:ea typeface="Codec Pro ExtraBold"/>
                <a:cs typeface="Codec Pro ExtraBold"/>
                <a:sym typeface="Codec Pro ExtraBold"/>
              </a:rPr>
              <a:t>Tule kindlasti nõustamisele ja võta ühendust!</a:t>
            </a:r>
          </a:p>
          <a:p>
            <a:pPr algn="ctr">
              <a:lnSpc>
                <a:spcPts val="3769"/>
              </a:lnSpc>
            </a:pPr>
            <a:endParaRPr lang="en-US" sz="3099">
              <a:solidFill>
                <a:srgbClr val="000000"/>
              </a:solidFill>
              <a:latin typeface="Codec Pro ExtraBold"/>
              <a:ea typeface="Codec Pro ExtraBold"/>
              <a:cs typeface="Codec Pro ExtraBold"/>
              <a:sym typeface="Codec Pro ExtraBold"/>
            </a:endParaRPr>
          </a:p>
          <a:p>
            <a:pPr algn="ctr">
              <a:lnSpc>
                <a:spcPts val="3769"/>
              </a:lnSpc>
            </a:pPr>
            <a:endParaRPr lang="en-US" sz="3099">
              <a:solidFill>
                <a:srgbClr val="000000"/>
              </a:solidFill>
              <a:latin typeface="Codec Pro ExtraBold"/>
              <a:ea typeface="Codec Pro ExtraBold"/>
              <a:cs typeface="Codec Pro ExtraBold"/>
              <a:sym typeface="Codec Pro ExtraBold"/>
            </a:endParaRPr>
          </a:p>
          <a:p>
            <a:pPr algn="ctr">
              <a:lnSpc>
                <a:spcPts val="3769"/>
              </a:lnSpc>
            </a:pPr>
            <a:r>
              <a:rPr lang="en-US" sz="2899">
                <a:solidFill>
                  <a:srgbClr val="000000"/>
                </a:solidFill>
                <a:latin typeface="Codec Pro ExtraBold"/>
                <a:ea typeface="Codec Pro ExtraBold"/>
                <a:cs typeface="Codec Pro ExtraBold"/>
                <a:sym typeface="Codec Pro ExtraBold"/>
              </a:rPr>
              <a:t>andra.liibek@raplaleader.ee</a:t>
            </a:r>
          </a:p>
          <a:p>
            <a:pPr algn="ctr">
              <a:lnSpc>
                <a:spcPts val="3769"/>
              </a:lnSpc>
            </a:pPr>
            <a:r>
              <a:rPr lang="en-US" sz="2899">
                <a:solidFill>
                  <a:srgbClr val="000000"/>
                </a:solidFill>
                <a:latin typeface="Codec Pro ExtraBold"/>
                <a:ea typeface="Codec Pro ExtraBold"/>
                <a:cs typeface="Codec Pro ExtraBold"/>
                <a:sym typeface="Codec Pro ExtraBold"/>
              </a:rPr>
              <a:t>Mob: 517 4051 </a:t>
            </a:r>
          </a:p>
          <a:p>
            <a:pPr algn="ctr">
              <a:lnSpc>
                <a:spcPts val="3769"/>
              </a:lnSpc>
            </a:pPr>
            <a:endParaRPr lang="en-US" sz="2899">
              <a:solidFill>
                <a:srgbClr val="000000"/>
              </a:solidFill>
              <a:latin typeface="Codec Pro ExtraBold"/>
              <a:ea typeface="Codec Pro ExtraBold"/>
              <a:cs typeface="Codec Pro ExtraBold"/>
              <a:sym typeface="Codec Pro ExtraBold"/>
            </a:endParaRPr>
          </a:p>
          <a:p>
            <a:pPr algn="ctr">
              <a:lnSpc>
                <a:spcPts val="3769"/>
              </a:lnSpc>
            </a:pPr>
            <a:r>
              <a:rPr lang="en-US" sz="2899">
                <a:solidFill>
                  <a:srgbClr val="000000"/>
                </a:solidFill>
                <a:latin typeface="Codec Pro ExtraBold"/>
                <a:ea typeface="Codec Pro ExtraBold"/>
                <a:cs typeface="Codec Pro ExtraBold"/>
                <a:sym typeface="Codec Pro ExtraBold"/>
              </a:rPr>
              <a:t>ritatriinu.peussa@raplaleader.ee</a:t>
            </a:r>
          </a:p>
          <a:p>
            <a:pPr algn="ctr">
              <a:lnSpc>
                <a:spcPts val="3379"/>
              </a:lnSpc>
            </a:pPr>
            <a:r>
              <a:rPr lang="en-US" sz="2599">
                <a:solidFill>
                  <a:srgbClr val="000000"/>
                </a:solidFill>
                <a:latin typeface="Codec Pro ExtraBold"/>
                <a:ea typeface="Codec Pro ExtraBold"/>
                <a:cs typeface="Codec Pro ExtraBold"/>
                <a:sym typeface="Codec Pro ExtraBold"/>
              </a:rPr>
              <a:t>Mob: 517 2971</a:t>
            </a:r>
          </a:p>
          <a:p>
            <a:pPr algn="ctr">
              <a:lnSpc>
                <a:spcPts val="3379"/>
              </a:lnSpc>
            </a:pPr>
            <a:endParaRPr lang="en-US" sz="2599">
              <a:solidFill>
                <a:srgbClr val="000000"/>
              </a:solidFill>
              <a:latin typeface="Codec Pro ExtraBold"/>
              <a:ea typeface="Codec Pro ExtraBold"/>
              <a:cs typeface="Codec Pro ExtraBold"/>
              <a:sym typeface="Codec Pro ExtraBold"/>
            </a:endParaRPr>
          </a:p>
          <a:p>
            <a:pPr algn="ctr">
              <a:lnSpc>
                <a:spcPts val="3379"/>
              </a:lnSpc>
            </a:pPr>
            <a:r>
              <a:rPr lang="en-US" sz="2599">
                <a:solidFill>
                  <a:srgbClr val="000000"/>
                </a:solidFill>
                <a:latin typeface="Codec Pro ExtraBold"/>
                <a:ea typeface="Codec Pro ExtraBold"/>
                <a:cs typeface="Codec Pro ExtraBold"/>
                <a:sym typeface="Codec Pro ExtraBold"/>
              </a:rPr>
              <a:t>www.raplaleader.ee</a:t>
            </a:r>
          </a:p>
          <a:p>
            <a:pPr algn="ctr">
              <a:lnSpc>
                <a:spcPts val="3379"/>
              </a:lnSpc>
              <a:spcBef>
                <a:spcPct val="0"/>
              </a:spcBef>
            </a:pPr>
            <a:r>
              <a:rPr lang="en-US" sz="2599">
                <a:solidFill>
                  <a:srgbClr val="000000"/>
                </a:solidFill>
                <a:latin typeface="Codec Pro ExtraBold"/>
                <a:ea typeface="Codec Pro ExtraBold"/>
                <a:cs typeface="Codec Pro ExtraBold"/>
                <a:sym typeface="Codec Pro ExtraBold"/>
              </a:rPr>
              <a:t>FB leht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3812627" y="2901697"/>
            <a:ext cx="1400485" cy="6107900"/>
            <a:chOff x="0" y="0"/>
            <a:chExt cx="368852" cy="1608665"/>
          </a:xfrm>
        </p:grpSpPr>
        <p:sp>
          <p:nvSpPr>
            <p:cNvPr id="3" name="Freeform 3"/>
            <p:cNvSpPr/>
            <p:nvPr/>
          </p:nvSpPr>
          <p:spPr>
            <a:xfrm>
              <a:off x="0" y="0"/>
              <a:ext cx="368852" cy="1608665"/>
            </a:xfrm>
            <a:custGeom>
              <a:avLst/>
              <a:gdLst/>
              <a:ahLst/>
              <a:cxnLst/>
              <a:rect l="l" t="t" r="r" b="b"/>
              <a:pathLst>
                <a:path w="368852" h="1608665">
                  <a:moveTo>
                    <a:pt x="0" y="0"/>
                  </a:moveTo>
                  <a:lnTo>
                    <a:pt x="368852" y="0"/>
                  </a:lnTo>
                  <a:lnTo>
                    <a:pt x="368852" y="1608665"/>
                  </a:lnTo>
                  <a:lnTo>
                    <a:pt x="0" y="1608665"/>
                  </a:lnTo>
                  <a:close/>
                </a:path>
              </a:pathLst>
            </a:custGeom>
            <a:solidFill>
              <a:srgbClr val="1C5739"/>
            </a:solidFill>
            <a:ln cap="sq">
              <a:noFill/>
              <a:prstDash val="solid"/>
              <a:miter/>
            </a:ln>
          </p:spPr>
          <p:txBody>
            <a:bodyPr/>
            <a:lstStyle/>
            <a:p>
              <a:endParaRPr lang="et-EE"/>
            </a:p>
          </p:txBody>
        </p:sp>
        <p:sp>
          <p:nvSpPr>
            <p:cNvPr id="4" name="TextBox 4"/>
            <p:cNvSpPr txBox="1"/>
            <p:nvPr/>
          </p:nvSpPr>
          <p:spPr>
            <a:xfrm>
              <a:off x="0" y="-9525"/>
              <a:ext cx="368852" cy="1618190"/>
            </a:xfrm>
            <a:prstGeom prst="rect">
              <a:avLst/>
            </a:prstGeom>
          </p:spPr>
          <p:txBody>
            <a:bodyPr lIns="50800" tIns="50800" rIns="50800" bIns="50800" rtlCol="0" anchor="ctr"/>
            <a:lstStyle/>
            <a:p>
              <a:pPr marL="0" lvl="0" indent="0" algn="ctr">
                <a:lnSpc>
                  <a:spcPts val="2470"/>
                </a:lnSpc>
                <a:spcBef>
                  <a:spcPct val="0"/>
                </a:spcBef>
              </a:pPr>
              <a:endParaRPr/>
            </a:p>
          </p:txBody>
        </p:sp>
      </p:grpSp>
      <p:grpSp>
        <p:nvGrpSpPr>
          <p:cNvPr id="5" name="Group 5"/>
          <p:cNvGrpSpPr/>
          <p:nvPr/>
        </p:nvGrpSpPr>
        <p:grpSpPr>
          <a:xfrm>
            <a:off x="-1543050" y="-558218"/>
            <a:ext cx="3086100" cy="11299900"/>
            <a:chOff x="0" y="0"/>
            <a:chExt cx="812800" cy="2976105"/>
          </a:xfrm>
        </p:grpSpPr>
        <p:sp>
          <p:nvSpPr>
            <p:cNvPr id="6" name="Freeform 6"/>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1C5739"/>
            </a:solidFill>
          </p:spPr>
          <p:txBody>
            <a:bodyPr/>
            <a:lstStyle/>
            <a:p>
              <a:endParaRPr lang="et-EE"/>
            </a:p>
          </p:txBody>
        </p:sp>
        <p:sp>
          <p:nvSpPr>
            <p:cNvPr id="7" name="TextBox 7"/>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2193216" y="1415447"/>
            <a:ext cx="5408984" cy="7979428"/>
            <a:chOff x="0" y="0"/>
            <a:chExt cx="1424588" cy="2101578"/>
          </a:xfrm>
        </p:grpSpPr>
        <p:sp>
          <p:nvSpPr>
            <p:cNvPr id="9" name="Freeform 9"/>
            <p:cNvSpPr/>
            <p:nvPr/>
          </p:nvSpPr>
          <p:spPr>
            <a:xfrm>
              <a:off x="0" y="0"/>
              <a:ext cx="1424588" cy="2101578"/>
            </a:xfrm>
            <a:custGeom>
              <a:avLst/>
              <a:gdLst/>
              <a:ahLst/>
              <a:cxnLst/>
              <a:rect l="l" t="t" r="r" b="b"/>
              <a:pathLst>
                <a:path w="1424588" h="2101578">
                  <a:moveTo>
                    <a:pt x="0" y="0"/>
                  </a:moveTo>
                  <a:lnTo>
                    <a:pt x="1424588" y="0"/>
                  </a:lnTo>
                  <a:lnTo>
                    <a:pt x="1424588" y="2101578"/>
                  </a:lnTo>
                  <a:lnTo>
                    <a:pt x="0" y="2101578"/>
                  </a:lnTo>
                  <a:close/>
                </a:path>
              </a:pathLst>
            </a:custGeom>
            <a:solidFill>
              <a:srgbClr val="1C5739"/>
            </a:solidFill>
          </p:spPr>
          <p:txBody>
            <a:bodyPr/>
            <a:lstStyle/>
            <a:p>
              <a:endParaRPr lang="et-EE"/>
            </a:p>
          </p:txBody>
        </p:sp>
        <p:sp>
          <p:nvSpPr>
            <p:cNvPr id="10" name="TextBox 10"/>
            <p:cNvSpPr txBox="1"/>
            <p:nvPr/>
          </p:nvSpPr>
          <p:spPr>
            <a:xfrm>
              <a:off x="0" y="-19050"/>
              <a:ext cx="1424588" cy="2120628"/>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15698915" y="8697813"/>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sp>
        <p:nvSpPr>
          <p:cNvPr id="12" name="Freeform 12"/>
          <p:cNvSpPr/>
          <p:nvPr/>
        </p:nvSpPr>
        <p:spPr>
          <a:xfrm>
            <a:off x="11772900" y="1028700"/>
            <a:ext cx="5486400" cy="7980897"/>
          </a:xfrm>
          <a:custGeom>
            <a:avLst/>
            <a:gdLst/>
            <a:ahLst/>
            <a:cxnLst/>
            <a:rect l="l" t="t" r="r" b="b"/>
            <a:pathLst>
              <a:path w="5486400" h="7980897">
                <a:moveTo>
                  <a:pt x="0" y="0"/>
                </a:moveTo>
                <a:lnTo>
                  <a:pt x="5486400" y="0"/>
                </a:lnTo>
                <a:lnTo>
                  <a:pt x="5486400" y="7980897"/>
                </a:lnTo>
                <a:lnTo>
                  <a:pt x="0" y="7980897"/>
                </a:lnTo>
                <a:lnTo>
                  <a:pt x="0" y="0"/>
                </a:lnTo>
                <a:close/>
              </a:path>
            </a:pathLst>
          </a:custGeom>
          <a:blipFill>
            <a:blip r:embed="rId4"/>
            <a:stretch>
              <a:fillRect t="-1652" b="-1652"/>
            </a:stretch>
          </a:blipFill>
        </p:spPr>
        <p:txBody>
          <a:bodyPr/>
          <a:lstStyle/>
          <a:p>
            <a:endParaRPr lang="et-EE"/>
          </a:p>
        </p:txBody>
      </p:sp>
      <p:sp>
        <p:nvSpPr>
          <p:cNvPr id="13" name="Freeform 13"/>
          <p:cNvSpPr/>
          <p:nvPr/>
        </p:nvSpPr>
        <p:spPr>
          <a:xfrm>
            <a:off x="361174" y="9028521"/>
            <a:ext cx="3877083" cy="963455"/>
          </a:xfrm>
          <a:custGeom>
            <a:avLst/>
            <a:gdLst/>
            <a:ahLst/>
            <a:cxnLst/>
            <a:rect l="l" t="t" r="r" b="b"/>
            <a:pathLst>
              <a:path w="3877083" h="963455">
                <a:moveTo>
                  <a:pt x="0" y="0"/>
                </a:moveTo>
                <a:lnTo>
                  <a:pt x="3877084" y="0"/>
                </a:lnTo>
                <a:lnTo>
                  <a:pt x="3877084" y="963455"/>
                </a:lnTo>
                <a:lnTo>
                  <a:pt x="0" y="963455"/>
                </a:lnTo>
                <a:lnTo>
                  <a:pt x="0" y="0"/>
                </a:lnTo>
                <a:close/>
              </a:path>
            </a:pathLst>
          </a:custGeom>
          <a:blipFill>
            <a:blip r:embed="rId5"/>
            <a:stretch>
              <a:fillRect/>
            </a:stretch>
          </a:blipFill>
        </p:spPr>
        <p:txBody>
          <a:bodyPr/>
          <a:lstStyle/>
          <a:p>
            <a:endParaRPr lang="et-EE"/>
          </a:p>
        </p:txBody>
      </p:sp>
      <p:sp>
        <p:nvSpPr>
          <p:cNvPr id="14" name="TextBox 14"/>
          <p:cNvSpPr txBox="1"/>
          <p:nvPr/>
        </p:nvSpPr>
        <p:spPr>
          <a:xfrm>
            <a:off x="2088484" y="581461"/>
            <a:ext cx="8788153" cy="1355550"/>
          </a:xfrm>
          <a:prstGeom prst="rect">
            <a:avLst/>
          </a:prstGeom>
        </p:spPr>
        <p:txBody>
          <a:bodyPr lIns="0" tIns="0" rIns="0" bIns="0" rtlCol="0" anchor="t">
            <a:spAutoFit/>
          </a:bodyPr>
          <a:lstStyle/>
          <a:p>
            <a:pPr algn="l">
              <a:lnSpc>
                <a:spcPts val="10168"/>
              </a:lnSpc>
            </a:pPr>
            <a:r>
              <a:rPr lang="en-US" sz="7368" spc="722" dirty="0" err="1">
                <a:solidFill>
                  <a:srgbClr val="231F20"/>
                </a:solidFill>
                <a:latin typeface="Codec Pro ExtraBold"/>
                <a:ea typeface="Codec Pro ExtraBold"/>
                <a:cs typeface="Codec Pro ExtraBold"/>
                <a:sym typeface="Codec Pro ExtraBold"/>
              </a:rPr>
              <a:t>Millest</a:t>
            </a:r>
            <a:r>
              <a:rPr lang="en-US" sz="7368" spc="722" dirty="0">
                <a:solidFill>
                  <a:srgbClr val="231F20"/>
                </a:solidFill>
                <a:latin typeface="Codec Pro ExtraBold"/>
                <a:ea typeface="Codec Pro ExtraBold"/>
                <a:cs typeface="Codec Pro ExtraBold"/>
                <a:sym typeface="Codec Pro ExtraBold"/>
              </a:rPr>
              <a:t> </a:t>
            </a:r>
            <a:r>
              <a:rPr lang="en-US" sz="7368" spc="722" dirty="0" err="1">
                <a:solidFill>
                  <a:srgbClr val="231F20"/>
                </a:solidFill>
                <a:latin typeface="Codec Pro ExtraBold"/>
                <a:ea typeface="Codec Pro ExtraBold"/>
                <a:cs typeface="Codec Pro ExtraBold"/>
                <a:sym typeface="Codec Pro ExtraBold"/>
              </a:rPr>
              <a:t>räägime</a:t>
            </a:r>
            <a:endParaRPr lang="en-US" sz="7368" spc="722" dirty="0">
              <a:solidFill>
                <a:srgbClr val="231F20"/>
              </a:solidFill>
              <a:latin typeface="Codec Pro ExtraBold"/>
              <a:ea typeface="Codec Pro ExtraBold"/>
              <a:cs typeface="Codec Pro ExtraBold"/>
              <a:sym typeface="Codec Pro ExtraBold"/>
            </a:endParaRPr>
          </a:p>
        </p:txBody>
      </p:sp>
      <p:sp>
        <p:nvSpPr>
          <p:cNvPr id="15" name="TextBox 15"/>
          <p:cNvSpPr txBox="1"/>
          <p:nvPr/>
        </p:nvSpPr>
        <p:spPr>
          <a:xfrm>
            <a:off x="4024659" y="3168035"/>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01</a:t>
            </a:r>
          </a:p>
        </p:txBody>
      </p:sp>
      <p:sp>
        <p:nvSpPr>
          <p:cNvPr id="16" name="TextBox 16"/>
          <p:cNvSpPr txBox="1"/>
          <p:nvPr/>
        </p:nvSpPr>
        <p:spPr>
          <a:xfrm>
            <a:off x="4024659" y="3965154"/>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02</a:t>
            </a:r>
          </a:p>
        </p:txBody>
      </p:sp>
      <p:sp>
        <p:nvSpPr>
          <p:cNvPr id="17" name="TextBox 17"/>
          <p:cNvSpPr txBox="1"/>
          <p:nvPr/>
        </p:nvSpPr>
        <p:spPr>
          <a:xfrm>
            <a:off x="4024659" y="4846311"/>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03</a:t>
            </a:r>
          </a:p>
        </p:txBody>
      </p:sp>
      <p:sp>
        <p:nvSpPr>
          <p:cNvPr id="18" name="TextBox 18"/>
          <p:cNvSpPr txBox="1"/>
          <p:nvPr/>
        </p:nvSpPr>
        <p:spPr>
          <a:xfrm>
            <a:off x="4024659" y="5643430"/>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04</a:t>
            </a:r>
          </a:p>
        </p:txBody>
      </p:sp>
      <p:sp>
        <p:nvSpPr>
          <p:cNvPr id="19" name="TextBox 19"/>
          <p:cNvSpPr txBox="1"/>
          <p:nvPr/>
        </p:nvSpPr>
        <p:spPr>
          <a:xfrm>
            <a:off x="4044260" y="6435807"/>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05</a:t>
            </a:r>
          </a:p>
        </p:txBody>
      </p:sp>
      <p:sp>
        <p:nvSpPr>
          <p:cNvPr id="20" name="TextBox 20"/>
          <p:cNvSpPr txBox="1"/>
          <p:nvPr/>
        </p:nvSpPr>
        <p:spPr>
          <a:xfrm>
            <a:off x="4044260" y="7266771"/>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06</a:t>
            </a:r>
          </a:p>
        </p:txBody>
      </p:sp>
      <p:sp>
        <p:nvSpPr>
          <p:cNvPr id="21" name="TextBox 21"/>
          <p:cNvSpPr txBox="1"/>
          <p:nvPr/>
        </p:nvSpPr>
        <p:spPr>
          <a:xfrm>
            <a:off x="4044260" y="8117064"/>
            <a:ext cx="937219" cy="714375"/>
          </a:xfrm>
          <a:prstGeom prst="rect">
            <a:avLst/>
          </a:prstGeom>
        </p:spPr>
        <p:txBody>
          <a:bodyPr lIns="0" tIns="0" rIns="0" bIns="0" rtlCol="0" anchor="t">
            <a:spAutoFit/>
          </a:bodyPr>
          <a:lstStyle/>
          <a:p>
            <a:pPr algn="ctr">
              <a:lnSpc>
                <a:spcPts val="5126"/>
              </a:lnSpc>
            </a:pPr>
            <a:r>
              <a:rPr lang="en-US" sz="4271" i="1" spc="350">
                <a:solidFill>
                  <a:srgbClr val="FFFFFF"/>
                </a:solidFill>
                <a:latin typeface="Codec Pro ExtraBold"/>
                <a:ea typeface="Codec Pro ExtraBold"/>
                <a:cs typeface="Codec Pro ExtraBold"/>
                <a:sym typeface="Codec Pro ExtraBold"/>
              </a:rPr>
              <a:t>07</a:t>
            </a:r>
          </a:p>
        </p:txBody>
      </p:sp>
      <p:sp>
        <p:nvSpPr>
          <p:cNvPr id="22" name="TextBox 22"/>
          <p:cNvSpPr txBox="1"/>
          <p:nvPr/>
        </p:nvSpPr>
        <p:spPr>
          <a:xfrm>
            <a:off x="5400737" y="2961662"/>
            <a:ext cx="5790503" cy="363754"/>
          </a:xfrm>
          <a:prstGeom prst="rect">
            <a:avLst/>
          </a:prstGeom>
        </p:spPr>
        <p:txBody>
          <a:bodyPr wrap="square" lIns="0" tIns="0" rIns="0" bIns="0" rtlCol="0" anchor="t">
            <a:spAutoFit/>
          </a:bodyPr>
          <a:lstStyle/>
          <a:p>
            <a:pPr algn="l">
              <a:lnSpc>
                <a:spcPts val="3069"/>
              </a:lnSpc>
            </a:pPr>
            <a:r>
              <a:rPr lang="en-US" sz="2224" b="1" spc="217" dirty="0" err="1">
                <a:solidFill>
                  <a:srgbClr val="231F20"/>
                </a:solidFill>
                <a:latin typeface="Open Sauce Bold"/>
                <a:ea typeface="Open Sauce Bold"/>
                <a:cs typeface="Open Sauce Bold"/>
                <a:sym typeface="Open Sauce Bold"/>
              </a:rPr>
              <a:t>Meetme</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eesmärk</a:t>
            </a:r>
            <a:r>
              <a:rPr lang="en-US" sz="2224" b="1" spc="217" dirty="0">
                <a:solidFill>
                  <a:srgbClr val="231F20"/>
                </a:solidFill>
                <a:latin typeface="Open Sauce Bold"/>
                <a:ea typeface="Open Sauce Bold"/>
                <a:cs typeface="Open Sauce Bold"/>
                <a:sym typeface="Open Sauce Bold"/>
              </a:rPr>
              <a:t> ja </a:t>
            </a:r>
            <a:r>
              <a:rPr lang="en-US" sz="2224" b="1" spc="217" dirty="0" err="1">
                <a:solidFill>
                  <a:srgbClr val="231F20"/>
                </a:solidFill>
                <a:latin typeface="Open Sauce Bold"/>
                <a:ea typeface="Open Sauce Bold"/>
                <a:cs typeface="Open Sauce Bold"/>
                <a:sym typeface="Open Sauce Bold"/>
              </a:rPr>
              <a:t>sihtrühm</a:t>
            </a:r>
            <a:endParaRPr lang="en-US" sz="2224" b="1" spc="217" dirty="0">
              <a:solidFill>
                <a:srgbClr val="231F20"/>
              </a:solidFill>
              <a:latin typeface="Open Sauce Bold"/>
              <a:ea typeface="Open Sauce Bold"/>
              <a:cs typeface="Open Sauce Bold"/>
              <a:sym typeface="Open Sauce Bold"/>
            </a:endParaRPr>
          </a:p>
        </p:txBody>
      </p:sp>
      <p:sp>
        <p:nvSpPr>
          <p:cNvPr id="23" name="TextBox 23"/>
          <p:cNvSpPr txBox="1"/>
          <p:nvPr/>
        </p:nvSpPr>
        <p:spPr>
          <a:xfrm>
            <a:off x="5454691" y="3661394"/>
            <a:ext cx="6022675" cy="363754"/>
          </a:xfrm>
          <a:prstGeom prst="rect">
            <a:avLst/>
          </a:prstGeom>
        </p:spPr>
        <p:txBody>
          <a:bodyPr wrap="square" lIns="0" tIns="0" rIns="0" bIns="0" rtlCol="0" anchor="t">
            <a:spAutoFit/>
          </a:bodyPr>
          <a:lstStyle/>
          <a:p>
            <a:pPr algn="l">
              <a:lnSpc>
                <a:spcPts val="3069"/>
              </a:lnSpc>
            </a:pPr>
            <a:r>
              <a:rPr lang="en-US" sz="2224" b="1" spc="217" dirty="0" err="1">
                <a:solidFill>
                  <a:srgbClr val="231F20"/>
                </a:solidFill>
                <a:latin typeface="Open Sauce Bold"/>
                <a:ea typeface="Open Sauce Bold"/>
                <a:cs typeface="Open Sauce Bold"/>
                <a:sym typeface="Open Sauce Bold"/>
              </a:rPr>
              <a:t>Meetme</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toetuse</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määr</a:t>
            </a:r>
            <a:r>
              <a:rPr lang="en-US" sz="2224" b="1" spc="217" dirty="0">
                <a:solidFill>
                  <a:srgbClr val="231F20"/>
                </a:solidFill>
                <a:latin typeface="Open Sauce Bold"/>
                <a:ea typeface="Open Sauce Bold"/>
                <a:cs typeface="Open Sauce Bold"/>
                <a:sym typeface="Open Sauce Bold"/>
              </a:rPr>
              <a:t> ja </a:t>
            </a:r>
            <a:r>
              <a:rPr lang="en-US" sz="2224" b="1" spc="217" dirty="0" err="1">
                <a:solidFill>
                  <a:srgbClr val="231F20"/>
                </a:solidFill>
                <a:latin typeface="Open Sauce Bold"/>
                <a:ea typeface="Open Sauce Bold"/>
                <a:cs typeface="Open Sauce Bold"/>
                <a:sym typeface="Open Sauce Bold"/>
              </a:rPr>
              <a:t>summad</a:t>
            </a:r>
            <a:endParaRPr lang="en-US" sz="2224" b="1" spc="217" dirty="0">
              <a:solidFill>
                <a:srgbClr val="231F20"/>
              </a:solidFill>
              <a:latin typeface="Open Sauce Bold"/>
              <a:ea typeface="Open Sauce Bold"/>
              <a:cs typeface="Open Sauce Bold"/>
              <a:sym typeface="Open Sauce Bold"/>
            </a:endParaRPr>
          </a:p>
        </p:txBody>
      </p:sp>
      <p:sp>
        <p:nvSpPr>
          <p:cNvPr id="24" name="TextBox 24"/>
          <p:cNvSpPr txBox="1"/>
          <p:nvPr/>
        </p:nvSpPr>
        <p:spPr>
          <a:xfrm>
            <a:off x="5454691" y="4350067"/>
            <a:ext cx="5736549" cy="761299"/>
          </a:xfrm>
          <a:prstGeom prst="rect">
            <a:avLst/>
          </a:prstGeom>
        </p:spPr>
        <p:txBody>
          <a:bodyPr wrap="square" lIns="0" tIns="0" rIns="0" bIns="0" rtlCol="0" anchor="t">
            <a:spAutoFit/>
          </a:bodyPr>
          <a:lstStyle/>
          <a:p>
            <a:pPr marL="0" lvl="0" indent="0" algn="l">
              <a:lnSpc>
                <a:spcPts val="3069"/>
              </a:lnSpc>
              <a:spcBef>
                <a:spcPct val="0"/>
              </a:spcBef>
            </a:pPr>
            <a:r>
              <a:rPr lang="en-US" sz="2224" b="1" spc="217" dirty="0" err="1">
                <a:solidFill>
                  <a:srgbClr val="231F20"/>
                </a:solidFill>
                <a:latin typeface="Open Sauce Bold"/>
                <a:ea typeface="Open Sauce Bold"/>
                <a:cs typeface="Open Sauce Bold"/>
                <a:sym typeface="Open Sauce Bold"/>
              </a:rPr>
              <a:t>Toetatavad</a:t>
            </a:r>
            <a:r>
              <a:rPr lang="en-US" sz="2224" b="1" spc="217" dirty="0">
                <a:solidFill>
                  <a:srgbClr val="231F20"/>
                </a:solidFill>
                <a:latin typeface="Open Sauce Bold"/>
                <a:ea typeface="Open Sauce Bold"/>
                <a:cs typeface="Open Sauce Bold"/>
                <a:sym typeface="Open Sauce Bold"/>
              </a:rPr>
              <a:t> ja </a:t>
            </a:r>
            <a:r>
              <a:rPr lang="en-US" sz="2224" b="1" spc="217" dirty="0" err="1">
                <a:solidFill>
                  <a:srgbClr val="231F20"/>
                </a:solidFill>
                <a:latin typeface="Open Sauce Bold"/>
                <a:ea typeface="Open Sauce Bold"/>
                <a:cs typeface="Open Sauce Bold"/>
                <a:sym typeface="Open Sauce Bold"/>
              </a:rPr>
              <a:t>mittetoetatavad</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tegevused</a:t>
            </a:r>
            <a:r>
              <a:rPr lang="en-US" sz="2224" b="1" spc="217" dirty="0">
                <a:solidFill>
                  <a:srgbClr val="231F20"/>
                </a:solidFill>
                <a:latin typeface="Open Sauce Bold"/>
                <a:ea typeface="Open Sauce Bold"/>
                <a:cs typeface="Open Sauce Bold"/>
                <a:sym typeface="Open Sauce Bold"/>
              </a:rPr>
              <a:t> </a:t>
            </a:r>
          </a:p>
        </p:txBody>
      </p:sp>
      <p:sp>
        <p:nvSpPr>
          <p:cNvPr id="25" name="TextBox 25"/>
          <p:cNvSpPr txBox="1"/>
          <p:nvPr/>
        </p:nvSpPr>
        <p:spPr>
          <a:xfrm>
            <a:off x="5425144" y="5432465"/>
            <a:ext cx="6106177" cy="761299"/>
          </a:xfrm>
          <a:prstGeom prst="rect">
            <a:avLst/>
          </a:prstGeom>
        </p:spPr>
        <p:txBody>
          <a:bodyPr wrap="square" lIns="0" tIns="0" rIns="0" bIns="0" rtlCol="0" anchor="t">
            <a:spAutoFit/>
          </a:bodyPr>
          <a:lstStyle/>
          <a:p>
            <a:pPr marL="0" lvl="0" indent="0" algn="l">
              <a:lnSpc>
                <a:spcPts val="3069"/>
              </a:lnSpc>
              <a:spcBef>
                <a:spcPct val="0"/>
              </a:spcBef>
            </a:pPr>
            <a:r>
              <a:rPr lang="en-US" sz="2224" b="1" spc="217" dirty="0" err="1">
                <a:solidFill>
                  <a:srgbClr val="231F20"/>
                </a:solidFill>
                <a:latin typeface="Open Sauce Bold"/>
                <a:ea typeface="Open Sauce Bold"/>
                <a:cs typeface="Open Sauce Bold"/>
                <a:sym typeface="Open Sauce Bold"/>
              </a:rPr>
              <a:t>Nõuded</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taotlejatele</a:t>
            </a:r>
            <a:r>
              <a:rPr lang="en-US" sz="2224" b="1" spc="217" dirty="0">
                <a:solidFill>
                  <a:srgbClr val="231F20"/>
                </a:solidFill>
                <a:latin typeface="Open Sauce Bold"/>
                <a:ea typeface="Open Sauce Bold"/>
                <a:cs typeface="Open Sauce Bold"/>
                <a:sym typeface="Open Sauce Bold"/>
              </a:rPr>
              <a:t> ja </a:t>
            </a:r>
            <a:r>
              <a:rPr lang="en-US" sz="2224" b="1" spc="217" dirty="0" err="1">
                <a:solidFill>
                  <a:srgbClr val="231F20"/>
                </a:solidFill>
                <a:latin typeface="Open Sauce Bold"/>
                <a:ea typeface="Open Sauce Bold"/>
                <a:cs typeface="Open Sauce Bold"/>
                <a:sym typeface="Open Sauce Bold"/>
              </a:rPr>
              <a:t>toetuse</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saajatele</a:t>
            </a:r>
            <a:r>
              <a:rPr lang="en-US" sz="2224" b="1" spc="217" dirty="0">
                <a:solidFill>
                  <a:srgbClr val="231F20"/>
                </a:solidFill>
                <a:latin typeface="Open Sauce Bold"/>
                <a:ea typeface="Open Sauce Bold"/>
                <a:cs typeface="Open Sauce Bold"/>
                <a:sym typeface="Open Sauce Bold"/>
              </a:rPr>
              <a:t> </a:t>
            </a:r>
          </a:p>
        </p:txBody>
      </p:sp>
      <p:sp>
        <p:nvSpPr>
          <p:cNvPr id="26" name="TextBox 26"/>
          <p:cNvSpPr txBox="1"/>
          <p:nvPr/>
        </p:nvSpPr>
        <p:spPr>
          <a:xfrm>
            <a:off x="5444745" y="6357806"/>
            <a:ext cx="6032621" cy="761299"/>
          </a:xfrm>
          <a:prstGeom prst="rect">
            <a:avLst/>
          </a:prstGeom>
        </p:spPr>
        <p:txBody>
          <a:bodyPr wrap="square" lIns="0" tIns="0" rIns="0" bIns="0" rtlCol="0" anchor="t">
            <a:spAutoFit/>
          </a:bodyPr>
          <a:lstStyle/>
          <a:p>
            <a:pPr marL="0" lvl="0" indent="0" algn="l">
              <a:lnSpc>
                <a:spcPts val="3069"/>
              </a:lnSpc>
              <a:spcBef>
                <a:spcPct val="0"/>
              </a:spcBef>
            </a:pPr>
            <a:r>
              <a:rPr lang="en-US" sz="2224" b="1" spc="217" dirty="0" err="1">
                <a:solidFill>
                  <a:srgbClr val="231F20"/>
                </a:solidFill>
                <a:latin typeface="Open Sauce Bold"/>
                <a:ea typeface="Open Sauce Bold"/>
                <a:cs typeface="Open Sauce Bold"/>
                <a:sym typeface="Open Sauce Bold"/>
              </a:rPr>
              <a:t>Projektitaotluse</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esitatavad</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dokumendid</a:t>
            </a:r>
            <a:r>
              <a:rPr lang="en-US" sz="2224" b="1" spc="217" dirty="0">
                <a:solidFill>
                  <a:srgbClr val="231F20"/>
                </a:solidFill>
                <a:latin typeface="Open Sauce Bold"/>
                <a:ea typeface="Open Sauce Bold"/>
                <a:cs typeface="Open Sauce Bold"/>
                <a:sym typeface="Open Sauce Bold"/>
              </a:rPr>
              <a:t> ja </a:t>
            </a:r>
            <a:r>
              <a:rPr lang="en-US" sz="2224" b="1" spc="217" dirty="0" err="1">
                <a:solidFill>
                  <a:srgbClr val="231F20"/>
                </a:solidFill>
                <a:latin typeface="Open Sauce Bold"/>
                <a:ea typeface="Open Sauce Bold"/>
                <a:cs typeface="Open Sauce Bold"/>
                <a:sym typeface="Open Sauce Bold"/>
              </a:rPr>
              <a:t>näidisküsimused</a:t>
            </a:r>
            <a:endParaRPr lang="en-US" sz="2224" b="1" spc="217" dirty="0">
              <a:solidFill>
                <a:srgbClr val="231F20"/>
              </a:solidFill>
              <a:latin typeface="Open Sauce Bold"/>
              <a:ea typeface="Open Sauce Bold"/>
              <a:cs typeface="Open Sauce Bold"/>
              <a:sym typeface="Open Sauce Bold"/>
            </a:endParaRPr>
          </a:p>
        </p:txBody>
      </p:sp>
      <p:sp>
        <p:nvSpPr>
          <p:cNvPr id="27" name="TextBox 27"/>
          <p:cNvSpPr txBox="1"/>
          <p:nvPr/>
        </p:nvSpPr>
        <p:spPr>
          <a:xfrm>
            <a:off x="5425144" y="7283147"/>
            <a:ext cx="5766097" cy="1158843"/>
          </a:xfrm>
          <a:prstGeom prst="rect">
            <a:avLst/>
          </a:prstGeom>
        </p:spPr>
        <p:txBody>
          <a:bodyPr wrap="square" lIns="0" tIns="0" rIns="0" bIns="0" rtlCol="0" anchor="t">
            <a:spAutoFit/>
          </a:bodyPr>
          <a:lstStyle/>
          <a:p>
            <a:pPr marL="0" lvl="0" indent="0" algn="l">
              <a:lnSpc>
                <a:spcPts val="3069"/>
              </a:lnSpc>
              <a:spcBef>
                <a:spcPct val="0"/>
              </a:spcBef>
            </a:pPr>
            <a:r>
              <a:rPr lang="en-US" sz="2224" b="1" spc="217" dirty="0" err="1">
                <a:solidFill>
                  <a:srgbClr val="231F20"/>
                </a:solidFill>
                <a:latin typeface="Open Sauce Bold"/>
                <a:ea typeface="Open Sauce Bold"/>
                <a:cs typeface="Open Sauce Bold"/>
                <a:sym typeface="Open Sauce Bold"/>
              </a:rPr>
              <a:t>Projektitaotluse</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täitmise</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juhendid</a:t>
            </a:r>
            <a:r>
              <a:rPr lang="en-US" sz="2224" b="1" spc="217" dirty="0">
                <a:solidFill>
                  <a:srgbClr val="231F20"/>
                </a:solidFill>
                <a:latin typeface="Open Sauce Bold"/>
                <a:ea typeface="Open Sauce Bold"/>
                <a:cs typeface="Open Sauce Bold"/>
                <a:sym typeface="Open Sauce Bold"/>
              </a:rPr>
              <a:t> ja </a:t>
            </a:r>
            <a:r>
              <a:rPr lang="en-US" sz="2224" b="1" spc="217" dirty="0" err="1">
                <a:solidFill>
                  <a:srgbClr val="231F20"/>
                </a:solidFill>
                <a:latin typeface="Open Sauce Bold"/>
                <a:ea typeface="Open Sauce Bold"/>
                <a:cs typeface="Open Sauce Bold"/>
                <a:sym typeface="Open Sauce Bold"/>
              </a:rPr>
              <a:t>abiks</a:t>
            </a:r>
            <a:r>
              <a:rPr lang="en-US" sz="2224" b="1" spc="217" dirty="0">
                <a:solidFill>
                  <a:srgbClr val="231F20"/>
                </a:solidFill>
                <a:latin typeface="Open Sauce Bold"/>
                <a:ea typeface="Open Sauce Bold"/>
                <a:cs typeface="Open Sauce Bold"/>
                <a:sym typeface="Open Sauce Bold"/>
              </a:rPr>
              <a:t> </a:t>
            </a:r>
            <a:r>
              <a:rPr lang="en-US" sz="2224" b="1" spc="217" dirty="0" err="1">
                <a:solidFill>
                  <a:srgbClr val="231F20"/>
                </a:solidFill>
                <a:latin typeface="Open Sauce Bold"/>
                <a:ea typeface="Open Sauce Bold"/>
                <a:cs typeface="Open Sauce Bold"/>
                <a:sym typeface="Open Sauce Bold"/>
              </a:rPr>
              <a:t>taotlejale</a:t>
            </a:r>
            <a:r>
              <a:rPr lang="et-EE" sz="2224" b="1" spc="217" dirty="0">
                <a:solidFill>
                  <a:srgbClr val="231F20"/>
                </a:solidFill>
                <a:latin typeface="Open Sauce Bold"/>
                <a:ea typeface="Open Sauce Bold"/>
                <a:cs typeface="Open Sauce Bold"/>
                <a:sym typeface="Open Sauce Bold"/>
              </a:rPr>
              <a:t>, kulude tõendamine</a:t>
            </a:r>
            <a:endParaRPr lang="en-US" sz="2224" b="1" spc="217" dirty="0">
              <a:solidFill>
                <a:srgbClr val="231F20"/>
              </a:solidFill>
              <a:latin typeface="Open Sauce Bold"/>
              <a:ea typeface="Open Sauce Bold"/>
              <a:cs typeface="Open Sauce Bold"/>
              <a:sym typeface="Open Sauce Bold"/>
            </a:endParaRPr>
          </a:p>
        </p:txBody>
      </p:sp>
      <p:sp>
        <p:nvSpPr>
          <p:cNvPr id="28" name="TextBox 28"/>
          <p:cNvSpPr txBox="1"/>
          <p:nvPr/>
        </p:nvSpPr>
        <p:spPr>
          <a:xfrm>
            <a:off x="5400737" y="8831439"/>
            <a:ext cx="5597052" cy="269304"/>
          </a:xfrm>
          <a:prstGeom prst="rect">
            <a:avLst/>
          </a:prstGeom>
        </p:spPr>
        <p:txBody>
          <a:bodyPr wrap="square" lIns="0" tIns="0" rIns="0" bIns="0" rtlCol="0" anchor="t">
            <a:spAutoFit/>
          </a:bodyPr>
          <a:lstStyle/>
          <a:p>
            <a:pPr marL="0" lvl="0" indent="0" algn="l">
              <a:lnSpc>
                <a:spcPts val="2100"/>
              </a:lnSpc>
              <a:spcBef>
                <a:spcPct val="0"/>
              </a:spcBef>
            </a:pPr>
            <a:r>
              <a:rPr lang="en-US" sz="2121" b="1" spc="74" dirty="0" err="1">
                <a:solidFill>
                  <a:srgbClr val="040506"/>
                </a:solidFill>
                <a:latin typeface="Open Sauce Bold"/>
                <a:ea typeface="Open Sauce Bold"/>
                <a:cs typeface="Open Sauce Bold"/>
                <a:sym typeface="Open Sauce Bold"/>
              </a:rPr>
              <a:t>Taotleja</a:t>
            </a:r>
            <a:r>
              <a:rPr lang="en-US" sz="2121" b="1" spc="74" dirty="0">
                <a:solidFill>
                  <a:srgbClr val="040506"/>
                </a:solidFill>
                <a:latin typeface="Open Sauce Bold"/>
                <a:ea typeface="Open Sauce Bold"/>
                <a:cs typeface="Open Sauce Bold"/>
                <a:sym typeface="Open Sauce Bold"/>
              </a:rPr>
              <a:t> </a:t>
            </a:r>
            <a:r>
              <a:rPr lang="en-US" sz="2121" b="1" spc="74" dirty="0" err="1">
                <a:solidFill>
                  <a:srgbClr val="040506"/>
                </a:solidFill>
                <a:latin typeface="Open Sauce Bold"/>
                <a:ea typeface="Open Sauce Bold"/>
                <a:cs typeface="Open Sauce Bold"/>
                <a:sym typeface="Open Sauce Bold"/>
              </a:rPr>
              <a:t>kohustused</a:t>
            </a:r>
            <a:r>
              <a:rPr lang="en-US" sz="2121" b="1" spc="74" dirty="0">
                <a:solidFill>
                  <a:srgbClr val="040506"/>
                </a:solidFill>
                <a:latin typeface="Open Sauce Bold"/>
                <a:ea typeface="Open Sauce Bold"/>
                <a:cs typeface="Open Sauce Bold"/>
                <a:sym typeface="Open Sauce Bold"/>
              </a:rPr>
              <a:t> </a:t>
            </a:r>
            <a:r>
              <a:rPr lang="et-EE" sz="2121" b="1" spc="74" dirty="0">
                <a:solidFill>
                  <a:srgbClr val="040506"/>
                </a:solidFill>
                <a:latin typeface="Open Sauce Bold"/>
                <a:ea typeface="Open Sauce Bold"/>
                <a:cs typeface="Open Sauce Bold"/>
                <a:sym typeface="Open Sauce Bold"/>
              </a:rPr>
              <a:t>ja elluviimine</a:t>
            </a:r>
            <a:endParaRPr lang="en-US" sz="2121" b="1" spc="74" dirty="0">
              <a:solidFill>
                <a:srgbClr val="040506"/>
              </a:solidFill>
              <a:latin typeface="Open Sauce Bold"/>
              <a:ea typeface="Open Sauce Bold"/>
              <a:cs typeface="Open Sauce Bold"/>
              <a:sym typeface="Open Sauce Bo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1104900"/>
            <a:ext cx="18288000" cy="113919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grpSp>
        <p:nvGrpSpPr>
          <p:cNvPr id="3" name="Group 3"/>
          <p:cNvGrpSpPr/>
          <p:nvPr/>
        </p:nvGrpSpPr>
        <p:grpSpPr>
          <a:xfrm>
            <a:off x="10744200" y="0"/>
            <a:ext cx="7543800" cy="10287000"/>
            <a:chOff x="0" y="0"/>
            <a:chExt cx="8187576" cy="10286746"/>
          </a:xfrm>
        </p:grpSpPr>
        <p:sp>
          <p:nvSpPr>
            <p:cNvPr id="4" name="Freeform 4"/>
            <p:cNvSpPr/>
            <p:nvPr/>
          </p:nvSpPr>
          <p:spPr>
            <a:xfrm>
              <a:off x="-2794" y="-127"/>
              <a:ext cx="8190370" cy="10286873"/>
            </a:xfrm>
            <a:custGeom>
              <a:avLst/>
              <a:gdLst/>
              <a:ahLst/>
              <a:cxnLst/>
              <a:rect l="l" t="t" r="r" b="b"/>
              <a:pathLst>
                <a:path w="8190370" h="10286873">
                  <a:moveTo>
                    <a:pt x="8190370" y="10251440"/>
                  </a:moveTo>
                  <a:cubicBezTo>
                    <a:pt x="8190370" y="10284587"/>
                    <a:pt x="8180217" y="10286873"/>
                    <a:pt x="8153748" y="10286873"/>
                  </a:cubicBezTo>
                  <a:cubicBezTo>
                    <a:pt x="5437126" y="10286238"/>
                    <a:pt x="2720625" y="10286238"/>
                    <a:pt x="4003" y="10286238"/>
                  </a:cubicBezTo>
                  <a:cubicBezTo>
                    <a:pt x="0" y="10272395"/>
                    <a:pt x="6178" y="10259822"/>
                    <a:pt x="8958" y="10246995"/>
                  </a:cubicBezTo>
                  <a:cubicBezTo>
                    <a:pt x="128370" y="9685401"/>
                    <a:pt x="247903" y="9123934"/>
                    <a:pt x="367677" y="8562467"/>
                  </a:cubicBezTo>
                  <a:cubicBezTo>
                    <a:pt x="538456" y="7761986"/>
                    <a:pt x="709597" y="6961632"/>
                    <a:pt x="880254" y="6161151"/>
                  </a:cubicBezTo>
                  <a:cubicBezTo>
                    <a:pt x="1091038" y="5172583"/>
                    <a:pt x="1301339" y="4184015"/>
                    <a:pt x="1512002" y="3195574"/>
                  </a:cubicBezTo>
                  <a:cubicBezTo>
                    <a:pt x="1726049" y="2191385"/>
                    <a:pt x="1940217" y="1187323"/>
                    <a:pt x="2154868" y="183261"/>
                  </a:cubicBezTo>
                  <a:cubicBezTo>
                    <a:pt x="2167922" y="122174"/>
                    <a:pt x="2176261" y="59690"/>
                    <a:pt x="2197412" y="635"/>
                  </a:cubicBezTo>
                  <a:cubicBezTo>
                    <a:pt x="4182938" y="635"/>
                    <a:pt x="6168465" y="635"/>
                    <a:pt x="8153990" y="0"/>
                  </a:cubicBezTo>
                  <a:cubicBezTo>
                    <a:pt x="8180944" y="0"/>
                    <a:pt x="8190128" y="3429"/>
                    <a:pt x="8190128" y="35814"/>
                  </a:cubicBezTo>
                  <a:cubicBezTo>
                    <a:pt x="8189403" y="3441065"/>
                    <a:pt x="8189403" y="6846316"/>
                    <a:pt x="8190370" y="10251440"/>
                  </a:cubicBezTo>
                  <a:close/>
                </a:path>
              </a:pathLst>
            </a:custGeom>
            <a:blipFill>
              <a:blip r:embed="rId3"/>
              <a:stretch>
                <a:fillRect l="-44289" t="-1" r="-44290" b="-1"/>
              </a:stretch>
            </a:blipFill>
          </p:spPr>
          <p:txBody>
            <a:bodyPr/>
            <a:lstStyle/>
            <a:p>
              <a:endParaRPr lang="et-EE"/>
            </a:p>
          </p:txBody>
        </p:sp>
      </p:grpSp>
      <p:grpSp>
        <p:nvGrpSpPr>
          <p:cNvPr id="5" name="Group 5"/>
          <p:cNvGrpSpPr/>
          <p:nvPr/>
        </p:nvGrpSpPr>
        <p:grpSpPr>
          <a:xfrm rot="826432">
            <a:off x="-18353104" y="-3567159"/>
            <a:ext cx="21026341" cy="12831921"/>
            <a:chOff x="0" y="0"/>
            <a:chExt cx="5537802" cy="3379601"/>
          </a:xfrm>
        </p:grpSpPr>
        <p:sp>
          <p:nvSpPr>
            <p:cNvPr id="6" name="Freeform 6"/>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C5739"/>
            </a:solidFill>
          </p:spPr>
          <p:txBody>
            <a:bodyPr/>
            <a:lstStyle/>
            <a:p>
              <a:endParaRPr lang="et-EE"/>
            </a:p>
          </p:txBody>
        </p:sp>
        <p:sp>
          <p:nvSpPr>
            <p:cNvPr id="7" name="TextBox 7"/>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773821">
            <a:off x="10127089" y="3559859"/>
            <a:ext cx="1111845" cy="9388542"/>
            <a:chOff x="0" y="-238668"/>
            <a:chExt cx="292833" cy="2472702"/>
          </a:xfrm>
        </p:grpSpPr>
        <p:sp>
          <p:nvSpPr>
            <p:cNvPr id="9" name="Freeform 9"/>
            <p:cNvSpPr/>
            <p:nvPr/>
          </p:nvSpPr>
          <p:spPr>
            <a:xfrm>
              <a:off x="210177" y="-238668"/>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1C5739"/>
            </a:solidFill>
          </p:spPr>
          <p:txBody>
            <a:bodyPr/>
            <a:lstStyle/>
            <a:p>
              <a:endParaRPr lang="et-EE"/>
            </a:p>
          </p:txBody>
        </p:sp>
        <p:sp>
          <p:nvSpPr>
            <p:cNvPr id="10" name="TextBox 10"/>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rot="773821">
            <a:off x="3741572" y="-4834013"/>
            <a:ext cx="313833" cy="8482349"/>
            <a:chOff x="0" y="0"/>
            <a:chExt cx="82656" cy="2234034"/>
          </a:xfrm>
        </p:grpSpPr>
        <p:sp>
          <p:nvSpPr>
            <p:cNvPr id="12" name="Freeform 12"/>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397D5A"/>
            </a:solidFill>
          </p:spPr>
          <p:txBody>
            <a:bodyPr/>
            <a:lstStyle/>
            <a:p>
              <a:endParaRPr lang="et-EE"/>
            </a:p>
          </p:txBody>
        </p:sp>
        <p:sp>
          <p:nvSpPr>
            <p:cNvPr id="13" name="TextBox 13"/>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grpSp>
        <p:nvGrpSpPr>
          <p:cNvPr id="14" name="Group 14"/>
          <p:cNvGrpSpPr>
            <a:grpSpLocks noChangeAspect="1"/>
          </p:cNvGrpSpPr>
          <p:nvPr/>
        </p:nvGrpSpPr>
        <p:grpSpPr>
          <a:xfrm>
            <a:off x="841959" y="6036641"/>
            <a:ext cx="2801925" cy="2801925"/>
            <a:chOff x="0" y="0"/>
            <a:chExt cx="6350000" cy="6350000"/>
          </a:xfrm>
        </p:grpSpPr>
        <p:sp>
          <p:nvSpPr>
            <p:cNvPr id="15" name="Freeform 1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4"/>
              <a:stretch>
                <a:fillRect/>
              </a:stretch>
            </a:blipFill>
          </p:spPr>
          <p:txBody>
            <a:bodyPr/>
            <a:lstStyle/>
            <a:p>
              <a:endParaRPr lang="et-EE"/>
            </a:p>
          </p:txBody>
        </p:sp>
        <p:sp>
          <p:nvSpPr>
            <p:cNvPr id="16" name="Freeform 1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97D5A"/>
            </a:solidFill>
          </p:spPr>
          <p:txBody>
            <a:bodyPr/>
            <a:lstStyle/>
            <a:p>
              <a:endParaRPr lang="et-EE"/>
            </a:p>
          </p:txBody>
        </p:sp>
      </p:grpSp>
      <p:sp>
        <p:nvSpPr>
          <p:cNvPr id="17" name="TextBox 17"/>
          <p:cNvSpPr txBox="1"/>
          <p:nvPr/>
        </p:nvSpPr>
        <p:spPr>
          <a:xfrm>
            <a:off x="4281425" y="6609974"/>
            <a:ext cx="5435861" cy="1886286"/>
          </a:xfrm>
          <a:prstGeom prst="rect">
            <a:avLst/>
          </a:prstGeom>
        </p:spPr>
        <p:txBody>
          <a:bodyPr lIns="0" tIns="0" rIns="0" bIns="0" rtlCol="0" anchor="t">
            <a:spAutoFit/>
          </a:bodyPr>
          <a:lstStyle/>
          <a:p>
            <a:pPr algn="ctr">
              <a:lnSpc>
                <a:spcPts val="7602"/>
              </a:lnSpc>
            </a:pPr>
            <a:r>
              <a:rPr lang="en-US" sz="5400" spc="882" dirty="0">
                <a:solidFill>
                  <a:srgbClr val="231F20"/>
                </a:solidFill>
                <a:latin typeface="Codec Pro ExtraBold"/>
                <a:ea typeface="Codec Pro ExtraBold"/>
                <a:cs typeface="Codec Pro ExtraBold"/>
                <a:sym typeface="Codec Pro ExtraBold"/>
              </a:rPr>
              <a:t>TÄNAN</a:t>
            </a:r>
          </a:p>
          <a:p>
            <a:pPr marL="0" lvl="0" indent="0" algn="ctr">
              <a:lnSpc>
                <a:spcPts val="7602"/>
              </a:lnSpc>
            </a:pPr>
            <a:r>
              <a:rPr lang="en-US" sz="5400" spc="882" dirty="0">
                <a:solidFill>
                  <a:srgbClr val="231F20"/>
                </a:solidFill>
                <a:latin typeface="Codec Pro ExtraBold"/>
                <a:ea typeface="Codec Pro ExtraBold"/>
                <a:cs typeface="Codec Pro ExtraBold"/>
                <a:sym typeface="Codec Pro ExtraBold"/>
              </a:rPr>
              <a:t>TEID! </a:t>
            </a:r>
          </a:p>
        </p:txBody>
      </p:sp>
      <p:sp>
        <p:nvSpPr>
          <p:cNvPr id="18" name="TextBox 18"/>
          <p:cNvSpPr txBox="1"/>
          <p:nvPr/>
        </p:nvSpPr>
        <p:spPr>
          <a:xfrm>
            <a:off x="3670458" y="1164538"/>
            <a:ext cx="8188167" cy="4872103"/>
          </a:xfrm>
          <a:prstGeom prst="rect">
            <a:avLst/>
          </a:prstGeom>
        </p:spPr>
        <p:txBody>
          <a:bodyPr wrap="square" lIns="0" tIns="0" rIns="0" bIns="0" rtlCol="0" anchor="t">
            <a:spAutoFit/>
          </a:bodyPr>
          <a:lstStyle/>
          <a:p>
            <a:pPr algn="l">
              <a:lnSpc>
                <a:spcPts val="4717"/>
              </a:lnSpc>
            </a:pPr>
            <a:r>
              <a:rPr lang="en-US" sz="3628" b="1" dirty="0" err="1">
                <a:solidFill>
                  <a:srgbClr val="000000"/>
                </a:solidFill>
                <a:latin typeface="Open Sauce Bold"/>
                <a:ea typeface="Open Sauce Bold"/>
                <a:cs typeface="Open Sauce Bold"/>
                <a:sym typeface="Open Sauce Bold"/>
              </a:rPr>
              <a:t>Meetme</a:t>
            </a:r>
            <a:r>
              <a:rPr lang="en-US" sz="3628" b="1" dirty="0">
                <a:solidFill>
                  <a:srgbClr val="000000"/>
                </a:solidFill>
                <a:latin typeface="Open Sauce Bold"/>
                <a:ea typeface="Open Sauce Bold"/>
                <a:cs typeface="Open Sauce Bold"/>
                <a:sym typeface="Open Sauce Bold"/>
              </a:rPr>
              <a:t> </a:t>
            </a:r>
            <a:r>
              <a:rPr lang="en-US" sz="3628" b="1" dirty="0" err="1">
                <a:solidFill>
                  <a:srgbClr val="000000"/>
                </a:solidFill>
                <a:latin typeface="Open Sauce Bold"/>
                <a:ea typeface="Open Sauce Bold"/>
                <a:cs typeface="Open Sauce Bold"/>
                <a:sym typeface="Open Sauce Bold"/>
              </a:rPr>
              <a:t>menetlemise</a:t>
            </a:r>
            <a:r>
              <a:rPr lang="en-US" sz="3628" b="1" dirty="0">
                <a:solidFill>
                  <a:srgbClr val="000000"/>
                </a:solidFill>
                <a:latin typeface="Open Sauce Bold"/>
                <a:ea typeface="Open Sauce Bold"/>
                <a:cs typeface="Open Sauce Bold"/>
                <a:sym typeface="Open Sauce Bold"/>
              </a:rPr>
              <a:t> </a:t>
            </a:r>
            <a:r>
              <a:rPr lang="en-US" sz="3628" b="1" dirty="0" err="1">
                <a:solidFill>
                  <a:srgbClr val="000000"/>
                </a:solidFill>
                <a:latin typeface="Open Sauce Bold"/>
                <a:ea typeface="Open Sauce Bold"/>
                <a:cs typeface="Open Sauce Bold"/>
                <a:sym typeface="Open Sauce Bold"/>
              </a:rPr>
              <a:t>ajakava</a:t>
            </a:r>
            <a:r>
              <a:rPr lang="en-US" sz="3628" b="1" dirty="0">
                <a:solidFill>
                  <a:srgbClr val="000000"/>
                </a:solidFill>
                <a:latin typeface="Open Sauce Bold"/>
                <a:ea typeface="Open Sauce Bold"/>
                <a:cs typeface="Open Sauce Bold"/>
                <a:sym typeface="Open Sauce Bold"/>
              </a:rPr>
              <a:t> </a:t>
            </a:r>
          </a:p>
          <a:p>
            <a:pPr algn="l">
              <a:lnSpc>
                <a:spcPts val="4197"/>
              </a:lnSpc>
            </a:pPr>
            <a:endParaRPr lang="en-US" sz="3628" b="1" dirty="0">
              <a:solidFill>
                <a:srgbClr val="000000"/>
              </a:solidFill>
              <a:latin typeface="Open Sauce Bold"/>
              <a:ea typeface="Open Sauce Bold"/>
              <a:cs typeface="Open Sauce Bold"/>
              <a:sym typeface="Open Sauce Bold"/>
            </a:endParaRPr>
          </a:p>
          <a:p>
            <a:pPr algn="l">
              <a:lnSpc>
                <a:spcPts val="4197"/>
              </a:lnSpc>
              <a:spcBef>
                <a:spcPct val="0"/>
              </a:spcBef>
            </a:pPr>
            <a:r>
              <a:rPr lang="en-US" sz="3228" b="1" dirty="0">
                <a:solidFill>
                  <a:srgbClr val="000000"/>
                </a:solidFill>
                <a:latin typeface="Open Sauce Bold"/>
                <a:ea typeface="Open Sauce Bold"/>
                <a:cs typeface="Open Sauce Bold"/>
                <a:sym typeface="Open Sauce Bold"/>
              </a:rPr>
              <a:t> </a:t>
            </a:r>
            <a:r>
              <a:rPr lang="et-EE" sz="2800" b="1" dirty="0">
                <a:solidFill>
                  <a:srgbClr val="000000"/>
                </a:solidFill>
                <a:latin typeface="Open Sauce Bold"/>
                <a:ea typeface="Open Sauce Bold"/>
                <a:cs typeface="Open Sauce Bold"/>
                <a:sym typeface="Open Sauce Bold"/>
              </a:rPr>
              <a:t>21.08. </a:t>
            </a:r>
            <a:r>
              <a:rPr lang="en-US" sz="2800" b="1" dirty="0" err="1">
                <a:solidFill>
                  <a:srgbClr val="000000"/>
                </a:solidFill>
                <a:latin typeface="Open Sauce Bold"/>
                <a:ea typeface="Open Sauce Bold"/>
                <a:cs typeface="Open Sauce Bold"/>
                <a:sym typeface="Open Sauce Bold"/>
              </a:rPr>
              <a:t>infopäev</a:t>
            </a: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taotlejatele</a:t>
            </a:r>
            <a:r>
              <a:rPr lang="en-US" sz="2800" b="1" dirty="0">
                <a:solidFill>
                  <a:srgbClr val="000000"/>
                </a:solidFill>
                <a:latin typeface="Open Sauce Bold"/>
                <a:ea typeface="Open Sauce Bold"/>
                <a:cs typeface="Open Sauce Bold"/>
                <a:sym typeface="Open Sauce Bold"/>
              </a:rPr>
              <a:t> </a:t>
            </a:r>
          </a:p>
          <a:p>
            <a:pPr algn="l">
              <a:lnSpc>
                <a:spcPts val="4197"/>
              </a:lnSpc>
              <a:spcBef>
                <a:spcPct val="0"/>
              </a:spcBef>
            </a:pPr>
            <a:r>
              <a:rPr lang="en-US" sz="2800" b="1" dirty="0">
                <a:solidFill>
                  <a:srgbClr val="000000"/>
                </a:solidFill>
                <a:latin typeface="Open Sauce Bold"/>
                <a:ea typeface="Open Sauce Bold"/>
                <a:cs typeface="Open Sauce Bold"/>
                <a:sym typeface="Open Sauce Bold"/>
              </a:rPr>
              <a:t> </a:t>
            </a:r>
            <a:r>
              <a:rPr lang="et-EE" sz="2800" b="1" dirty="0">
                <a:solidFill>
                  <a:srgbClr val="000000"/>
                </a:solidFill>
                <a:latin typeface="Open Sauce Bold"/>
                <a:ea typeface="Open Sauce Bold"/>
                <a:cs typeface="Open Sauce Bold"/>
                <a:sym typeface="Open Sauce Bold"/>
              </a:rPr>
              <a:t>15.-29.09.</a:t>
            </a:r>
            <a:r>
              <a:rPr lang="en-US" sz="2800" b="1" dirty="0">
                <a:solidFill>
                  <a:srgbClr val="000000"/>
                </a:solidFill>
                <a:latin typeface="Open Sauce Bold"/>
                <a:ea typeface="Open Sauce Bold"/>
                <a:cs typeface="Open Sauce Bold"/>
                <a:sym typeface="Open Sauce Bold"/>
              </a:rPr>
              <a:t> </a:t>
            </a:r>
            <a:r>
              <a:rPr lang="et-EE" sz="2800" b="1" dirty="0">
                <a:solidFill>
                  <a:srgbClr val="000000"/>
                </a:solidFill>
                <a:latin typeface="Open Sauce Bold"/>
                <a:ea typeface="Open Sauce Bold"/>
                <a:cs typeface="Open Sauce Bold"/>
                <a:sym typeface="Open Sauce Bold"/>
              </a:rPr>
              <a:t>m</a:t>
            </a:r>
            <a:r>
              <a:rPr lang="en-US" sz="2800" b="1" dirty="0" err="1">
                <a:solidFill>
                  <a:srgbClr val="000000"/>
                </a:solidFill>
                <a:latin typeface="Open Sauce Bold"/>
                <a:ea typeface="Open Sauce Bold"/>
                <a:cs typeface="Open Sauce Bold"/>
                <a:sym typeface="Open Sauce Bold"/>
              </a:rPr>
              <a:t>eede</a:t>
            </a: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avatud</a:t>
            </a:r>
            <a:r>
              <a:rPr lang="en-US" sz="2800" b="1" dirty="0">
                <a:solidFill>
                  <a:srgbClr val="000000"/>
                </a:solidFill>
                <a:latin typeface="Open Sauce Bold"/>
                <a:ea typeface="Open Sauce Bold"/>
                <a:cs typeface="Open Sauce Bold"/>
                <a:sym typeface="Open Sauce Bold"/>
              </a:rPr>
              <a:t> e-PRIAs</a:t>
            </a:r>
          </a:p>
          <a:p>
            <a:pPr algn="l">
              <a:lnSpc>
                <a:spcPts val="4197"/>
              </a:lnSpc>
              <a:spcBef>
                <a:spcPct val="0"/>
              </a:spcBef>
            </a:pPr>
            <a:r>
              <a:rPr lang="en-US" sz="2800" b="1" dirty="0">
                <a:solidFill>
                  <a:srgbClr val="000000"/>
                </a:solidFill>
                <a:latin typeface="Open Sauce Bold"/>
                <a:ea typeface="Open Sauce Bold"/>
                <a:cs typeface="Open Sauce Bold"/>
                <a:sym typeface="Open Sauce Bold"/>
              </a:rPr>
              <a:t> </a:t>
            </a:r>
            <a:r>
              <a:rPr lang="et-EE" sz="2800" b="1" dirty="0">
                <a:solidFill>
                  <a:srgbClr val="000000"/>
                </a:solidFill>
                <a:latin typeface="Open Sauce Bold"/>
                <a:ea typeface="Open Sauce Bold"/>
                <a:cs typeface="Open Sauce Bold"/>
                <a:sym typeface="Open Sauce Bold"/>
              </a:rPr>
              <a:t>30.09-29.10.</a:t>
            </a: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menetleb</a:t>
            </a: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taotlusi</a:t>
            </a: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büroo</a:t>
            </a:r>
            <a:r>
              <a:rPr lang="en-US" sz="2800" b="1" dirty="0">
                <a:solidFill>
                  <a:srgbClr val="000000"/>
                </a:solidFill>
                <a:latin typeface="Open Sauce Bold"/>
                <a:ea typeface="Open Sauce Bold"/>
                <a:cs typeface="Open Sauce Bold"/>
                <a:sym typeface="Open Sauce Bold"/>
              </a:rPr>
              <a:t> </a:t>
            </a:r>
          </a:p>
          <a:p>
            <a:pPr algn="l">
              <a:lnSpc>
                <a:spcPts val="4197"/>
              </a:lnSpc>
              <a:spcBef>
                <a:spcPct val="0"/>
              </a:spcBef>
            </a:pPr>
            <a:r>
              <a:rPr lang="en-US" sz="2800" b="1" dirty="0">
                <a:solidFill>
                  <a:srgbClr val="000000"/>
                </a:solidFill>
                <a:latin typeface="Open Sauce Bold"/>
                <a:ea typeface="Open Sauce Bold"/>
                <a:cs typeface="Open Sauce Bold"/>
                <a:sym typeface="Open Sauce Bold"/>
              </a:rPr>
              <a:t> </a:t>
            </a:r>
            <a:r>
              <a:rPr lang="et-EE" sz="2800" b="1" dirty="0">
                <a:solidFill>
                  <a:srgbClr val="000000"/>
                </a:solidFill>
                <a:latin typeface="Open Sauce Bold"/>
                <a:ea typeface="Open Sauce Bold"/>
                <a:cs typeface="Open Sauce Bold"/>
                <a:sym typeface="Open Sauce Bold"/>
              </a:rPr>
              <a:t>30.10-03.12.</a:t>
            </a: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hindab</a:t>
            </a: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hindamiskomisjon</a:t>
            </a:r>
            <a:endParaRPr lang="en-US" sz="2800" b="1" dirty="0">
              <a:solidFill>
                <a:srgbClr val="000000"/>
              </a:solidFill>
              <a:latin typeface="Open Sauce Bold"/>
              <a:ea typeface="Open Sauce Bold"/>
              <a:cs typeface="Open Sauce Bold"/>
              <a:sym typeface="Open Sauce Bold"/>
            </a:endParaRPr>
          </a:p>
          <a:p>
            <a:pPr algn="l">
              <a:lnSpc>
                <a:spcPts val="4197"/>
              </a:lnSpc>
              <a:spcBef>
                <a:spcPct val="0"/>
              </a:spcBef>
            </a:pPr>
            <a:r>
              <a:rPr lang="en-US" sz="2800" b="1" dirty="0">
                <a:solidFill>
                  <a:srgbClr val="000000"/>
                </a:solidFill>
                <a:latin typeface="Open Sauce Bold"/>
                <a:ea typeface="Open Sauce Bold"/>
                <a:cs typeface="Open Sauce Bold"/>
                <a:sym typeface="Open Sauce Bold"/>
              </a:rPr>
              <a:t> </a:t>
            </a:r>
            <a:r>
              <a:rPr lang="et-EE" sz="2800" b="1" dirty="0">
                <a:solidFill>
                  <a:srgbClr val="000000"/>
                </a:solidFill>
                <a:latin typeface="Open Sauce Bold"/>
                <a:ea typeface="Open Sauce Bold"/>
                <a:cs typeface="Open Sauce Bold"/>
                <a:sym typeface="Open Sauce Bold"/>
              </a:rPr>
              <a:t>08.-12.12.-</a:t>
            </a: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juhatuse</a:t>
            </a: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otsus</a:t>
            </a:r>
            <a:r>
              <a:rPr lang="en-US" sz="2800" b="1" dirty="0">
                <a:solidFill>
                  <a:srgbClr val="000000"/>
                </a:solidFill>
                <a:latin typeface="Open Sauce Bold"/>
                <a:ea typeface="Open Sauce Bold"/>
                <a:cs typeface="Open Sauce Bold"/>
                <a:sym typeface="Open Sauce Bold"/>
              </a:rPr>
              <a:t> ja </a:t>
            </a:r>
          </a:p>
          <a:p>
            <a:pPr algn="l">
              <a:lnSpc>
                <a:spcPts val="4197"/>
              </a:lnSpc>
              <a:spcBef>
                <a:spcPct val="0"/>
              </a:spcBef>
            </a:pPr>
            <a:r>
              <a:rPr lang="en-US" sz="2800" b="1" dirty="0">
                <a:solidFill>
                  <a:srgbClr val="000000"/>
                </a:solidFill>
                <a:latin typeface="Open Sauce Bold"/>
                <a:ea typeface="Open Sauce Bold"/>
                <a:cs typeface="Open Sauce Bold"/>
                <a:sym typeface="Open Sauce Bold"/>
              </a:rPr>
              <a:t> </a:t>
            </a:r>
            <a:r>
              <a:rPr lang="en-US" sz="2800" b="1" dirty="0" err="1">
                <a:solidFill>
                  <a:srgbClr val="000000"/>
                </a:solidFill>
                <a:latin typeface="Open Sauce Bold"/>
                <a:ea typeface="Open Sauce Bold"/>
                <a:cs typeface="Open Sauce Bold"/>
                <a:sym typeface="Open Sauce Bold"/>
              </a:rPr>
              <a:t>hiljemalt</a:t>
            </a:r>
            <a:r>
              <a:rPr lang="en-US" sz="2800" b="1" dirty="0">
                <a:solidFill>
                  <a:srgbClr val="000000"/>
                </a:solidFill>
                <a:latin typeface="Open Sauce Bold"/>
                <a:ea typeface="Open Sauce Bold"/>
                <a:cs typeface="Open Sauce Bold"/>
                <a:sym typeface="Open Sauce Bold"/>
              </a:rPr>
              <a:t> </a:t>
            </a:r>
            <a:r>
              <a:rPr lang="et-EE" sz="2800" b="1" dirty="0">
                <a:solidFill>
                  <a:srgbClr val="000000"/>
                </a:solidFill>
                <a:latin typeface="Open Sauce Bold"/>
                <a:ea typeface="Open Sauce Bold"/>
                <a:cs typeface="Open Sauce Bold"/>
                <a:sym typeface="Open Sauce Bold"/>
              </a:rPr>
              <a:t>19.12.</a:t>
            </a:r>
            <a:r>
              <a:rPr lang="en-US" sz="2800" b="1" dirty="0">
                <a:solidFill>
                  <a:srgbClr val="000000"/>
                </a:solidFill>
                <a:latin typeface="Open Sauce Bold"/>
                <a:ea typeface="Open Sauce Bold"/>
                <a:cs typeface="Open Sauce Bold"/>
                <a:sym typeface="Open Sauce Bold"/>
              </a:rPr>
              <a:t> </a:t>
            </a:r>
            <a:r>
              <a:rPr lang="et-EE" sz="2800" b="1" dirty="0">
                <a:solidFill>
                  <a:srgbClr val="000000"/>
                </a:solidFill>
                <a:latin typeface="Open Sauce Bold"/>
                <a:ea typeface="Open Sauce Bold"/>
                <a:cs typeface="Open Sauce Bold"/>
                <a:sym typeface="Open Sauce Bold"/>
              </a:rPr>
              <a:t>paremusjärjestus </a:t>
            </a:r>
            <a:r>
              <a:rPr lang="en-US" sz="2800" b="1" dirty="0" err="1">
                <a:solidFill>
                  <a:srgbClr val="000000"/>
                </a:solidFill>
                <a:latin typeface="Open Sauce Bold"/>
                <a:ea typeface="Open Sauce Bold"/>
                <a:cs typeface="Open Sauce Bold"/>
                <a:sym typeface="Open Sauce Bold"/>
              </a:rPr>
              <a:t>PRIAsse</a:t>
            </a:r>
            <a:r>
              <a:rPr lang="en-US" sz="2800" b="1" dirty="0">
                <a:solidFill>
                  <a:srgbClr val="000000"/>
                </a:solidFill>
                <a:latin typeface="Open Sauce Bold"/>
                <a:ea typeface="Open Sauce Bold"/>
                <a:cs typeface="Open Sauce Bold"/>
                <a:sym typeface="Open Sauce Bold"/>
              </a:rPr>
              <a:t>.</a:t>
            </a:r>
            <a:endParaRPr lang="et-EE" sz="2800" b="1" dirty="0">
              <a:solidFill>
                <a:srgbClr val="000000"/>
              </a:solidFill>
              <a:latin typeface="Open Sauce Bold"/>
              <a:ea typeface="Open Sauce Bold"/>
              <a:cs typeface="Open Sauce Bold"/>
              <a:sym typeface="Open Sauce Bold"/>
            </a:endParaRPr>
          </a:p>
          <a:p>
            <a:pPr algn="l">
              <a:lnSpc>
                <a:spcPts val="4197"/>
              </a:lnSpc>
              <a:spcBef>
                <a:spcPct val="0"/>
              </a:spcBef>
            </a:pPr>
            <a:r>
              <a:rPr lang="et-EE" sz="2800" b="1" dirty="0">
                <a:solidFill>
                  <a:srgbClr val="000000"/>
                </a:solidFill>
                <a:latin typeface="Open Sauce Bold"/>
                <a:ea typeface="Open Sauce Bold"/>
                <a:cs typeface="Open Sauce Bold"/>
                <a:sym typeface="Open Sauce Bold"/>
              </a:rPr>
              <a:t>PRIA teeb otsuse 70 tööpäeva jooksul</a:t>
            </a:r>
            <a:r>
              <a:rPr lang="et-EE" sz="3228" b="1" dirty="0">
                <a:solidFill>
                  <a:srgbClr val="000000"/>
                </a:solidFill>
                <a:latin typeface="Open Sauce Bold"/>
                <a:ea typeface="Open Sauce Bold"/>
                <a:cs typeface="Open Sauce Bold"/>
                <a:sym typeface="Open Sauce Bold"/>
              </a:rPr>
              <a:t>.</a:t>
            </a:r>
            <a:endParaRPr lang="en-US" sz="3228" b="1" dirty="0">
              <a:solidFill>
                <a:srgbClr val="000000"/>
              </a:solidFill>
              <a:latin typeface="Open Sauce Bold"/>
              <a:ea typeface="Open Sauce Bold"/>
              <a:cs typeface="Open Sauce Bold"/>
              <a:sym typeface="Open Sauce Bold"/>
            </a:endParaRPr>
          </a:p>
        </p:txBody>
      </p:sp>
      <p:sp>
        <p:nvSpPr>
          <p:cNvPr id="19" name="Freeform 19"/>
          <p:cNvSpPr/>
          <p:nvPr/>
        </p:nvSpPr>
        <p:spPr>
          <a:xfrm>
            <a:off x="-2209800" y="9081055"/>
            <a:ext cx="3877083" cy="963455"/>
          </a:xfrm>
          <a:custGeom>
            <a:avLst/>
            <a:gdLst/>
            <a:ahLst/>
            <a:cxnLst/>
            <a:rect l="l" t="t" r="r" b="b"/>
            <a:pathLst>
              <a:path w="3877083" h="963455">
                <a:moveTo>
                  <a:pt x="0" y="0"/>
                </a:moveTo>
                <a:lnTo>
                  <a:pt x="3877084" y="0"/>
                </a:lnTo>
                <a:lnTo>
                  <a:pt x="3877084" y="963455"/>
                </a:lnTo>
                <a:lnTo>
                  <a:pt x="0" y="963455"/>
                </a:lnTo>
                <a:lnTo>
                  <a:pt x="0" y="0"/>
                </a:lnTo>
                <a:close/>
              </a:path>
            </a:pathLst>
          </a:custGeom>
          <a:blipFill>
            <a:blip r:embed="rId5"/>
            <a:stretch>
              <a:fillRect/>
            </a:stretch>
          </a:blipFill>
        </p:spPr>
        <p:txBody>
          <a:bodyPr/>
          <a:lstStyle/>
          <a:p>
            <a:endParaRPr lang="et-EE"/>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4592495" y="7573922"/>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3" name="Group 3"/>
          <p:cNvGrpSpPr/>
          <p:nvPr/>
        </p:nvGrpSpPr>
        <p:grpSpPr>
          <a:xfrm>
            <a:off x="16887962" y="5985119"/>
            <a:ext cx="2085109" cy="208510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5" name="TextBox 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560220" y="172818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7" name="Group 7"/>
          <p:cNvGrpSpPr/>
          <p:nvPr/>
        </p:nvGrpSpPr>
        <p:grpSpPr>
          <a:xfrm>
            <a:off x="-2262642" y="-3904566"/>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5739"/>
            </a:solidFill>
            <a:ln cap="sq">
              <a:noFill/>
              <a:prstDash val="solid"/>
              <a:miter/>
            </a:ln>
          </p:spPr>
          <p:txBody>
            <a:bodyPr/>
            <a:lstStyle/>
            <a:p>
              <a:endParaRPr lang="et-EE"/>
            </a:p>
          </p:txBody>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0" name="Freeform 10"/>
          <p:cNvSpPr/>
          <p:nvPr/>
        </p:nvSpPr>
        <p:spPr>
          <a:xfrm>
            <a:off x="9889965" y="3595131"/>
            <a:ext cx="976021" cy="1071481"/>
          </a:xfrm>
          <a:custGeom>
            <a:avLst/>
            <a:gdLst/>
            <a:ahLst/>
            <a:cxnLst/>
            <a:rect l="l" t="t" r="r" b="b"/>
            <a:pathLst>
              <a:path w="976021" h="1071481">
                <a:moveTo>
                  <a:pt x="0" y="0"/>
                </a:moveTo>
                <a:lnTo>
                  <a:pt x="976021" y="0"/>
                </a:lnTo>
                <a:lnTo>
                  <a:pt x="976021" y="1071480"/>
                </a:lnTo>
                <a:lnTo>
                  <a:pt x="0" y="10714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t-EE"/>
          </a:p>
        </p:txBody>
      </p:sp>
      <p:sp>
        <p:nvSpPr>
          <p:cNvPr id="11" name="Freeform 11"/>
          <p:cNvSpPr/>
          <p:nvPr/>
        </p:nvSpPr>
        <p:spPr>
          <a:xfrm>
            <a:off x="8477841" y="5957903"/>
            <a:ext cx="928806" cy="896720"/>
          </a:xfrm>
          <a:custGeom>
            <a:avLst/>
            <a:gdLst/>
            <a:ahLst/>
            <a:cxnLst/>
            <a:rect l="l" t="t" r="r" b="b"/>
            <a:pathLst>
              <a:path w="928806" h="896720">
                <a:moveTo>
                  <a:pt x="0" y="0"/>
                </a:moveTo>
                <a:lnTo>
                  <a:pt x="928806" y="0"/>
                </a:lnTo>
                <a:lnTo>
                  <a:pt x="928806" y="896719"/>
                </a:lnTo>
                <a:lnTo>
                  <a:pt x="0" y="896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t-EE"/>
          </a:p>
        </p:txBody>
      </p:sp>
      <p:sp>
        <p:nvSpPr>
          <p:cNvPr id="12" name="Freeform 12"/>
          <p:cNvSpPr/>
          <p:nvPr/>
        </p:nvSpPr>
        <p:spPr>
          <a:xfrm>
            <a:off x="9835982" y="7870488"/>
            <a:ext cx="877197" cy="877197"/>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t-EE"/>
          </a:p>
        </p:txBody>
      </p:sp>
      <p:sp>
        <p:nvSpPr>
          <p:cNvPr id="13" name="Freeform 13"/>
          <p:cNvSpPr/>
          <p:nvPr/>
        </p:nvSpPr>
        <p:spPr>
          <a:xfrm>
            <a:off x="669721" y="8776572"/>
            <a:ext cx="3877083" cy="963455"/>
          </a:xfrm>
          <a:custGeom>
            <a:avLst/>
            <a:gdLst/>
            <a:ahLst/>
            <a:cxnLst/>
            <a:rect l="l" t="t" r="r" b="b"/>
            <a:pathLst>
              <a:path w="3877083" h="963455">
                <a:moveTo>
                  <a:pt x="0" y="0"/>
                </a:moveTo>
                <a:lnTo>
                  <a:pt x="3877083" y="0"/>
                </a:lnTo>
                <a:lnTo>
                  <a:pt x="3877083" y="963456"/>
                </a:lnTo>
                <a:lnTo>
                  <a:pt x="0" y="963456"/>
                </a:lnTo>
                <a:lnTo>
                  <a:pt x="0" y="0"/>
                </a:lnTo>
                <a:close/>
              </a:path>
            </a:pathLst>
          </a:custGeom>
          <a:blipFill>
            <a:blip r:embed="rId11"/>
            <a:stretch>
              <a:fillRect/>
            </a:stretch>
          </a:blipFill>
        </p:spPr>
        <p:txBody>
          <a:bodyPr/>
          <a:lstStyle/>
          <a:p>
            <a:endParaRPr lang="et-EE"/>
          </a:p>
        </p:txBody>
      </p:sp>
      <p:sp>
        <p:nvSpPr>
          <p:cNvPr id="14" name="TextBox 14"/>
          <p:cNvSpPr txBox="1"/>
          <p:nvPr/>
        </p:nvSpPr>
        <p:spPr>
          <a:xfrm>
            <a:off x="1095769" y="828675"/>
            <a:ext cx="5605439" cy="2139836"/>
          </a:xfrm>
          <a:prstGeom prst="rect">
            <a:avLst/>
          </a:prstGeom>
        </p:spPr>
        <p:txBody>
          <a:bodyPr lIns="0" tIns="0" rIns="0" bIns="0" rtlCol="0" anchor="t">
            <a:spAutoFit/>
          </a:bodyPr>
          <a:lstStyle/>
          <a:p>
            <a:pPr marL="0" lvl="0" indent="0" algn="l">
              <a:lnSpc>
                <a:spcPts val="8206"/>
              </a:lnSpc>
              <a:spcBef>
                <a:spcPct val="0"/>
              </a:spcBef>
            </a:pPr>
            <a:r>
              <a:rPr lang="en-US" sz="5946" spc="582">
                <a:solidFill>
                  <a:srgbClr val="FFFFFF"/>
                </a:solidFill>
                <a:latin typeface="Codec Pro ExtraBold"/>
                <a:ea typeface="Codec Pro ExtraBold"/>
                <a:cs typeface="Codec Pro ExtraBold"/>
                <a:sym typeface="Codec Pro ExtraBold"/>
              </a:rPr>
              <a:t>Meetme eesmärgid</a:t>
            </a:r>
          </a:p>
        </p:txBody>
      </p:sp>
      <p:sp>
        <p:nvSpPr>
          <p:cNvPr id="15" name="TextBox 15"/>
          <p:cNvSpPr txBox="1"/>
          <p:nvPr/>
        </p:nvSpPr>
        <p:spPr>
          <a:xfrm>
            <a:off x="6109263" y="3499839"/>
            <a:ext cx="3636065" cy="242889"/>
          </a:xfrm>
          <a:prstGeom prst="rect">
            <a:avLst/>
          </a:prstGeom>
        </p:spPr>
        <p:txBody>
          <a:bodyPr lIns="0" tIns="0" rIns="0" bIns="0" rtlCol="0" anchor="t">
            <a:spAutoFit/>
          </a:bodyPr>
          <a:lstStyle/>
          <a:p>
            <a:pPr marL="0" lvl="0" indent="0" algn="r">
              <a:lnSpc>
                <a:spcPts val="2012"/>
              </a:lnSpc>
              <a:spcBef>
                <a:spcPct val="0"/>
              </a:spcBef>
            </a:pPr>
            <a:endParaRPr/>
          </a:p>
        </p:txBody>
      </p:sp>
      <p:sp>
        <p:nvSpPr>
          <p:cNvPr id="16" name="TextBox 16"/>
          <p:cNvSpPr txBox="1"/>
          <p:nvPr/>
        </p:nvSpPr>
        <p:spPr>
          <a:xfrm>
            <a:off x="5946106" y="1155097"/>
            <a:ext cx="12341894" cy="8111067"/>
          </a:xfrm>
          <a:prstGeom prst="rect">
            <a:avLst/>
          </a:prstGeom>
        </p:spPr>
        <p:txBody>
          <a:bodyPr lIns="0" tIns="0" rIns="0" bIns="0" rtlCol="0" anchor="t">
            <a:spAutoFit/>
          </a:bodyPr>
          <a:lstStyle/>
          <a:p>
            <a:pPr marL="699877" lvl="1" indent="-349939" algn="l">
              <a:lnSpc>
                <a:spcPts val="4473"/>
              </a:lnSpc>
              <a:buFont typeface="Arial"/>
              <a:buChar char="•"/>
            </a:pPr>
            <a:r>
              <a:rPr lang="en-US" sz="3241" b="1" spc="317" dirty="0" err="1">
                <a:solidFill>
                  <a:srgbClr val="000000"/>
                </a:solidFill>
                <a:latin typeface="Open Sauce Bold"/>
                <a:ea typeface="Open Sauce Bold"/>
                <a:cs typeface="Open Sauce Bold"/>
                <a:sym typeface="Open Sauce Bold"/>
              </a:rPr>
              <a:t>maapiirkonna</a:t>
            </a:r>
            <a:r>
              <a:rPr lang="en-US" sz="3241" b="1" spc="317" dirty="0">
                <a:solidFill>
                  <a:srgbClr val="000000"/>
                </a:solidFill>
                <a:latin typeface="Open Sauce Bold"/>
                <a:ea typeface="Open Sauce Bold"/>
                <a:cs typeface="Open Sauce Bold"/>
                <a:sym typeface="Open Sauce Bold"/>
              </a:rPr>
              <a:t> </a:t>
            </a:r>
            <a:r>
              <a:rPr lang="en-US" sz="3241" b="1" spc="317" dirty="0" err="1">
                <a:solidFill>
                  <a:srgbClr val="000000"/>
                </a:solidFill>
                <a:latin typeface="Open Sauce Bold"/>
                <a:ea typeface="Open Sauce Bold"/>
                <a:cs typeface="Open Sauce Bold"/>
                <a:sym typeface="Open Sauce Bold"/>
              </a:rPr>
              <a:t>elukeskkond</a:t>
            </a:r>
            <a:r>
              <a:rPr lang="en-US" sz="3241" b="1" spc="317" dirty="0">
                <a:solidFill>
                  <a:srgbClr val="000000"/>
                </a:solidFill>
                <a:latin typeface="Open Sauce Bold"/>
                <a:ea typeface="Open Sauce Bold"/>
                <a:cs typeface="Open Sauce Bold"/>
                <a:sym typeface="Open Sauce Bold"/>
              </a:rPr>
              <a:t> on </a:t>
            </a:r>
            <a:r>
              <a:rPr lang="en-US" sz="3241" b="1" spc="317" dirty="0" err="1">
                <a:solidFill>
                  <a:srgbClr val="000000"/>
                </a:solidFill>
                <a:latin typeface="Open Sauce Bold"/>
                <a:ea typeface="Open Sauce Bold"/>
                <a:cs typeface="Open Sauce Bold"/>
                <a:sym typeface="Open Sauce Bold"/>
              </a:rPr>
              <a:t>atraktiivne</a:t>
            </a:r>
            <a:r>
              <a:rPr lang="en-US" sz="3241" b="1" spc="317" dirty="0">
                <a:solidFill>
                  <a:srgbClr val="000000"/>
                </a:solidFill>
                <a:latin typeface="Open Sauce Bold"/>
                <a:ea typeface="Open Sauce Bold"/>
                <a:cs typeface="Open Sauce Bold"/>
                <a:sym typeface="Open Sauce Bold"/>
              </a:rPr>
              <a:t>;  </a:t>
            </a:r>
          </a:p>
          <a:p>
            <a:pPr marL="656698" lvl="1" indent="-328349" algn="l">
              <a:lnSpc>
                <a:spcPts val="4197"/>
              </a:lnSpc>
              <a:buFont typeface="Arial"/>
              <a:buChar char="•"/>
            </a:pPr>
            <a:r>
              <a:rPr lang="et-EE" sz="3041" b="1" spc="298" dirty="0">
                <a:solidFill>
                  <a:srgbClr val="000000"/>
                </a:solidFill>
                <a:latin typeface="Open Sauce Bold"/>
                <a:ea typeface="Open Sauce Bold"/>
                <a:cs typeface="Open Sauce Bold"/>
                <a:sym typeface="Open Sauce Bold"/>
              </a:rPr>
              <a:t>(</a:t>
            </a:r>
            <a:r>
              <a:rPr lang="en-US" sz="3041" b="1" spc="298" dirty="0" err="1">
                <a:solidFill>
                  <a:srgbClr val="000000"/>
                </a:solidFill>
                <a:latin typeface="Open Sauce Bold"/>
                <a:ea typeface="Open Sauce Bold"/>
                <a:cs typeface="Open Sauce Bold"/>
                <a:sym typeface="Open Sauce Bold"/>
              </a:rPr>
              <a:t>pärand</a:t>
            </a:r>
            <a:r>
              <a:rPr lang="en-US" sz="3041" b="1" spc="298" dirty="0">
                <a:solidFill>
                  <a:srgbClr val="000000"/>
                </a:solidFill>
                <a:latin typeface="Open Sauce Bold"/>
                <a:ea typeface="Open Sauce Bold"/>
                <a:cs typeface="Open Sauce Bold"/>
                <a:sym typeface="Open Sauce Bold"/>
              </a:rPr>
              <a:t>)</a:t>
            </a:r>
            <a:r>
              <a:rPr lang="en-US" sz="3041" b="1" spc="298" dirty="0" err="1">
                <a:solidFill>
                  <a:srgbClr val="000000"/>
                </a:solidFill>
                <a:latin typeface="Open Sauce Bold"/>
                <a:ea typeface="Open Sauce Bold"/>
                <a:cs typeface="Open Sauce Bold"/>
                <a:sym typeface="Open Sauce Bold"/>
              </a:rPr>
              <a:t>kultuuri</a:t>
            </a:r>
            <a:r>
              <a:rPr lang="en-US" sz="3041" b="1" spc="298" dirty="0">
                <a:solidFill>
                  <a:srgbClr val="000000"/>
                </a:solidFill>
                <a:latin typeface="Open Sauce Bold"/>
                <a:ea typeface="Open Sauce Bold"/>
                <a:cs typeface="Open Sauce Bold"/>
                <a:sym typeface="Open Sauce Bold"/>
              </a:rPr>
              <a:t>- ja </a:t>
            </a:r>
            <a:r>
              <a:rPr lang="en-US" sz="3041" b="1" spc="298" dirty="0" err="1">
                <a:solidFill>
                  <a:srgbClr val="000000"/>
                </a:solidFill>
                <a:latin typeface="Open Sauce Bold"/>
                <a:ea typeface="Open Sauce Bold"/>
                <a:cs typeface="Open Sauce Bold"/>
                <a:sym typeface="Open Sauce Bold"/>
              </a:rPr>
              <a:t>tööstuspärandi</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hooned</a:t>
            </a:r>
            <a:r>
              <a:rPr lang="en-US" sz="3041" b="1" spc="298" dirty="0">
                <a:solidFill>
                  <a:srgbClr val="000000"/>
                </a:solidFill>
                <a:latin typeface="Open Sauce Bold"/>
                <a:ea typeface="Open Sauce Bold"/>
                <a:cs typeface="Open Sauce Bold"/>
                <a:sym typeface="Open Sauce Bold"/>
              </a:rPr>
              <a:t> on </a:t>
            </a:r>
            <a:r>
              <a:rPr lang="en-US" sz="3041" b="1" spc="298" dirty="0" err="1">
                <a:solidFill>
                  <a:srgbClr val="000000"/>
                </a:solidFill>
                <a:latin typeface="Open Sauce Bold"/>
                <a:ea typeface="Open Sauce Bold"/>
                <a:cs typeface="Open Sauce Bold"/>
                <a:sym typeface="Open Sauce Bold"/>
              </a:rPr>
              <a:t>renoveeritud</a:t>
            </a:r>
            <a:r>
              <a:rPr lang="en-US" sz="3041" b="1" spc="298" dirty="0">
                <a:solidFill>
                  <a:srgbClr val="000000"/>
                </a:solidFill>
                <a:latin typeface="Open Sauce Bold"/>
                <a:ea typeface="Open Sauce Bold"/>
                <a:cs typeface="Open Sauce Bold"/>
                <a:sym typeface="Open Sauce Bold"/>
              </a:rPr>
              <a:t> ja </a:t>
            </a:r>
            <a:r>
              <a:rPr lang="en-US" sz="3041" b="1" spc="298" dirty="0" err="1">
                <a:solidFill>
                  <a:srgbClr val="000000"/>
                </a:solidFill>
                <a:latin typeface="Open Sauce Bold"/>
                <a:ea typeface="Open Sauce Bold"/>
                <a:cs typeface="Open Sauce Bold"/>
                <a:sym typeface="Open Sauce Bold"/>
              </a:rPr>
              <a:t>kasutuses</a:t>
            </a:r>
            <a:r>
              <a:rPr lang="en-US" sz="3041" b="1" spc="298" dirty="0">
                <a:solidFill>
                  <a:srgbClr val="000000"/>
                </a:solidFill>
                <a:latin typeface="Open Sauce Bold"/>
                <a:ea typeface="Open Sauce Bold"/>
                <a:cs typeface="Open Sauce Bold"/>
                <a:sym typeface="Open Sauce Bold"/>
              </a:rPr>
              <a:t>;</a:t>
            </a:r>
          </a:p>
          <a:p>
            <a:pPr marL="656698" lvl="1" indent="-328349" algn="l">
              <a:lnSpc>
                <a:spcPts val="4197"/>
              </a:lnSpc>
              <a:buFont typeface="Arial"/>
              <a:buChar char="•"/>
            </a:pP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kogukonna</a:t>
            </a:r>
            <a:r>
              <a:rPr lang="en-US" sz="3041" b="1" spc="298" dirty="0">
                <a:solidFill>
                  <a:srgbClr val="000000"/>
                </a:solidFill>
                <a:latin typeface="Open Sauce Bold"/>
                <a:ea typeface="Open Sauce Bold"/>
                <a:cs typeface="Open Sauce Bold"/>
                <a:sym typeface="Open Sauce Bold"/>
              </a:rPr>
              <a:t>- ja </a:t>
            </a:r>
            <a:r>
              <a:rPr lang="en-US" sz="3041" b="1" spc="298" dirty="0" err="1">
                <a:solidFill>
                  <a:srgbClr val="000000"/>
                </a:solidFill>
                <a:latin typeface="Open Sauce Bold"/>
                <a:ea typeface="Open Sauce Bold"/>
                <a:cs typeface="Open Sauce Bold"/>
                <a:sym typeface="Open Sauce Bold"/>
              </a:rPr>
              <a:t>vabaühenduste</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tegevuseks</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mõeldud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hooned</a:t>
            </a:r>
            <a:r>
              <a:rPr lang="en-US" sz="3041" b="1" spc="298" dirty="0">
                <a:solidFill>
                  <a:srgbClr val="000000"/>
                </a:solidFill>
                <a:latin typeface="Open Sauce Bold"/>
                <a:ea typeface="Open Sauce Bold"/>
                <a:cs typeface="Open Sauce Bold"/>
                <a:sym typeface="Open Sauce Bold"/>
              </a:rPr>
              <a:t> on </a:t>
            </a:r>
            <a:r>
              <a:rPr lang="en-US" sz="3041" b="1" spc="298" dirty="0" err="1">
                <a:solidFill>
                  <a:srgbClr val="000000"/>
                </a:solidFill>
                <a:latin typeface="Open Sauce Bold"/>
                <a:ea typeface="Open Sauce Bold"/>
                <a:cs typeface="Open Sauce Bold"/>
                <a:sym typeface="Open Sauce Bold"/>
              </a:rPr>
              <a:t>renoveeritud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vajadusel</a:t>
            </a:r>
            <a:r>
              <a:rPr lang="en-US" sz="3041" b="1" spc="298" dirty="0">
                <a:solidFill>
                  <a:srgbClr val="000000"/>
                </a:solidFill>
                <a:latin typeface="Open Sauce Bold"/>
                <a:ea typeface="Open Sauce Bold"/>
                <a:cs typeface="Open Sauce Bold"/>
                <a:sym typeface="Open Sauce Bold"/>
              </a:rPr>
              <a:t> on </a:t>
            </a:r>
            <a:r>
              <a:rPr lang="en-US" sz="3041" b="1" spc="298" dirty="0" err="1">
                <a:solidFill>
                  <a:srgbClr val="000000"/>
                </a:solidFill>
                <a:latin typeface="Open Sauce Bold"/>
                <a:ea typeface="Open Sauce Bold"/>
                <a:cs typeface="Open Sauce Bold"/>
                <a:sym typeface="Open Sauce Bold"/>
              </a:rPr>
              <a:t>rajatud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uusi</a:t>
            </a:r>
            <a:r>
              <a:rPr lang="en-US" sz="3041" b="1" spc="298" dirty="0">
                <a:solidFill>
                  <a:srgbClr val="000000"/>
                </a:solidFill>
                <a:latin typeface="Open Sauce Bold"/>
                <a:ea typeface="Open Sauce Bold"/>
                <a:cs typeface="Open Sauce Bold"/>
                <a:sym typeface="Open Sauce Bold"/>
              </a:rPr>
              <a:t>; </a:t>
            </a:r>
          </a:p>
          <a:p>
            <a:pPr marL="656698" lvl="1" indent="-328349" algn="l">
              <a:lnSpc>
                <a:spcPts val="4197"/>
              </a:lnSpc>
              <a:buFont typeface="Arial"/>
              <a:buChar char="•"/>
            </a:pPr>
            <a:r>
              <a:rPr lang="en-US" sz="3041" b="1" spc="298" dirty="0" err="1">
                <a:solidFill>
                  <a:srgbClr val="000000"/>
                </a:solidFill>
                <a:latin typeface="Open Sauce Bold"/>
                <a:ea typeface="Open Sauce Bold"/>
                <a:cs typeface="Open Sauce Bold"/>
                <a:sym typeface="Open Sauce Bold"/>
              </a:rPr>
              <a:t>elukeskkond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avalik</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ruum</a:t>
            </a:r>
            <a:r>
              <a:rPr lang="en-US" sz="3041" b="1" spc="298" dirty="0">
                <a:solidFill>
                  <a:srgbClr val="000000"/>
                </a:solidFill>
                <a:latin typeface="Open Sauce Bold"/>
                <a:ea typeface="Open Sauce Bold"/>
                <a:cs typeface="Open Sauce Bold"/>
                <a:sym typeface="Open Sauce Bold"/>
              </a:rPr>
              <a:t>) on </a:t>
            </a:r>
            <a:r>
              <a:rPr lang="en-US" sz="3041" b="1" spc="298" dirty="0" err="1">
                <a:solidFill>
                  <a:srgbClr val="000000"/>
                </a:solidFill>
                <a:latin typeface="Open Sauce Bold"/>
                <a:ea typeface="Open Sauce Bold"/>
                <a:cs typeface="Open Sauce Bold"/>
                <a:sym typeface="Open Sauce Bold"/>
              </a:rPr>
              <a:t>mitmekesine</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nt</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pargid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mänguväljakud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jms</a:t>
            </a:r>
            <a:r>
              <a:rPr lang="en-US" sz="3041" b="1" spc="298" dirty="0">
                <a:solidFill>
                  <a:srgbClr val="000000"/>
                </a:solidFill>
                <a:latin typeface="Open Sauce Bold"/>
                <a:ea typeface="Open Sauce Bold"/>
                <a:cs typeface="Open Sauce Bold"/>
                <a:sym typeface="Open Sauce Bold"/>
              </a:rPr>
              <a:t>); </a:t>
            </a:r>
          </a:p>
          <a:p>
            <a:pPr marL="656698" lvl="1" indent="-328349" algn="l">
              <a:lnSpc>
                <a:spcPts val="4197"/>
              </a:lnSpc>
              <a:buFont typeface="Arial"/>
              <a:buChar char="•"/>
            </a:pP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arukad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külad</a:t>
            </a:r>
            <a:r>
              <a:rPr lang="en-US" sz="3041" b="1" spc="298" dirty="0">
                <a:solidFill>
                  <a:srgbClr val="000000"/>
                </a:solidFill>
                <a:latin typeface="Open Sauce Bold"/>
                <a:ea typeface="Open Sauce Bold"/>
                <a:cs typeface="Open Sauce Bold"/>
                <a:sym typeface="Open Sauce Bold"/>
              </a:rPr>
              <a:t> on </a:t>
            </a:r>
            <a:r>
              <a:rPr lang="en-US" sz="3041" b="1" spc="298" dirty="0" err="1">
                <a:solidFill>
                  <a:srgbClr val="000000"/>
                </a:solidFill>
                <a:latin typeface="Open Sauce Bold"/>
                <a:ea typeface="Open Sauce Bold"/>
                <a:cs typeface="Open Sauce Bold"/>
                <a:sym typeface="Open Sauce Bold"/>
              </a:rPr>
              <a:t>edenenud</a:t>
            </a:r>
            <a:r>
              <a:rPr lang="en-US" sz="3041" b="1" spc="298" dirty="0">
                <a:solidFill>
                  <a:srgbClr val="000000"/>
                </a:solidFill>
                <a:latin typeface="Open Sauce Bold"/>
                <a:ea typeface="Open Sauce Bold"/>
                <a:cs typeface="Open Sauce Bold"/>
                <a:sym typeface="Open Sauce Bold"/>
              </a:rPr>
              <a:t>; </a:t>
            </a:r>
          </a:p>
          <a:p>
            <a:pPr marL="656698" lvl="1" indent="-328349" algn="l">
              <a:lnSpc>
                <a:spcPts val="4197"/>
              </a:lnSpc>
              <a:buFont typeface="Arial"/>
              <a:buChar char="•"/>
            </a:pP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ühisteenuste</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tarbimiseks</a:t>
            </a:r>
            <a:r>
              <a:rPr lang="en-US" sz="3041" b="1" spc="298" dirty="0">
                <a:solidFill>
                  <a:srgbClr val="000000"/>
                </a:solidFill>
                <a:latin typeface="Open Sauce Bold"/>
                <a:ea typeface="Open Sauce Bold"/>
                <a:cs typeface="Open Sauce Bold"/>
                <a:sym typeface="Open Sauce Bold"/>
              </a:rPr>
              <a:t> on </a:t>
            </a:r>
            <a:r>
              <a:rPr lang="en-US" sz="3041" b="1" spc="298" dirty="0" err="1">
                <a:solidFill>
                  <a:srgbClr val="000000"/>
                </a:solidFill>
                <a:latin typeface="Open Sauce Bold"/>
                <a:ea typeface="Open Sauce Bold"/>
                <a:cs typeface="Open Sauce Bold"/>
                <a:sym typeface="Open Sauce Bold"/>
              </a:rPr>
              <a:t>kasutusel</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keskkonna</a:t>
            </a:r>
            <a:r>
              <a:rPr lang="en-US" sz="3041" b="1" spc="298" dirty="0">
                <a:solidFill>
                  <a:srgbClr val="000000"/>
                </a:solidFill>
                <a:latin typeface="Open Sauce Bold"/>
                <a:ea typeface="Open Sauce Bold"/>
                <a:cs typeface="Open Sauce Bold"/>
                <a:sym typeface="Open Sauce Bold"/>
              </a:rPr>
              <a:t>- ja </a:t>
            </a:r>
            <a:r>
              <a:rPr lang="en-US" sz="3041" b="1" spc="298" dirty="0" err="1">
                <a:solidFill>
                  <a:srgbClr val="000000"/>
                </a:solidFill>
                <a:latin typeface="Open Sauce Bold"/>
                <a:ea typeface="Open Sauce Bold"/>
                <a:cs typeface="Open Sauce Bold"/>
                <a:sym typeface="Open Sauce Bold"/>
              </a:rPr>
              <a:t>tarbijasõbralikud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lahendused</a:t>
            </a:r>
            <a:r>
              <a:rPr lang="en-US" sz="3041" b="1" spc="298" dirty="0">
                <a:solidFill>
                  <a:srgbClr val="000000"/>
                </a:solidFill>
                <a:latin typeface="Open Sauce Bold"/>
                <a:ea typeface="Open Sauce Bold"/>
                <a:cs typeface="Open Sauce Bold"/>
                <a:sym typeface="Open Sauce Bold"/>
              </a:rPr>
              <a:t>; </a:t>
            </a:r>
          </a:p>
          <a:p>
            <a:pPr marL="656698" lvl="1" indent="-328349" algn="l">
              <a:lnSpc>
                <a:spcPts val="4197"/>
              </a:lnSpc>
              <a:buFont typeface="Arial"/>
              <a:buChar char="•"/>
            </a:pP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turismitaristu</a:t>
            </a:r>
            <a:r>
              <a:rPr lang="en-US" sz="3041" b="1" spc="298" dirty="0">
                <a:solidFill>
                  <a:srgbClr val="000000"/>
                </a:solidFill>
                <a:latin typeface="Open Sauce Bold"/>
                <a:ea typeface="Open Sauce Bold"/>
                <a:cs typeface="Open Sauce Bold"/>
                <a:sym typeface="Open Sauce Bold"/>
              </a:rPr>
              <a:t> on </a:t>
            </a:r>
            <a:r>
              <a:rPr lang="en-US" sz="3041" b="1" spc="298" dirty="0" err="1">
                <a:solidFill>
                  <a:srgbClr val="000000"/>
                </a:solidFill>
                <a:latin typeface="Open Sauce Bold"/>
                <a:ea typeface="Open Sauce Bold"/>
                <a:cs typeface="Open Sauce Bold"/>
                <a:sym typeface="Open Sauce Bold"/>
              </a:rPr>
              <a:t>arendatud</a:t>
            </a:r>
            <a:r>
              <a:rPr lang="en-US" sz="3041" b="1" spc="298" dirty="0">
                <a:solidFill>
                  <a:srgbClr val="000000"/>
                </a:solidFill>
                <a:latin typeface="Open Sauce Bold"/>
                <a:ea typeface="Open Sauce Bold"/>
                <a:cs typeface="Open Sauce Bold"/>
                <a:sym typeface="Open Sauce Bold"/>
              </a:rPr>
              <a:t> ja </a:t>
            </a:r>
            <a:r>
              <a:rPr lang="en-US" sz="3041" b="1" spc="298" dirty="0" err="1">
                <a:solidFill>
                  <a:srgbClr val="000000"/>
                </a:solidFill>
                <a:latin typeface="Open Sauce Bold"/>
                <a:ea typeface="Open Sauce Bold"/>
                <a:cs typeface="Open Sauce Bold"/>
                <a:sym typeface="Open Sauce Bold"/>
              </a:rPr>
              <a:t>väljaehitatud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ning</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piirkond</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seeläbi</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tutvustatud</a:t>
            </a:r>
            <a:r>
              <a:rPr lang="en-US" sz="3041" b="1" spc="298" dirty="0">
                <a:solidFill>
                  <a:srgbClr val="000000"/>
                </a:solidFill>
                <a:latin typeface="Open Sauce Bold"/>
                <a:ea typeface="Open Sauce Bold"/>
                <a:cs typeface="Open Sauce Bold"/>
                <a:sym typeface="Open Sauce Bold"/>
              </a:rPr>
              <a:t> ja </a:t>
            </a:r>
            <a:r>
              <a:rPr lang="en-US" sz="3041" b="1" spc="298" dirty="0" err="1">
                <a:solidFill>
                  <a:srgbClr val="000000"/>
                </a:solidFill>
                <a:latin typeface="Open Sauce Bold"/>
                <a:ea typeface="Open Sauce Bold"/>
                <a:cs typeface="Open Sauce Bold"/>
                <a:sym typeface="Open Sauce Bold"/>
              </a:rPr>
              <a:t>turundatud</a:t>
            </a:r>
            <a:r>
              <a:rPr lang="en-US" sz="3041" b="1" spc="298" dirty="0">
                <a:solidFill>
                  <a:srgbClr val="000000"/>
                </a:solidFill>
                <a:latin typeface="Open Sauce Bold"/>
                <a:ea typeface="Open Sauce Bold"/>
                <a:cs typeface="Open Sauce Bold"/>
                <a:sym typeface="Open Sauce Bold"/>
              </a:rPr>
              <a:t>; </a:t>
            </a:r>
          </a:p>
          <a:p>
            <a:pPr marL="699877" lvl="1" indent="-349939" algn="l">
              <a:lnSpc>
                <a:spcPts val="4473"/>
              </a:lnSpc>
              <a:buFont typeface="Arial"/>
              <a:buChar char="•"/>
            </a:pPr>
            <a:r>
              <a:rPr lang="en-US" sz="3241" b="1" spc="317" dirty="0">
                <a:solidFill>
                  <a:srgbClr val="000000"/>
                </a:solidFill>
                <a:latin typeface="Open Sauce Bold"/>
                <a:ea typeface="Open Sauce Bold"/>
                <a:cs typeface="Open Sauce Bold"/>
                <a:sym typeface="Open Sauce Bold"/>
              </a:rPr>
              <a:t> </a:t>
            </a:r>
            <a:r>
              <a:rPr lang="en-US" sz="3241" b="1" spc="317" dirty="0" err="1">
                <a:solidFill>
                  <a:srgbClr val="000000"/>
                </a:solidFill>
                <a:latin typeface="Open Sauce Bold"/>
                <a:ea typeface="Open Sauce Bold"/>
                <a:cs typeface="Open Sauce Bold"/>
                <a:sym typeface="Open Sauce Bold"/>
              </a:rPr>
              <a:t>arendatud</a:t>
            </a:r>
            <a:r>
              <a:rPr lang="en-US" sz="3241" b="1" spc="317" dirty="0">
                <a:solidFill>
                  <a:srgbClr val="000000"/>
                </a:solidFill>
                <a:latin typeface="Open Sauce Bold"/>
                <a:ea typeface="Open Sauce Bold"/>
                <a:cs typeface="Open Sauce Bold"/>
                <a:sym typeface="Open Sauce Bold"/>
              </a:rPr>
              <a:t> on </a:t>
            </a:r>
            <a:r>
              <a:rPr lang="en-US" sz="3241" b="1" spc="317" dirty="0" err="1">
                <a:solidFill>
                  <a:srgbClr val="000000"/>
                </a:solidFill>
                <a:latin typeface="Open Sauce Bold"/>
                <a:ea typeface="Open Sauce Bold"/>
                <a:cs typeface="Open Sauce Bold"/>
                <a:sym typeface="Open Sauce Bold"/>
              </a:rPr>
              <a:t>kogukonnateenuseid</a:t>
            </a:r>
            <a:r>
              <a:rPr lang="en-US" sz="3241" b="1" spc="317" dirty="0">
                <a:solidFill>
                  <a:srgbClr val="000000"/>
                </a:solidFill>
                <a:latin typeface="Open Sauce Bold"/>
                <a:ea typeface="Open Sauce Bold"/>
                <a:cs typeface="Open Sauce Bold"/>
                <a:sym typeface="Open Sauce Bold"/>
              </a:rPr>
              <a:t>; </a:t>
            </a:r>
          </a:p>
          <a:p>
            <a:pPr marL="656698" lvl="1" indent="-328349" algn="l">
              <a:lnSpc>
                <a:spcPts val="4197"/>
              </a:lnSpc>
              <a:buFont typeface="Arial"/>
              <a:buChar char="•"/>
            </a:pP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kogukonnad</a:t>
            </a:r>
            <a:r>
              <a:rPr lang="en-US" sz="3041" b="1" spc="298" dirty="0">
                <a:solidFill>
                  <a:srgbClr val="000000"/>
                </a:solidFill>
                <a:latin typeface="Open Sauce Bold"/>
                <a:ea typeface="Open Sauce Bold"/>
                <a:cs typeface="Open Sauce Bold"/>
                <a:sym typeface="Open Sauce Bold"/>
              </a:rPr>
              <a:t> on </a:t>
            </a:r>
            <a:r>
              <a:rPr lang="en-US" sz="3041" b="1" spc="298" dirty="0" err="1">
                <a:solidFill>
                  <a:srgbClr val="000000"/>
                </a:solidFill>
                <a:latin typeface="Open Sauce Bold"/>
                <a:ea typeface="Open Sauce Bold"/>
                <a:cs typeface="Open Sauce Bold"/>
                <a:sym typeface="Open Sauce Bold"/>
              </a:rPr>
              <a:t>kriisideks</a:t>
            </a:r>
            <a:r>
              <a:rPr lang="en-US" sz="3041" b="1" spc="298" dirty="0">
                <a:solidFill>
                  <a:srgbClr val="000000"/>
                </a:solidFill>
                <a:latin typeface="Open Sauce Bold"/>
                <a:ea typeface="Open Sauce Bold"/>
                <a:cs typeface="Open Sauce Bold"/>
                <a:sym typeface="Open Sauce Bold"/>
              </a:rPr>
              <a:t> </a:t>
            </a:r>
            <a:r>
              <a:rPr lang="en-US" sz="3041" b="1" spc="298" dirty="0" err="1">
                <a:solidFill>
                  <a:srgbClr val="000000"/>
                </a:solidFill>
                <a:latin typeface="Open Sauce Bold"/>
                <a:ea typeface="Open Sauce Bold"/>
                <a:cs typeface="Open Sauce Bold"/>
                <a:sym typeface="Open Sauce Bold"/>
              </a:rPr>
              <a:t>valmis</a:t>
            </a:r>
            <a:r>
              <a:rPr lang="en-US" sz="3041" b="1" spc="298" dirty="0">
                <a:solidFill>
                  <a:srgbClr val="000000"/>
                </a:solidFill>
                <a:latin typeface="Open Sauce Bold"/>
                <a:ea typeface="Open Sauce Bold"/>
                <a:cs typeface="Open Sauce Bold"/>
                <a:sym typeface="Open Sauce Bold"/>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8757864" y="2547270"/>
            <a:ext cx="6306960" cy="6309618"/>
            <a:chOff x="0" y="0"/>
            <a:chExt cx="6832800" cy="6835680"/>
          </a:xfrm>
        </p:grpSpPr>
        <p:sp>
          <p:nvSpPr>
            <p:cNvPr id="3" name="Freeform 3"/>
            <p:cNvSpPr/>
            <p:nvPr/>
          </p:nvSpPr>
          <p:spPr>
            <a:xfrm>
              <a:off x="0" y="508"/>
              <a:ext cx="6832726" cy="6835140"/>
            </a:xfrm>
            <a:custGeom>
              <a:avLst/>
              <a:gdLst/>
              <a:ahLst/>
              <a:cxnLst/>
              <a:rect l="l" t="t" r="r" b="b"/>
              <a:pathLst>
                <a:path w="6832726" h="6835140">
                  <a:moveTo>
                    <a:pt x="3408807" y="6835140"/>
                  </a:moveTo>
                  <a:cubicBezTo>
                    <a:pt x="3385947" y="6835140"/>
                    <a:pt x="3370707" y="6812280"/>
                    <a:pt x="3370707" y="6797040"/>
                  </a:cubicBezTo>
                  <a:cubicBezTo>
                    <a:pt x="3370707" y="6774180"/>
                    <a:pt x="3385947" y="6758940"/>
                    <a:pt x="3408807" y="6758940"/>
                  </a:cubicBezTo>
                  <a:cubicBezTo>
                    <a:pt x="3424047" y="6758940"/>
                    <a:pt x="3446907" y="6774180"/>
                    <a:pt x="3446907" y="6797040"/>
                  </a:cubicBezTo>
                  <a:cubicBezTo>
                    <a:pt x="3446907" y="6812280"/>
                    <a:pt x="3424047" y="6835140"/>
                    <a:pt x="3408807" y="6835140"/>
                  </a:cubicBezTo>
                  <a:close/>
                  <a:moveTo>
                    <a:pt x="3584194" y="6789420"/>
                  </a:moveTo>
                  <a:cubicBezTo>
                    <a:pt x="3584194" y="6766560"/>
                    <a:pt x="3599434" y="6751320"/>
                    <a:pt x="3614674" y="6751320"/>
                  </a:cubicBezTo>
                  <a:cubicBezTo>
                    <a:pt x="3637534" y="6751320"/>
                    <a:pt x="3660394" y="6766560"/>
                    <a:pt x="3660394" y="6789420"/>
                  </a:cubicBezTo>
                  <a:cubicBezTo>
                    <a:pt x="3660394" y="6804660"/>
                    <a:pt x="3645154" y="6827520"/>
                    <a:pt x="3622294" y="6827520"/>
                  </a:cubicBezTo>
                  <a:cubicBezTo>
                    <a:pt x="3599434" y="6827520"/>
                    <a:pt x="3584194" y="6812280"/>
                    <a:pt x="3584194" y="6789420"/>
                  </a:cubicBezTo>
                  <a:close/>
                  <a:moveTo>
                    <a:pt x="3187700" y="6827520"/>
                  </a:moveTo>
                  <a:cubicBezTo>
                    <a:pt x="3172460" y="6827520"/>
                    <a:pt x="3149600" y="6804660"/>
                    <a:pt x="3157220" y="6781800"/>
                  </a:cubicBezTo>
                  <a:cubicBezTo>
                    <a:pt x="3157220" y="6766560"/>
                    <a:pt x="3172460" y="6751320"/>
                    <a:pt x="3195320" y="6751320"/>
                  </a:cubicBezTo>
                  <a:cubicBezTo>
                    <a:pt x="3218180" y="6751320"/>
                    <a:pt x="3233420" y="6766560"/>
                    <a:pt x="3233420" y="6789420"/>
                  </a:cubicBezTo>
                  <a:cubicBezTo>
                    <a:pt x="3225800" y="6812280"/>
                    <a:pt x="3210560" y="6827520"/>
                    <a:pt x="3195320" y="6827520"/>
                  </a:cubicBezTo>
                  <a:cubicBezTo>
                    <a:pt x="3195320" y="6827520"/>
                    <a:pt x="3187700" y="6827520"/>
                    <a:pt x="3187700" y="6827520"/>
                  </a:cubicBezTo>
                  <a:close/>
                  <a:moveTo>
                    <a:pt x="3797808" y="6774053"/>
                  </a:moveTo>
                  <a:cubicBezTo>
                    <a:pt x="3790188" y="6751193"/>
                    <a:pt x="3805428" y="6735953"/>
                    <a:pt x="3828288" y="6728333"/>
                  </a:cubicBezTo>
                  <a:cubicBezTo>
                    <a:pt x="3851148" y="6728333"/>
                    <a:pt x="3866388" y="6743573"/>
                    <a:pt x="3874008" y="6766433"/>
                  </a:cubicBezTo>
                  <a:cubicBezTo>
                    <a:pt x="3874008" y="6781673"/>
                    <a:pt x="3858768" y="6804533"/>
                    <a:pt x="3835908" y="6804533"/>
                  </a:cubicBezTo>
                  <a:cubicBezTo>
                    <a:pt x="3813048" y="6804533"/>
                    <a:pt x="3797808" y="6789293"/>
                    <a:pt x="3797808" y="6774053"/>
                  </a:cubicBezTo>
                  <a:close/>
                  <a:moveTo>
                    <a:pt x="2974213" y="6804533"/>
                  </a:moveTo>
                  <a:cubicBezTo>
                    <a:pt x="2951353" y="6804533"/>
                    <a:pt x="2936113" y="6781673"/>
                    <a:pt x="2943733" y="6758813"/>
                  </a:cubicBezTo>
                  <a:cubicBezTo>
                    <a:pt x="2943733" y="6743573"/>
                    <a:pt x="2966593" y="6728333"/>
                    <a:pt x="2981833" y="6728333"/>
                  </a:cubicBezTo>
                  <a:cubicBezTo>
                    <a:pt x="3004693" y="6728333"/>
                    <a:pt x="3019933" y="6751193"/>
                    <a:pt x="3019933" y="6774053"/>
                  </a:cubicBezTo>
                  <a:cubicBezTo>
                    <a:pt x="3012313" y="6789293"/>
                    <a:pt x="2997073" y="6804533"/>
                    <a:pt x="2981833" y="6804533"/>
                  </a:cubicBezTo>
                  <a:cubicBezTo>
                    <a:pt x="2974213" y="6804533"/>
                    <a:pt x="2974213" y="6804533"/>
                    <a:pt x="2974213" y="6804533"/>
                  </a:cubicBezTo>
                  <a:close/>
                  <a:moveTo>
                    <a:pt x="4011295" y="6743446"/>
                  </a:moveTo>
                  <a:cubicBezTo>
                    <a:pt x="4003675" y="6720586"/>
                    <a:pt x="4018915" y="6705346"/>
                    <a:pt x="4041775" y="6697726"/>
                  </a:cubicBezTo>
                  <a:cubicBezTo>
                    <a:pt x="4057015" y="6697726"/>
                    <a:pt x="4079875" y="6705346"/>
                    <a:pt x="4079875" y="6728206"/>
                  </a:cubicBezTo>
                  <a:cubicBezTo>
                    <a:pt x="4087495" y="6751066"/>
                    <a:pt x="4072255" y="6766306"/>
                    <a:pt x="4049395" y="6773926"/>
                  </a:cubicBezTo>
                  <a:cubicBezTo>
                    <a:pt x="4049395" y="6773926"/>
                    <a:pt x="4049395" y="6773926"/>
                    <a:pt x="4041775" y="6773926"/>
                  </a:cubicBezTo>
                  <a:cubicBezTo>
                    <a:pt x="4026535" y="6773926"/>
                    <a:pt x="4011295" y="6758686"/>
                    <a:pt x="4011295" y="6743446"/>
                  </a:cubicBezTo>
                  <a:close/>
                  <a:moveTo>
                    <a:pt x="2760599" y="6766306"/>
                  </a:moveTo>
                  <a:cubicBezTo>
                    <a:pt x="2737739" y="6766306"/>
                    <a:pt x="2730119" y="6743446"/>
                    <a:pt x="2730119" y="6728206"/>
                  </a:cubicBezTo>
                  <a:cubicBezTo>
                    <a:pt x="2737739" y="6705346"/>
                    <a:pt x="2752979" y="6690106"/>
                    <a:pt x="2775839" y="6697726"/>
                  </a:cubicBezTo>
                  <a:cubicBezTo>
                    <a:pt x="2798699" y="6697726"/>
                    <a:pt x="2806319" y="6720586"/>
                    <a:pt x="2806319" y="6735826"/>
                  </a:cubicBezTo>
                  <a:cubicBezTo>
                    <a:pt x="2798699" y="6758686"/>
                    <a:pt x="2783459" y="6773926"/>
                    <a:pt x="2768219" y="6773926"/>
                  </a:cubicBezTo>
                  <a:cubicBezTo>
                    <a:pt x="2768219" y="6773926"/>
                    <a:pt x="2760599" y="6773926"/>
                    <a:pt x="2760599" y="6766306"/>
                  </a:cubicBezTo>
                  <a:close/>
                  <a:moveTo>
                    <a:pt x="4217162" y="6697599"/>
                  </a:moveTo>
                  <a:cubicBezTo>
                    <a:pt x="4209542" y="6682359"/>
                    <a:pt x="4224782" y="6659499"/>
                    <a:pt x="4247642" y="6651879"/>
                  </a:cubicBezTo>
                  <a:cubicBezTo>
                    <a:pt x="4262882" y="6644259"/>
                    <a:pt x="4285742" y="6659499"/>
                    <a:pt x="4293362" y="6682359"/>
                  </a:cubicBezTo>
                  <a:cubicBezTo>
                    <a:pt x="4293362" y="6697599"/>
                    <a:pt x="4285742" y="6720459"/>
                    <a:pt x="4262882" y="6728079"/>
                  </a:cubicBezTo>
                  <a:cubicBezTo>
                    <a:pt x="4262882" y="6728079"/>
                    <a:pt x="4255262" y="6728079"/>
                    <a:pt x="4255262" y="6728079"/>
                  </a:cubicBezTo>
                  <a:cubicBezTo>
                    <a:pt x="4240022" y="6728079"/>
                    <a:pt x="4224782" y="6712839"/>
                    <a:pt x="4217162" y="6697599"/>
                  </a:cubicBezTo>
                  <a:close/>
                  <a:moveTo>
                    <a:pt x="2547112" y="6720459"/>
                  </a:moveTo>
                  <a:cubicBezTo>
                    <a:pt x="2531872" y="6712839"/>
                    <a:pt x="2516632" y="6697599"/>
                    <a:pt x="2524252" y="6674739"/>
                  </a:cubicBezTo>
                  <a:cubicBezTo>
                    <a:pt x="2524252" y="6651879"/>
                    <a:pt x="2547112" y="6644259"/>
                    <a:pt x="2569972" y="6644259"/>
                  </a:cubicBezTo>
                  <a:cubicBezTo>
                    <a:pt x="2585212" y="6651879"/>
                    <a:pt x="2600452" y="6674739"/>
                    <a:pt x="2592832" y="6697726"/>
                  </a:cubicBezTo>
                  <a:cubicBezTo>
                    <a:pt x="2592832" y="6712966"/>
                    <a:pt x="2577592" y="6720586"/>
                    <a:pt x="2562352" y="6720586"/>
                  </a:cubicBezTo>
                  <a:cubicBezTo>
                    <a:pt x="2554732" y="6720586"/>
                    <a:pt x="2554732" y="6720586"/>
                    <a:pt x="2547112" y="6720586"/>
                  </a:cubicBezTo>
                  <a:close/>
                  <a:moveTo>
                    <a:pt x="4423029" y="6644259"/>
                  </a:moveTo>
                  <a:cubicBezTo>
                    <a:pt x="4415409" y="6621399"/>
                    <a:pt x="4430649" y="6598539"/>
                    <a:pt x="4445889" y="6590792"/>
                  </a:cubicBezTo>
                  <a:cubicBezTo>
                    <a:pt x="4468749" y="6590792"/>
                    <a:pt x="4491609" y="6598412"/>
                    <a:pt x="4499229" y="6621272"/>
                  </a:cubicBezTo>
                  <a:cubicBezTo>
                    <a:pt x="4499229" y="6636512"/>
                    <a:pt x="4491609" y="6659372"/>
                    <a:pt x="4468749" y="6666992"/>
                  </a:cubicBezTo>
                  <a:cubicBezTo>
                    <a:pt x="4468749" y="6666992"/>
                    <a:pt x="4461129" y="6666992"/>
                    <a:pt x="4461129" y="6666992"/>
                  </a:cubicBezTo>
                  <a:cubicBezTo>
                    <a:pt x="4445889" y="6666992"/>
                    <a:pt x="4430649" y="6659372"/>
                    <a:pt x="4423029" y="6644132"/>
                  </a:cubicBezTo>
                  <a:close/>
                  <a:moveTo>
                    <a:pt x="2341118" y="6659372"/>
                  </a:moveTo>
                  <a:cubicBezTo>
                    <a:pt x="2318258" y="6651752"/>
                    <a:pt x="2310638" y="6628892"/>
                    <a:pt x="2318258" y="6613652"/>
                  </a:cubicBezTo>
                  <a:cubicBezTo>
                    <a:pt x="2325878" y="6590792"/>
                    <a:pt x="2348738" y="6583172"/>
                    <a:pt x="2363978" y="6590792"/>
                  </a:cubicBezTo>
                  <a:cubicBezTo>
                    <a:pt x="2386838" y="6590792"/>
                    <a:pt x="2394458" y="6613652"/>
                    <a:pt x="2386838" y="6636512"/>
                  </a:cubicBezTo>
                  <a:cubicBezTo>
                    <a:pt x="2386838" y="6651752"/>
                    <a:pt x="2371598" y="6659372"/>
                    <a:pt x="2356358" y="6659372"/>
                  </a:cubicBezTo>
                  <a:cubicBezTo>
                    <a:pt x="2348738" y="6659372"/>
                    <a:pt x="2348738" y="6659372"/>
                    <a:pt x="2341118" y="6659372"/>
                  </a:cubicBezTo>
                  <a:close/>
                  <a:moveTo>
                    <a:pt x="4628896" y="6567805"/>
                  </a:moveTo>
                  <a:cubicBezTo>
                    <a:pt x="4621276" y="6552565"/>
                    <a:pt x="4628896" y="6529705"/>
                    <a:pt x="4644136" y="6522085"/>
                  </a:cubicBezTo>
                  <a:cubicBezTo>
                    <a:pt x="4666996" y="6514465"/>
                    <a:pt x="4689856" y="6522085"/>
                    <a:pt x="4697476" y="6544945"/>
                  </a:cubicBezTo>
                  <a:cubicBezTo>
                    <a:pt x="4705096" y="6560185"/>
                    <a:pt x="4697476" y="6583045"/>
                    <a:pt x="4674616" y="6590665"/>
                  </a:cubicBezTo>
                  <a:cubicBezTo>
                    <a:pt x="4674616" y="6590665"/>
                    <a:pt x="4666996" y="6598285"/>
                    <a:pt x="4659376" y="6598285"/>
                  </a:cubicBezTo>
                  <a:cubicBezTo>
                    <a:pt x="4644136" y="6598285"/>
                    <a:pt x="4628896" y="6583045"/>
                    <a:pt x="4628896" y="6567805"/>
                  </a:cubicBezTo>
                  <a:close/>
                  <a:moveTo>
                    <a:pt x="2135251" y="6583045"/>
                  </a:moveTo>
                  <a:cubicBezTo>
                    <a:pt x="2120011" y="6575425"/>
                    <a:pt x="2112391" y="6552565"/>
                    <a:pt x="2120011" y="6537325"/>
                  </a:cubicBezTo>
                  <a:cubicBezTo>
                    <a:pt x="2127631" y="6514465"/>
                    <a:pt x="2150491" y="6506845"/>
                    <a:pt x="2165731" y="6514465"/>
                  </a:cubicBezTo>
                  <a:cubicBezTo>
                    <a:pt x="2188591" y="6522085"/>
                    <a:pt x="2196211" y="6544945"/>
                    <a:pt x="2188591" y="6560185"/>
                  </a:cubicBezTo>
                  <a:cubicBezTo>
                    <a:pt x="2180971" y="6575425"/>
                    <a:pt x="2165731" y="6590665"/>
                    <a:pt x="2150491" y="6590665"/>
                  </a:cubicBezTo>
                  <a:cubicBezTo>
                    <a:pt x="2150491" y="6590665"/>
                    <a:pt x="2142871" y="6590665"/>
                    <a:pt x="2135251" y="6583045"/>
                  </a:cubicBezTo>
                  <a:close/>
                  <a:moveTo>
                    <a:pt x="4827143" y="6491478"/>
                  </a:moveTo>
                  <a:cubicBezTo>
                    <a:pt x="4811903" y="6468618"/>
                    <a:pt x="4819523" y="6445758"/>
                    <a:pt x="4842383" y="6438011"/>
                  </a:cubicBezTo>
                  <a:cubicBezTo>
                    <a:pt x="4857623" y="6430391"/>
                    <a:pt x="4880483" y="6438011"/>
                    <a:pt x="4895723" y="6453251"/>
                  </a:cubicBezTo>
                  <a:cubicBezTo>
                    <a:pt x="4903343" y="6476111"/>
                    <a:pt x="4895723" y="6498971"/>
                    <a:pt x="4872863" y="6506718"/>
                  </a:cubicBezTo>
                  <a:cubicBezTo>
                    <a:pt x="4872863" y="6506718"/>
                    <a:pt x="4865243" y="6506718"/>
                    <a:pt x="4857623" y="6506718"/>
                  </a:cubicBezTo>
                  <a:cubicBezTo>
                    <a:pt x="4842383" y="6506718"/>
                    <a:pt x="4827143" y="6499098"/>
                    <a:pt x="4827143" y="6491478"/>
                  </a:cubicBezTo>
                  <a:close/>
                  <a:moveTo>
                    <a:pt x="1936877" y="6499098"/>
                  </a:moveTo>
                  <a:cubicBezTo>
                    <a:pt x="1921637" y="6491478"/>
                    <a:pt x="1914017" y="6468618"/>
                    <a:pt x="1921637" y="6445631"/>
                  </a:cubicBezTo>
                  <a:cubicBezTo>
                    <a:pt x="1929257" y="6430391"/>
                    <a:pt x="1952117" y="6422771"/>
                    <a:pt x="1974977" y="6430391"/>
                  </a:cubicBezTo>
                  <a:cubicBezTo>
                    <a:pt x="1990217" y="6438011"/>
                    <a:pt x="1997837" y="6460871"/>
                    <a:pt x="1990217" y="6476111"/>
                  </a:cubicBezTo>
                  <a:cubicBezTo>
                    <a:pt x="1982597" y="6491351"/>
                    <a:pt x="1967357" y="6498971"/>
                    <a:pt x="1959737" y="6498971"/>
                  </a:cubicBezTo>
                  <a:cubicBezTo>
                    <a:pt x="1952117" y="6498971"/>
                    <a:pt x="1944497" y="6498971"/>
                    <a:pt x="1936877" y="6498971"/>
                  </a:cubicBezTo>
                  <a:close/>
                  <a:moveTo>
                    <a:pt x="5017770" y="6392164"/>
                  </a:moveTo>
                  <a:cubicBezTo>
                    <a:pt x="5002530" y="6376924"/>
                    <a:pt x="5010150" y="6354064"/>
                    <a:pt x="5033010" y="6338697"/>
                  </a:cubicBezTo>
                  <a:cubicBezTo>
                    <a:pt x="5048250" y="6331077"/>
                    <a:pt x="5071110" y="6338697"/>
                    <a:pt x="5078730" y="6353937"/>
                  </a:cubicBezTo>
                  <a:cubicBezTo>
                    <a:pt x="5093970" y="6376797"/>
                    <a:pt x="5086350" y="6399657"/>
                    <a:pt x="5063490" y="6407404"/>
                  </a:cubicBezTo>
                  <a:cubicBezTo>
                    <a:pt x="5063490" y="6407404"/>
                    <a:pt x="5055870" y="6415024"/>
                    <a:pt x="5048250" y="6415024"/>
                  </a:cubicBezTo>
                  <a:cubicBezTo>
                    <a:pt x="5033010" y="6415024"/>
                    <a:pt x="5025390" y="6407404"/>
                    <a:pt x="5017770" y="6392164"/>
                  </a:cubicBezTo>
                  <a:close/>
                  <a:moveTo>
                    <a:pt x="1746250" y="6399784"/>
                  </a:moveTo>
                  <a:cubicBezTo>
                    <a:pt x="1731010" y="6384544"/>
                    <a:pt x="1723390" y="6361684"/>
                    <a:pt x="1731010" y="6346317"/>
                  </a:cubicBezTo>
                  <a:cubicBezTo>
                    <a:pt x="1746250" y="6323457"/>
                    <a:pt x="1769110" y="6323457"/>
                    <a:pt x="1784350" y="6331077"/>
                  </a:cubicBezTo>
                  <a:cubicBezTo>
                    <a:pt x="1807210" y="6338697"/>
                    <a:pt x="1807210" y="6361557"/>
                    <a:pt x="1799590" y="6384544"/>
                  </a:cubicBezTo>
                  <a:cubicBezTo>
                    <a:pt x="1791970" y="6392164"/>
                    <a:pt x="1776730" y="6399784"/>
                    <a:pt x="1769110" y="6399784"/>
                  </a:cubicBezTo>
                  <a:cubicBezTo>
                    <a:pt x="1761490" y="6399784"/>
                    <a:pt x="1753870" y="6399784"/>
                    <a:pt x="1746250" y="6399784"/>
                  </a:cubicBezTo>
                  <a:close/>
                  <a:moveTo>
                    <a:pt x="5200777" y="6285357"/>
                  </a:moveTo>
                  <a:cubicBezTo>
                    <a:pt x="5185537" y="6270117"/>
                    <a:pt x="5193157" y="6247257"/>
                    <a:pt x="5208397" y="6231890"/>
                  </a:cubicBezTo>
                  <a:cubicBezTo>
                    <a:pt x="5231257" y="6224270"/>
                    <a:pt x="5254117" y="6224270"/>
                    <a:pt x="5261737" y="6247130"/>
                  </a:cubicBezTo>
                  <a:cubicBezTo>
                    <a:pt x="5276977" y="6262370"/>
                    <a:pt x="5269357" y="6285230"/>
                    <a:pt x="5254117" y="6292850"/>
                  </a:cubicBezTo>
                  <a:cubicBezTo>
                    <a:pt x="5246497" y="6300470"/>
                    <a:pt x="5238877" y="6300470"/>
                    <a:pt x="5231257" y="6300470"/>
                  </a:cubicBezTo>
                  <a:cubicBezTo>
                    <a:pt x="5223637" y="6300470"/>
                    <a:pt x="5208397" y="6292850"/>
                    <a:pt x="5200777" y="6285230"/>
                  </a:cubicBezTo>
                  <a:close/>
                  <a:moveTo>
                    <a:pt x="1563243" y="6285230"/>
                  </a:moveTo>
                  <a:cubicBezTo>
                    <a:pt x="1548003" y="6269990"/>
                    <a:pt x="1540383" y="6247130"/>
                    <a:pt x="1548003" y="6231763"/>
                  </a:cubicBezTo>
                  <a:cubicBezTo>
                    <a:pt x="1563243" y="6216523"/>
                    <a:pt x="1586103" y="6208903"/>
                    <a:pt x="1601343" y="6224143"/>
                  </a:cubicBezTo>
                  <a:cubicBezTo>
                    <a:pt x="1624203" y="6231763"/>
                    <a:pt x="1624203" y="6254623"/>
                    <a:pt x="1616583" y="6277610"/>
                  </a:cubicBezTo>
                  <a:cubicBezTo>
                    <a:pt x="1608963" y="6285230"/>
                    <a:pt x="1593723" y="6292850"/>
                    <a:pt x="1586103" y="6292850"/>
                  </a:cubicBezTo>
                  <a:cubicBezTo>
                    <a:pt x="1578483" y="6292850"/>
                    <a:pt x="1570863" y="6292850"/>
                    <a:pt x="1563243" y="6285230"/>
                  </a:cubicBezTo>
                  <a:close/>
                  <a:moveTo>
                    <a:pt x="5376164" y="6163183"/>
                  </a:moveTo>
                  <a:cubicBezTo>
                    <a:pt x="5368544" y="6147943"/>
                    <a:pt x="5368544" y="6125083"/>
                    <a:pt x="5383784" y="6109716"/>
                  </a:cubicBezTo>
                  <a:cubicBezTo>
                    <a:pt x="5406644" y="6102096"/>
                    <a:pt x="5429504" y="6102096"/>
                    <a:pt x="5437124" y="6117336"/>
                  </a:cubicBezTo>
                  <a:cubicBezTo>
                    <a:pt x="5452364" y="6140196"/>
                    <a:pt x="5452364" y="6163056"/>
                    <a:pt x="5429504" y="6170803"/>
                  </a:cubicBezTo>
                  <a:cubicBezTo>
                    <a:pt x="5421884" y="6178423"/>
                    <a:pt x="5414264" y="6178423"/>
                    <a:pt x="5406644" y="6178423"/>
                  </a:cubicBezTo>
                  <a:cubicBezTo>
                    <a:pt x="5399024" y="6178423"/>
                    <a:pt x="5383784" y="6178423"/>
                    <a:pt x="5376164" y="6163183"/>
                  </a:cubicBezTo>
                  <a:close/>
                  <a:moveTo>
                    <a:pt x="1387856" y="6163183"/>
                  </a:moveTo>
                  <a:cubicBezTo>
                    <a:pt x="1364996" y="6147943"/>
                    <a:pt x="1364996" y="6125083"/>
                    <a:pt x="1380236" y="6109716"/>
                  </a:cubicBezTo>
                  <a:cubicBezTo>
                    <a:pt x="1387856" y="6094476"/>
                    <a:pt x="1410716" y="6086856"/>
                    <a:pt x="1425956" y="6102096"/>
                  </a:cubicBezTo>
                  <a:cubicBezTo>
                    <a:pt x="1448816" y="6109716"/>
                    <a:pt x="1448816" y="6140196"/>
                    <a:pt x="1441196" y="6155563"/>
                  </a:cubicBezTo>
                  <a:cubicBezTo>
                    <a:pt x="1433576" y="6163183"/>
                    <a:pt x="1418336" y="6170803"/>
                    <a:pt x="1410716" y="6170803"/>
                  </a:cubicBezTo>
                  <a:cubicBezTo>
                    <a:pt x="1395476" y="6170803"/>
                    <a:pt x="1387856" y="6163183"/>
                    <a:pt x="1387856" y="6163183"/>
                  </a:cubicBezTo>
                  <a:close/>
                  <a:moveTo>
                    <a:pt x="5551551" y="6033516"/>
                  </a:moveTo>
                  <a:cubicBezTo>
                    <a:pt x="5536311" y="6018276"/>
                    <a:pt x="5536311" y="5995416"/>
                    <a:pt x="5551551" y="5980049"/>
                  </a:cubicBezTo>
                  <a:cubicBezTo>
                    <a:pt x="5566791" y="5964809"/>
                    <a:pt x="5597271" y="5972429"/>
                    <a:pt x="5604891" y="5987669"/>
                  </a:cubicBezTo>
                  <a:cubicBezTo>
                    <a:pt x="5620131" y="6002909"/>
                    <a:pt x="5620131" y="6025769"/>
                    <a:pt x="5604891" y="6041136"/>
                  </a:cubicBezTo>
                  <a:cubicBezTo>
                    <a:pt x="5597271" y="6048756"/>
                    <a:pt x="5589651" y="6048756"/>
                    <a:pt x="5574411" y="6048756"/>
                  </a:cubicBezTo>
                  <a:cubicBezTo>
                    <a:pt x="5566791" y="6048756"/>
                    <a:pt x="5559171" y="6041136"/>
                    <a:pt x="5551551" y="6033516"/>
                  </a:cubicBezTo>
                  <a:close/>
                  <a:moveTo>
                    <a:pt x="1212469" y="6025896"/>
                  </a:moveTo>
                  <a:cubicBezTo>
                    <a:pt x="1197229" y="6010656"/>
                    <a:pt x="1197229" y="5987796"/>
                    <a:pt x="1212469" y="5972429"/>
                  </a:cubicBezTo>
                  <a:cubicBezTo>
                    <a:pt x="1220089" y="5957189"/>
                    <a:pt x="1250569" y="5957189"/>
                    <a:pt x="1265809" y="5972429"/>
                  </a:cubicBezTo>
                  <a:cubicBezTo>
                    <a:pt x="1281049" y="5980049"/>
                    <a:pt x="1281049" y="6002909"/>
                    <a:pt x="1265809" y="6025896"/>
                  </a:cubicBezTo>
                  <a:cubicBezTo>
                    <a:pt x="1258189" y="6033516"/>
                    <a:pt x="1250569" y="6033516"/>
                    <a:pt x="1235329" y="6033516"/>
                  </a:cubicBezTo>
                  <a:cubicBezTo>
                    <a:pt x="1227709" y="6033516"/>
                    <a:pt x="1220089" y="6033516"/>
                    <a:pt x="1212469" y="6025896"/>
                  </a:cubicBezTo>
                  <a:close/>
                  <a:moveTo>
                    <a:pt x="5711698" y="5896229"/>
                  </a:moveTo>
                  <a:cubicBezTo>
                    <a:pt x="5696458" y="5880989"/>
                    <a:pt x="5696458" y="5858129"/>
                    <a:pt x="5711698" y="5842762"/>
                  </a:cubicBezTo>
                  <a:cubicBezTo>
                    <a:pt x="5726938" y="5827522"/>
                    <a:pt x="5749798" y="5827522"/>
                    <a:pt x="5765038" y="5842762"/>
                  </a:cubicBezTo>
                  <a:cubicBezTo>
                    <a:pt x="5780278" y="5858002"/>
                    <a:pt x="5780278" y="5880862"/>
                    <a:pt x="5765038" y="5896229"/>
                  </a:cubicBezTo>
                  <a:cubicBezTo>
                    <a:pt x="5757418" y="5903849"/>
                    <a:pt x="5749798" y="5903849"/>
                    <a:pt x="5734558" y="5903849"/>
                  </a:cubicBezTo>
                  <a:cubicBezTo>
                    <a:pt x="5726938" y="5903849"/>
                    <a:pt x="5719318" y="5903849"/>
                    <a:pt x="5711698" y="5896229"/>
                  </a:cubicBezTo>
                  <a:close/>
                  <a:moveTo>
                    <a:pt x="1052322" y="5880989"/>
                  </a:moveTo>
                  <a:cubicBezTo>
                    <a:pt x="1037082" y="5865749"/>
                    <a:pt x="1037082" y="5842889"/>
                    <a:pt x="1052322" y="5827522"/>
                  </a:cubicBezTo>
                  <a:cubicBezTo>
                    <a:pt x="1067562" y="5812282"/>
                    <a:pt x="1090422" y="5812282"/>
                    <a:pt x="1105662" y="5827522"/>
                  </a:cubicBezTo>
                  <a:cubicBezTo>
                    <a:pt x="1120902" y="5842762"/>
                    <a:pt x="1120902" y="5865622"/>
                    <a:pt x="1105662" y="5880989"/>
                  </a:cubicBezTo>
                  <a:cubicBezTo>
                    <a:pt x="1098042" y="5888609"/>
                    <a:pt x="1090422" y="5896229"/>
                    <a:pt x="1082802" y="5896229"/>
                  </a:cubicBezTo>
                  <a:cubicBezTo>
                    <a:pt x="1067562" y="5896229"/>
                    <a:pt x="1059942" y="5888609"/>
                    <a:pt x="1052322" y="5880989"/>
                  </a:cubicBezTo>
                  <a:close/>
                  <a:moveTo>
                    <a:pt x="5864225" y="5743702"/>
                  </a:moveTo>
                  <a:cubicBezTo>
                    <a:pt x="5848985" y="5728462"/>
                    <a:pt x="5848985" y="5705602"/>
                    <a:pt x="5864225" y="5690235"/>
                  </a:cubicBezTo>
                  <a:cubicBezTo>
                    <a:pt x="5871845" y="5674995"/>
                    <a:pt x="5902325" y="5674995"/>
                    <a:pt x="5917565" y="5690235"/>
                  </a:cubicBezTo>
                  <a:cubicBezTo>
                    <a:pt x="5932805" y="5705475"/>
                    <a:pt x="5932805" y="5728335"/>
                    <a:pt x="5917565" y="5743702"/>
                  </a:cubicBezTo>
                  <a:cubicBezTo>
                    <a:pt x="5909945" y="5751322"/>
                    <a:pt x="5902325" y="5751322"/>
                    <a:pt x="5887085" y="5751322"/>
                  </a:cubicBezTo>
                  <a:cubicBezTo>
                    <a:pt x="5879465" y="5751322"/>
                    <a:pt x="5871845" y="5751322"/>
                    <a:pt x="5864225" y="5743702"/>
                  </a:cubicBezTo>
                  <a:close/>
                  <a:moveTo>
                    <a:pt x="899795" y="5728462"/>
                  </a:moveTo>
                  <a:cubicBezTo>
                    <a:pt x="884555" y="5713222"/>
                    <a:pt x="892175" y="5690362"/>
                    <a:pt x="907415" y="5674995"/>
                  </a:cubicBezTo>
                  <a:cubicBezTo>
                    <a:pt x="922655" y="5659755"/>
                    <a:pt x="945515" y="5659755"/>
                    <a:pt x="960755" y="5674995"/>
                  </a:cubicBezTo>
                  <a:cubicBezTo>
                    <a:pt x="975995" y="5690235"/>
                    <a:pt x="968375" y="5713095"/>
                    <a:pt x="953135" y="5728462"/>
                  </a:cubicBezTo>
                  <a:cubicBezTo>
                    <a:pt x="945515" y="5736082"/>
                    <a:pt x="937895" y="5736082"/>
                    <a:pt x="930275" y="5736082"/>
                  </a:cubicBezTo>
                  <a:cubicBezTo>
                    <a:pt x="922655" y="5736082"/>
                    <a:pt x="907415" y="5736082"/>
                    <a:pt x="899795" y="5728462"/>
                  </a:cubicBezTo>
                  <a:close/>
                  <a:moveTo>
                    <a:pt x="6009132" y="5583555"/>
                  </a:moveTo>
                  <a:cubicBezTo>
                    <a:pt x="5986272" y="5568315"/>
                    <a:pt x="5986272" y="5545455"/>
                    <a:pt x="6001512" y="5530088"/>
                  </a:cubicBezTo>
                  <a:cubicBezTo>
                    <a:pt x="6016752" y="5514848"/>
                    <a:pt x="6039612" y="5514848"/>
                    <a:pt x="6054852" y="5522468"/>
                  </a:cubicBezTo>
                  <a:cubicBezTo>
                    <a:pt x="6070092" y="5537708"/>
                    <a:pt x="6070092" y="5560568"/>
                    <a:pt x="6062472" y="5575935"/>
                  </a:cubicBezTo>
                  <a:cubicBezTo>
                    <a:pt x="6054852" y="5591175"/>
                    <a:pt x="6039612" y="5591175"/>
                    <a:pt x="6031992" y="5591175"/>
                  </a:cubicBezTo>
                  <a:cubicBezTo>
                    <a:pt x="6024372" y="5591175"/>
                    <a:pt x="6009132" y="5591175"/>
                    <a:pt x="6009132" y="5583555"/>
                  </a:cubicBezTo>
                  <a:close/>
                  <a:moveTo>
                    <a:pt x="762508" y="5560695"/>
                  </a:moveTo>
                  <a:cubicBezTo>
                    <a:pt x="747268" y="5545455"/>
                    <a:pt x="747268" y="5522595"/>
                    <a:pt x="762508" y="5507228"/>
                  </a:cubicBezTo>
                  <a:cubicBezTo>
                    <a:pt x="785368" y="5499608"/>
                    <a:pt x="808228" y="5499608"/>
                    <a:pt x="823468" y="5514848"/>
                  </a:cubicBezTo>
                  <a:cubicBezTo>
                    <a:pt x="831088" y="5530088"/>
                    <a:pt x="831088" y="5552948"/>
                    <a:pt x="815848" y="5568315"/>
                  </a:cubicBezTo>
                  <a:cubicBezTo>
                    <a:pt x="808228" y="5575935"/>
                    <a:pt x="800608" y="5575935"/>
                    <a:pt x="792988" y="5575935"/>
                  </a:cubicBezTo>
                  <a:cubicBezTo>
                    <a:pt x="777748" y="5575935"/>
                    <a:pt x="770128" y="5575935"/>
                    <a:pt x="762508" y="5560695"/>
                  </a:cubicBezTo>
                  <a:close/>
                  <a:moveTo>
                    <a:pt x="6138799" y="5415788"/>
                  </a:moveTo>
                  <a:cubicBezTo>
                    <a:pt x="6123559" y="5400548"/>
                    <a:pt x="6115939" y="5377688"/>
                    <a:pt x="6131179" y="5362321"/>
                  </a:cubicBezTo>
                  <a:cubicBezTo>
                    <a:pt x="6138799" y="5347081"/>
                    <a:pt x="6161659" y="5339461"/>
                    <a:pt x="6184519" y="5354701"/>
                  </a:cubicBezTo>
                  <a:cubicBezTo>
                    <a:pt x="6199759" y="5369941"/>
                    <a:pt x="6199759" y="5392801"/>
                    <a:pt x="6192139" y="5408168"/>
                  </a:cubicBezTo>
                  <a:cubicBezTo>
                    <a:pt x="6184519" y="5415788"/>
                    <a:pt x="6169279" y="5423408"/>
                    <a:pt x="6161659" y="5423408"/>
                  </a:cubicBezTo>
                  <a:cubicBezTo>
                    <a:pt x="6154039" y="5423408"/>
                    <a:pt x="6146419" y="5423408"/>
                    <a:pt x="6138799" y="5415788"/>
                  </a:cubicBezTo>
                  <a:close/>
                  <a:moveTo>
                    <a:pt x="632841" y="5392928"/>
                  </a:moveTo>
                  <a:cubicBezTo>
                    <a:pt x="617601" y="5370068"/>
                    <a:pt x="625221" y="5347208"/>
                    <a:pt x="640461" y="5339461"/>
                  </a:cubicBezTo>
                  <a:cubicBezTo>
                    <a:pt x="655701" y="5324221"/>
                    <a:pt x="678561" y="5331841"/>
                    <a:pt x="693801" y="5347081"/>
                  </a:cubicBezTo>
                  <a:cubicBezTo>
                    <a:pt x="701421" y="5362321"/>
                    <a:pt x="701421" y="5385181"/>
                    <a:pt x="686181" y="5400548"/>
                  </a:cubicBezTo>
                  <a:cubicBezTo>
                    <a:pt x="678561" y="5408168"/>
                    <a:pt x="670941" y="5408168"/>
                    <a:pt x="663321" y="5408168"/>
                  </a:cubicBezTo>
                  <a:cubicBezTo>
                    <a:pt x="648081" y="5408168"/>
                    <a:pt x="640461" y="5400548"/>
                    <a:pt x="632841" y="5392928"/>
                  </a:cubicBezTo>
                  <a:close/>
                  <a:moveTo>
                    <a:pt x="6260719" y="5240401"/>
                  </a:moveTo>
                  <a:cubicBezTo>
                    <a:pt x="6237859" y="5225161"/>
                    <a:pt x="6237859" y="5202301"/>
                    <a:pt x="6245479" y="5186934"/>
                  </a:cubicBezTo>
                  <a:cubicBezTo>
                    <a:pt x="6260719" y="5171694"/>
                    <a:pt x="6283579" y="5164074"/>
                    <a:pt x="6298819" y="5171694"/>
                  </a:cubicBezTo>
                  <a:cubicBezTo>
                    <a:pt x="6314059" y="5186934"/>
                    <a:pt x="6321679" y="5209794"/>
                    <a:pt x="6314059" y="5225161"/>
                  </a:cubicBezTo>
                  <a:cubicBezTo>
                    <a:pt x="6306439" y="5240401"/>
                    <a:pt x="6291199" y="5248021"/>
                    <a:pt x="6275959" y="5248021"/>
                  </a:cubicBezTo>
                  <a:cubicBezTo>
                    <a:pt x="6275959" y="5248021"/>
                    <a:pt x="6268339" y="5240401"/>
                    <a:pt x="6260719" y="5240401"/>
                  </a:cubicBezTo>
                  <a:close/>
                  <a:moveTo>
                    <a:pt x="510794" y="5209921"/>
                  </a:moveTo>
                  <a:cubicBezTo>
                    <a:pt x="495554" y="5194681"/>
                    <a:pt x="503174" y="5171821"/>
                    <a:pt x="526034" y="5156454"/>
                  </a:cubicBezTo>
                  <a:cubicBezTo>
                    <a:pt x="541274" y="5148834"/>
                    <a:pt x="564134" y="5148834"/>
                    <a:pt x="571754" y="5171694"/>
                  </a:cubicBezTo>
                  <a:cubicBezTo>
                    <a:pt x="586994" y="5186934"/>
                    <a:pt x="579374" y="5209794"/>
                    <a:pt x="564134" y="5225161"/>
                  </a:cubicBezTo>
                  <a:cubicBezTo>
                    <a:pt x="556514" y="5225161"/>
                    <a:pt x="548894" y="5225161"/>
                    <a:pt x="541274" y="5225161"/>
                  </a:cubicBezTo>
                  <a:cubicBezTo>
                    <a:pt x="526034" y="5225161"/>
                    <a:pt x="518414" y="5225161"/>
                    <a:pt x="510794" y="5209921"/>
                  </a:cubicBezTo>
                  <a:close/>
                  <a:moveTo>
                    <a:pt x="6367526" y="5057394"/>
                  </a:moveTo>
                  <a:cubicBezTo>
                    <a:pt x="6352286" y="5042154"/>
                    <a:pt x="6344666" y="5019294"/>
                    <a:pt x="6352286" y="5003927"/>
                  </a:cubicBezTo>
                  <a:cubicBezTo>
                    <a:pt x="6367526" y="4988687"/>
                    <a:pt x="6390386" y="4981067"/>
                    <a:pt x="6405626" y="4988687"/>
                  </a:cubicBezTo>
                  <a:cubicBezTo>
                    <a:pt x="6420866" y="4996307"/>
                    <a:pt x="6428486" y="5019167"/>
                    <a:pt x="6420866" y="5042154"/>
                  </a:cubicBezTo>
                  <a:cubicBezTo>
                    <a:pt x="6413246" y="5049774"/>
                    <a:pt x="6398006" y="5057394"/>
                    <a:pt x="6390386" y="5057394"/>
                  </a:cubicBezTo>
                  <a:cubicBezTo>
                    <a:pt x="6382766" y="5057394"/>
                    <a:pt x="6375146" y="5057394"/>
                    <a:pt x="6367526" y="5057394"/>
                  </a:cubicBezTo>
                  <a:close/>
                  <a:moveTo>
                    <a:pt x="404114" y="5019294"/>
                  </a:moveTo>
                  <a:cubicBezTo>
                    <a:pt x="388874" y="5004054"/>
                    <a:pt x="396494" y="4981194"/>
                    <a:pt x="419354" y="4973574"/>
                  </a:cubicBezTo>
                  <a:cubicBezTo>
                    <a:pt x="434594" y="4958334"/>
                    <a:pt x="457454" y="4965954"/>
                    <a:pt x="472694" y="4988814"/>
                  </a:cubicBezTo>
                  <a:cubicBezTo>
                    <a:pt x="480314" y="5004054"/>
                    <a:pt x="472694" y="5026914"/>
                    <a:pt x="449834" y="5034534"/>
                  </a:cubicBezTo>
                  <a:cubicBezTo>
                    <a:pt x="449834" y="5042154"/>
                    <a:pt x="442214" y="5042154"/>
                    <a:pt x="434594" y="5042154"/>
                  </a:cubicBezTo>
                  <a:cubicBezTo>
                    <a:pt x="419354" y="5042154"/>
                    <a:pt x="411734" y="5034534"/>
                    <a:pt x="404114" y="5019294"/>
                  </a:cubicBezTo>
                  <a:close/>
                  <a:moveTo>
                    <a:pt x="6466713" y="4866767"/>
                  </a:moveTo>
                  <a:cubicBezTo>
                    <a:pt x="6451473" y="4859147"/>
                    <a:pt x="6436233" y="4836287"/>
                    <a:pt x="6451473" y="4813300"/>
                  </a:cubicBezTo>
                  <a:cubicBezTo>
                    <a:pt x="6459093" y="4798060"/>
                    <a:pt x="6481953" y="4790440"/>
                    <a:pt x="6497193" y="4798060"/>
                  </a:cubicBezTo>
                  <a:cubicBezTo>
                    <a:pt x="6520053" y="4805680"/>
                    <a:pt x="6527673" y="4828540"/>
                    <a:pt x="6520053" y="4843780"/>
                  </a:cubicBezTo>
                  <a:cubicBezTo>
                    <a:pt x="6512433" y="4859020"/>
                    <a:pt x="6497193" y="4866640"/>
                    <a:pt x="6481953" y="4866640"/>
                  </a:cubicBezTo>
                  <a:cubicBezTo>
                    <a:pt x="6474333" y="4866640"/>
                    <a:pt x="6474333" y="4866640"/>
                    <a:pt x="6466713" y="4866640"/>
                  </a:cubicBezTo>
                  <a:close/>
                  <a:moveTo>
                    <a:pt x="305054" y="4828540"/>
                  </a:moveTo>
                  <a:cubicBezTo>
                    <a:pt x="297434" y="4805680"/>
                    <a:pt x="305054" y="4782820"/>
                    <a:pt x="327914" y="4775073"/>
                  </a:cubicBezTo>
                  <a:cubicBezTo>
                    <a:pt x="343154" y="4767453"/>
                    <a:pt x="366014" y="4775073"/>
                    <a:pt x="373634" y="4797933"/>
                  </a:cubicBezTo>
                  <a:cubicBezTo>
                    <a:pt x="381254" y="4813173"/>
                    <a:pt x="373634" y="4836033"/>
                    <a:pt x="358394" y="4843653"/>
                  </a:cubicBezTo>
                  <a:cubicBezTo>
                    <a:pt x="350774" y="4851273"/>
                    <a:pt x="343154" y="4851273"/>
                    <a:pt x="343154" y="4851273"/>
                  </a:cubicBezTo>
                  <a:cubicBezTo>
                    <a:pt x="327914" y="4851273"/>
                    <a:pt x="312674" y="4843653"/>
                    <a:pt x="305054" y="4828413"/>
                  </a:cubicBezTo>
                  <a:close/>
                  <a:moveTo>
                    <a:pt x="6550660" y="4668520"/>
                  </a:moveTo>
                  <a:cubicBezTo>
                    <a:pt x="6535420" y="4660900"/>
                    <a:pt x="6520180" y="4638040"/>
                    <a:pt x="6527800" y="4622800"/>
                  </a:cubicBezTo>
                  <a:cubicBezTo>
                    <a:pt x="6535420" y="4599940"/>
                    <a:pt x="6558280" y="4592320"/>
                    <a:pt x="6581140" y="4599940"/>
                  </a:cubicBezTo>
                  <a:cubicBezTo>
                    <a:pt x="6604000" y="4607560"/>
                    <a:pt x="6611620" y="4630420"/>
                    <a:pt x="6604000" y="4645660"/>
                  </a:cubicBezTo>
                  <a:cubicBezTo>
                    <a:pt x="6596380" y="4660900"/>
                    <a:pt x="6581140" y="4668520"/>
                    <a:pt x="6565900" y="4668520"/>
                  </a:cubicBezTo>
                  <a:cubicBezTo>
                    <a:pt x="6565900" y="4668520"/>
                    <a:pt x="6558280" y="4668520"/>
                    <a:pt x="6550660" y="4668520"/>
                  </a:cubicBezTo>
                  <a:close/>
                  <a:moveTo>
                    <a:pt x="221107" y="4630420"/>
                  </a:moveTo>
                  <a:cubicBezTo>
                    <a:pt x="213487" y="4607560"/>
                    <a:pt x="228727" y="4584700"/>
                    <a:pt x="243967" y="4576953"/>
                  </a:cubicBezTo>
                  <a:cubicBezTo>
                    <a:pt x="266827" y="4569333"/>
                    <a:pt x="289687" y="4584573"/>
                    <a:pt x="297307" y="4599813"/>
                  </a:cubicBezTo>
                  <a:cubicBezTo>
                    <a:pt x="304927" y="4622673"/>
                    <a:pt x="289687" y="4645533"/>
                    <a:pt x="274447" y="4653280"/>
                  </a:cubicBezTo>
                  <a:cubicBezTo>
                    <a:pt x="266827" y="4653280"/>
                    <a:pt x="266827" y="4653280"/>
                    <a:pt x="259207" y="4653280"/>
                  </a:cubicBezTo>
                  <a:cubicBezTo>
                    <a:pt x="243967" y="4653280"/>
                    <a:pt x="228727" y="4645660"/>
                    <a:pt x="221107" y="4630420"/>
                  </a:cubicBezTo>
                  <a:close/>
                  <a:moveTo>
                    <a:pt x="6626860" y="4470146"/>
                  </a:moveTo>
                  <a:cubicBezTo>
                    <a:pt x="6604000" y="4462526"/>
                    <a:pt x="6596380" y="4439666"/>
                    <a:pt x="6604000" y="4416679"/>
                  </a:cubicBezTo>
                  <a:cubicBezTo>
                    <a:pt x="6604000" y="4401439"/>
                    <a:pt x="6626860" y="4386199"/>
                    <a:pt x="6649720" y="4393819"/>
                  </a:cubicBezTo>
                  <a:cubicBezTo>
                    <a:pt x="6672580" y="4401439"/>
                    <a:pt x="6680200" y="4424299"/>
                    <a:pt x="6672580" y="4439539"/>
                  </a:cubicBezTo>
                  <a:cubicBezTo>
                    <a:pt x="6672580" y="4454779"/>
                    <a:pt x="6657340" y="4470019"/>
                    <a:pt x="6634480" y="4470019"/>
                  </a:cubicBezTo>
                  <a:cubicBezTo>
                    <a:pt x="6634480" y="4470019"/>
                    <a:pt x="6626860" y="4470019"/>
                    <a:pt x="6626860" y="4470019"/>
                  </a:cubicBezTo>
                  <a:close/>
                  <a:moveTo>
                    <a:pt x="152527" y="4424299"/>
                  </a:moveTo>
                  <a:cubicBezTo>
                    <a:pt x="144907" y="4401439"/>
                    <a:pt x="160147" y="4378579"/>
                    <a:pt x="175387" y="4378579"/>
                  </a:cubicBezTo>
                  <a:cubicBezTo>
                    <a:pt x="198247" y="4370959"/>
                    <a:pt x="221107" y="4378579"/>
                    <a:pt x="228727" y="4401439"/>
                  </a:cubicBezTo>
                  <a:cubicBezTo>
                    <a:pt x="228727" y="4424299"/>
                    <a:pt x="221107" y="4439539"/>
                    <a:pt x="198247" y="4447159"/>
                  </a:cubicBezTo>
                  <a:cubicBezTo>
                    <a:pt x="198247" y="4447159"/>
                    <a:pt x="190627" y="4447159"/>
                    <a:pt x="190627" y="4447159"/>
                  </a:cubicBezTo>
                  <a:cubicBezTo>
                    <a:pt x="175387" y="4447159"/>
                    <a:pt x="160147" y="4439539"/>
                    <a:pt x="152527" y="4424299"/>
                  </a:cubicBezTo>
                  <a:close/>
                  <a:moveTo>
                    <a:pt x="6687947" y="4264025"/>
                  </a:moveTo>
                  <a:cubicBezTo>
                    <a:pt x="6665086" y="4256405"/>
                    <a:pt x="6649847" y="4233545"/>
                    <a:pt x="6657467" y="4218305"/>
                  </a:cubicBezTo>
                  <a:cubicBezTo>
                    <a:pt x="6665086" y="4195445"/>
                    <a:pt x="6680326" y="4180205"/>
                    <a:pt x="6703186" y="4187825"/>
                  </a:cubicBezTo>
                  <a:cubicBezTo>
                    <a:pt x="6726047" y="4195445"/>
                    <a:pt x="6733667" y="4210685"/>
                    <a:pt x="6733667" y="4233545"/>
                  </a:cubicBezTo>
                  <a:cubicBezTo>
                    <a:pt x="6726047" y="4248785"/>
                    <a:pt x="6710807" y="4264025"/>
                    <a:pt x="6695567" y="4264025"/>
                  </a:cubicBezTo>
                  <a:cubicBezTo>
                    <a:pt x="6695567" y="4264025"/>
                    <a:pt x="6687947" y="4264025"/>
                    <a:pt x="6687947" y="4264025"/>
                  </a:cubicBezTo>
                  <a:close/>
                  <a:moveTo>
                    <a:pt x="99187" y="4210812"/>
                  </a:moveTo>
                  <a:cubicBezTo>
                    <a:pt x="91567" y="4195572"/>
                    <a:pt x="106807" y="4172712"/>
                    <a:pt x="122047" y="4165092"/>
                  </a:cubicBezTo>
                  <a:cubicBezTo>
                    <a:pt x="144907" y="4165092"/>
                    <a:pt x="167767" y="4172712"/>
                    <a:pt x="167767" y="4195572"/>
                  </a:cubicBezTo>
                  <a:cubicBezTo>
                    <a:pt x="175387" y="4218432"/>
                    <a:pt x="160147" y="4241292"/>
                    <a:pt x="144907" y="4241292"/>
                  </a:cubicBezTo>
                  <a:cubicBezTo>
                    <a:pt x="137287" y="4241292"/>
                    <a:pt x="137287" y="4241292"/>
                    <a:pt x="129667" y="4241292"/>
                  </a:cubicBezTo>
                  <a:cubicBezTo>
                    <a:pt x="114427" y="4241292"/>
                    <a:pt x="99187" y="4233672"/>
                    <a:pt x="99187" y="4210812"/>
                  </a:cubicBezTo>
                  <a:close/>
                  <a:moveTo>
                    <a:pt x="6733667" y="4050538"/>
                  </a:moveTo>
                  <a:cubicBezTo>
                    <a:pt x="6710807" y="4050538"/>
                    <a:pt x="6695567" y="4027678"/>
                    <a:pt x="6703187" y="4004818"/>
                  </a:cubicBezTo>
                  <a:cubicBezTo>
                    <a:pt x="6703187" y="3989578"/>
                    <a:pt x="6726048" y="3974338"/>
                    <a:pt x="6748907" y="3974338"/>
                  </a:cubicBezTo>
                  <a:cubicBezTo>
                    <a:pt x="6764148" y="3981958"/>
                    <a:pt x="6779387" y="3997198"/>
                    <a:pt x="6779387" y="4020058"/>
                  </a:cubicBezTo>
                  <a:cubicBezTo>
                    <a:pt x="6771767" y="4042918"/>
                    <a:pt x="6756527" y="4050538"/>
                    <a:pt x="6741287" y="4050538"/>
                  </a:cubicBezTo>
                  <a:cubicBezTo>
                    <a:pt x="6741287" y="4050538"/>
                    <a:pt x="6733667" y="4050538"/>
                    <a:pt x="6733667" y="4050538"/>
                  </a:cubicBezTo>
                  <a:close/>
                  <a:moveTo>
                    <a:pt x="53340" y="4004818"/>
                  </a:moveTo>
                  <a:cubicBezTo>
                    <a:pt x="45720" y="3981958"/>
                    <a:pt x="60960" y="3959098"/>
                    <a:pt x="83820" y="3959098"/>
                  </a:cubicBezTo>
                  <a:cubicBezTo>
                    <a:pt x="106680" y="3951478"/>
                    <a:pt x="121920" y="3966718"/>
                    <a:pt x="129540" y="3989578"/>
                  </a:cubicBezTo>
                  <a:cubicBezTo>
                    <a:pt x="129540" y="4012438"/>
                    <a:pt x="114300" y="4027678"/>
                    <a:pt x="99060" y="4035298"/>
                  </a:cubicBezTo>
                  <a:cubicBezTo>
                    <a:pt x="91440" y="4035298"/>
                    <a:pt x="91440" y="4035298"/>
                    <a:pt x="91440" y="4035298"/>
                  </a:cubicBezTo>
                  <a:cubicBezTo>
                    <a:pt x="68580" y="4035298"/>
                    <a:pt x="53340" y="4020058"/>
                    <a:pt x="53340" y="4004818"/>
                  </a:cubicBezTo>
                  <a:close/>
                  <a:moveTo>
                    <a:pt x="6764147" y="3836924"/>
                  </a:moveTo>
                  <a:cubicBezTo>
                    <a:pt x="6748907" y="3836924"/>
                    <a:pt x="6733667" y="3821684"/>
                    <a:pt x="6733667" y="3798824"/>
                  </a:cubicBezTo>
                  <a:cubicBezTo>
                    <a:pt x="6733667" y="3775964"/>
                    <a:pt x="6756526" y="3760724"/>
                    <a:pt x="6771767" y="3768344"/>
                  </a:cubicBezTo>
                  <a:cubicBezTo>
                    <a:pt x="6794626" y="3768344"/>
                    <a:pt x="6809867" y="3783584"/>
                    <a:pt x="6809867" y="3806444"/>
                  </a:cubicBezTo>
                  <a:cubicBezTo>
                    <a:pt x="6809867" y="3829304"/>
                    <a:pt x="6787007" y="3844544"/>
                    <a:pt x="6771767" y="3844544"/>
                  </a:cubicBezTo>
                  <a:cubicBezTo>
                    <a:pt x="6771767" y="3844544"/>
                    <a:pt x="6764147" y="3836924"/>
                    <a:pt x="6764147" y="3836924"/>
                  </a:cubicBezTo>
                  <a:close/>
                  <a:moveTo>
                    <a:pt x="22860" y="3791204"/>
                  </a:moveTo>
                  <a:cubicBezTo>
                    <a:pt x="22860" y="3768344"/>
                    <a:pt x="38100" y="3745484"/>
                    <a:pt x="53340" y="3745484"/>
                  </a:cubicBezTo>
                  <a:cubicBezTo>
                    <a:pt x="76200" y="3745484"/>
                    <a:pt x="99060" y="3760724"/>
                    <a:pt x="99060" y="3775964"/>
                  </a:cubicBezTo>
                  <a:cubicBezTo>
                    <a:pt x="99060" y="3798824"/>
                    <a:pt x="83820" y="3821684"/>
                    <a:pt x="60960" y="3821684"/>
                  </a:cubicBezTo>
                  <a:cubicBezTo>
                    <a:pt x="38100" y="3821684"/>
                    <a:pt x="22860" y="3806444"/>
                    <a:pt x="22860" y="3791204"/>
                  </a:cubicBezTo>
                  <a:close/>
                  <a:moveTo>
                    <a:pt x="6787007" y="3623310"/>
                  </a:moveTo>
                  <a:cubicBezTo>
                    <a:pt x="6764147" y="3623310"/>
                    <a:pt x="6748907" y="3608070"/>
                    <a:pt x="6748907" y="3585210"/>
                  </a:cubicBezTo>
                  <a:cubicBezTo>
                    <a:pt x="6748907" y="3562350"/>
                    <a:pt x="6771767" y="3547110"/>
                    <a:pt x="6787007" y="3554730"/>
                  </a:cubicBezTo>
                  <a:cubicBezTo>
                    <a:pt x="6809867" y="3554730"/>
                    <a:pt x="6825107" y="3569970"/>
                    <a:pt x="6825107" y="3592830"/>
                  </a:cubicBezTo>
                  <a:cubicBezTo>
                    <a:pt x="6825107" y="3608070"/>
                    <a:pt x="6809867" y="3630930"/>
                    <a:pt x="6787007" y="3630930"/>
                  </a:cubicBezTo>
                  <a:cubicBezTo>
                    <a:pt x="6787007" y="3630930"/>
                    <a:pt x="6787007" y="3630930"/>
                    <a:pt x="6787007" y="3623310"/>
                  </a:cubicBezTo>
                  <a:close/>
                  <a:moveTo>
                    <a:pt x="7620" y="3569970"/>
                  </a:moveTo>
                  <a:cubicBezTo>
                    <a:pt x="7620" y="3547110"/>
                    <a:pt x="22860" y="3531870"/>
                    <a:pt x="45720" y="3531870"/>
                  </a:cubicBezTo>
                  <a:cubicBezTo>
                    <a:pt x="60960" y="3531870"/>
                    <a:pt x="83820" y="3547110"/>
                    <a:pt x="83820" y="3569970"/>
                  </a:cubicBezTo>
                  <a:cubicBezTo>
                    <a:pt x="83820" y="3592830"/>
                    <a:pt x="68580" y="3608070"/>
                    <a:pt x="45720" y="3608070"/>
                  </a:cubicBezTo>
                  <a:cubicBezTo>
                    <a:pt x="22860" y="3608070"/>
                    <a:pt x="7620" y="3592830"/>
                    <a:pt x="7620" y="3569970"/>
                  </a:cubicBezTo>
                  <a:close/>
                  <a:moveTo>
                    <a:pt x="6756526" y="3371596"/>
                  </a:moveTo>
                  <a:cubicBezTo>
                    <a:pt x="6756526" y="3356356"/>
                    <a:pt x="6771767" y="3333496"/>
                    <a:pt x="6794626" y="3333496"/>
                  </a:cubicBezTo>
                  <a:cubicBezTo>
                    <a:pt x="6809867" y="3333496"/>
                    <a:pt x="6832726" y="3356356"/>
                    <a:pt x="6832726" y="3371596"/>
                  </a:cubicBezTo>
                  <a:cubicBezTo>
                    <a:pt x="6832726" y="3394456"/>
                    <a:pt x="6809867" y="3409696"/>
                    <a:pt x="6794626" y="3409696"/>
                  </a:cubicBezTo>
                  <a:cubicBezTo>
                    <a:pt x="6771767" y="3409696"/>
                    <a:pt x="6756526" y="3394456"/>
                    <a:pt x="6756526" y="3371596"/>
                  </a:cubicBezTo>
                  <a:close/>
                  <a:moveTo>
                    <a:pt x="38100" y="3394456"/>
                  </a:moveTo>
                  <a:cubicBezTo>
                    <a:pt x="22860" y="3394456"/>
                    <a:pt x="0" y="3379216"/>
                    <a:pt x="0" y="3356356"/>
                  </a:cubicBezTo>
                  <a:cubicBezTo>
                    <a:pt x="0" y="3333496"/>
                    <a:pt x="22860" y="3318256"/>
                    <a:pt x="38100" y="3318256"/>
                  </a:cubicBezTo>
                  <a:cubicBezTo>
                    <a:pt x="60960" y="3318256"/>
                    <a:pt x="76200" y="3333496"/>
                    <a:pt x="76200" y="3356356"/>
                  </a:cubicBezTo>
                  <a:cubicBezTo>
                    <a:pt x="76200" y="3379216"/>
                    <a:pt x="60960" y="3394456"/>
                    <a:pt x="38100" y="3394456"/>
                  </a:cubicBezTo>
                  <a:close/>
                  <a:moveTo>
                    <a:pt x="6741287" y="3165602"/>
                  </a:moveTo>
                  <a:cubicBezTo>
                    <a:pt x="6741287" y="3142742"/>
                    <a:pt x="6756527" y="3127502"/>
                    <a:pt x="6779387" y="3119882"/>
                  </a:cubicBezTo>
                  <a:cubicBezTo>
                    <a:pt x="6802247" y="3119882"/>
                    <a:pt x="6817487" y="3135122"/>
                    <a:pt x="6817487" y="3157982"/>
                  </a:cubicBezTo>
                  <a:cubicBezTo>
                    <a:pt x="6825107" y="3180842"/>
                    <a:pt x="6809867" y="3196082"/>
                    <a:pt x="6787007" y="3196082"/>
                  </a:cubicBezTo>
                  <a:cubicBezTo>
                    <a:pt x="6787007" y="3196082"/>
                    <a:pt x="6787007" y="3196082"/>
                    <a:pt x="6779387" y="3196082"/>
                  </a:cubicBezTo>
                  <a:cubicBezTo>
                    <a:pt x="6764147" y="3196082"/>
                    <a:pt x="6748907" y="3180842"/>
                    <a:pt x="6741287" y="3165602"/>
                  </a:cubicBezTo>
                  <a:close/>
                  <a:moveTo>
                    <a:pt x="45720" y="3180842"/>
                  </a:moveTo>
                  <a:cubicBezTo>
                    <a:pt x="30480" y="3180842"/>
                    <a:pt x="15240" y="3157982"/>
                    <a:pt x="15240" y="3135122"/>
                  </a:cubicBezTo>
                  <a:cubicBezTo>
                    <a:pt x="15240" y="3119882"/>
                    <a:pt x="30480" y="3104642"/>
                    <a:pt x="53340" y="3104642"/>
                  </a:cubicBezTo>
                  <a:cubicBezTo>
                    <a:pt x="76200" y="3104642"/>
                    <a:pt x="91440" y="3119882"/>
                    <a:pt x="91440" y="3142742"/>
                  </a:cubicBezTo>
                  <a:cubicBezTo>
                    <a:pt x="91440" y="3165602"/>
                    <a:pt x="68580" y="3180842"/>
                    <a:pt x="53340" y="3180842"/>
                  </a:cubicBezTo>
                  <a:cubicBezTo>
                    <a:pt x="53340" y="3180842"/>
                    <a:pt x="45720" y="3180842"/>
                    <a:pt x="45720" y="3180842"/>
                  </a:cubicBezTo>
                  <a:close/>
                  <a:moveTo>
                    <a:pt x="6718426" y="2951988"/>
                  </a:moveTo>
                  <a:cubicBezTo>
                    <a:pt x="6718426" y="2929128"/>
                    <a:pt x="6733667" y="2913888"/>
                    <a:pt x="6756526" y="2906268"/>
                  </a:cubicBezTo>
                  <a:cubicBezTo>
                    <a:pt x="6771767" y="2906268"/>
                    <a:pt x="6794626" y="2921508"/>
                    <a:pt x="6794626" y="2944368"/>
                  </a:cubicBezTo>
                  <a:cubicBezTo>
                    <a:pt x="6802247" y="2959608"/>
                    <a:pt x="6787007" y="2982468"/>
                    <a:pt x="6764147" y="2982468"/>
                  </a:cubicBezTo>
                  <a:cubicBezTo>
                    <a:pt x="6764147" y="2982468"/>
                    <a:pt x="6764147" y="2982468"/>
                    <a:pt x="6756526" y="2982468"/>
                  </a:cubicBezTo>
                  <a:cubicBezTo>
                    <a:pt x="6741287" y="2982468"/>
                    <a:pt x="6726047" y="2974848"/>
                    <a:pt x="6718426" y="2951988"/>
                  </a:cubicBezTo>
                  <a:close/>
                  <a:moveTo>
                    <a:pt x="68580" y="2967228"/>
                  </a:moveTo>
                  <a:cubicBezTo>
                    <a:pt x="45720" y="2959608"/>
                    <a:pt x="38100" y="2944368"/>
                    <a:pt x="38100" y="2921508"/>
                  </a:cubicBezTo>
                  <a:cubicBezTo>
                    <a:pt x="38100" y="2898648"/>
                    <a:pt x="60960" y="2891028"/>
                    <a:pt x="83820" y="2891028"/>
                  </a:cubicBezTo>
                  <a:cubicBezTo>
                    <a:pt x="99060" y="2891028"/>
                    <a:pt x="114300" y="2913888"/>
                    <a:pt x="114300" y="2936748"/>
                  </a:cubicBezTo>
                  <a:cubicBezTo>
                    <a:pt x="106680" y="2951988"/>
                    <a:pt x="91440" y="2967228"/>
                    <a:pt x="76200" y="2967228"/>
                  </a:cubicBezTo>
                  <a:cubicBezTo>
                    <a:pt x="76200" y="2967228"/>
                    <a:pt x="68580" y="2967228"/>
                    <a:pt x="68580" y="2967228"/>
                  </a:cubicBezTo>
                  <a:close/>
                  <a:moveTo>
                    <a:pt x="6687820" y="2745994"/>
                  </a:moveTo>
                  <a:cubicBezTo>
                    <a:pt x="6680200" y="2723134"/>
                    <a:pt x="6695440" y="2700274"/>
                    <a:pt x="6718300" y="2700274"/>
                  </a:cubicBezTo>
                  <a:cubicBezTo>
                    <a:pt x="6733540" y="2692654"/>
                    <a:pt x="6756400" y="2707894"/>
                    <a:pt x="6764020" y="2730754"/>
                  </a:cubicBezTo>
                  <a:cubicBezTo>
                    <a:pt x="6764020" y="2745994"/>
                    <a:pt x="6748780" y="2768854"/>
                    <a:pt x="6733540" y="2776474"/>
                  </a:cubicBezTo>
                  <a:cubicBezTo>
                    <a:pt x="6725920" y="2776474"/>
                    <a:pt x="6725920" y="2776474"/>
                    <a:pt x="6725920" y="2776474"/>
                  </a:cubicBezTo>
                  <a:cubicBezTo>
                    <a:pt x="6703060" y="2776474"/>
                    <a:pt x="6687820" y="2761234"/>
                    <a:pt x="6687820" y="2745994"/>
                  </a:cubicBezTo>
                  <a:close/>
                  <a:moveTo>
                    <a:pt x="106680" y="2753614"/>
                  </a:moveTo>
                  <a:cubicBezTo>
                    <a:pt x="83820" y="2753614"/>
                    <a:pt x="68580" y="2730754"/>
                    <a:pt x="76200" y="2707894"/>
                  </a:cubicBezTo>
                  <a:cubicBezTo>
                    <a:pt x="76200" y="2685034"/>
                    <a:pt x="99060" y="2677414"/>
                    <a:pt x="121920" y="2677414"/>
                  </a:cubicBezTo>
                  <a:cubicBezTo>
                    <a:pt x="144780" y="2685034"/>
                    <a:pt x="152400" y="2707894"/>
                    <a:pt x="152400" y="2723134"/>
                  </a:cubicBezTo>
                  <a:cubicBezTo>
                    <a:pt x="144780" y="2745994"/>
                    <a:pt x="129540" y="2753614"/>
                    <a:pt x="114300" y="2753614"/>
                  </a:cubicBezTo>
                  <a:cubicBezTo>
                    <a:pt x="106680" y="2753614"/>
                    <a:pt x="106680" y="2753614"/>
                    <a:pt x="106680" y="2753614"/>
                  </a:cubicBezTo>
                  <a:close/>
                  <a:moveTo>
                    <a:pt x="6634480" y="2540000"/>
                  </a:moveTo>
                  <a:cubicBezTo>
                    <a:pt x="6634480" y="2517140"/>
                    <a:pt x="6642100" y="2494280"/>
                    <a:pt x="6664960" y="2494280"/>
                  </a:cubicBezTo>
                  <a:cubicBezTo>
                    <a:pt x="6687820" y="2486660"/>
                    <a:pt x="6703060" y="2494280"/>
                    <a:pt x="6710680" y="2517140"/>
                  </a:cubicBezTo>
                  <a:cubicBezTo>
                    <a:pt x="6718300" y="2540000"/>
                    <a:pt x="6703060" y="2562860"/>
                    <a:pt x="6687820" y="2562860"/>
                  </a:cubicBezTo>
                  <a:cubicBezTo>
                    <a:pt x="6680200" y="2562860"/>
                    <a:pt x="6680200" y="2562860"/>
                    <a:pt x="6672580" y="2562860"/>
                  </a:cubicBezTo>
                  <a:cubicBezTo>
                    <a:pt x="6657340" y="2562860"/>
                    <a:pt x="6642100" y="2555240"/>
                    <a:pt x="6634480" y="2540000"/>
                  </a:cubicBezTo>
                  <a:close/>
                  <a:moveTo>
                    <a:pt x="152527" y="2547620"/>
                  </a:moveTo>
                  <a:cubicBezTo>
                    <a:pt x="129667" y="2540000"/>
                    <a:pt x="122047" y="2517140"/>
                    <a:pt x="129667" y="2501900"/>
                  </a:cubicBezTo>
                  <a:cubicBezTo>
                    <a:pt x="129667" y="2479040"/>
                    <a:pt x="152527" y="2463800"/>
                    <a:pt x="175387" y="2471420"/>
                  </a:cubicBezTo>
                  <a:cubicBezTo>
                    <a:pt x="190627" y="2479040"/>
                    <a:pt x="205867" y="2501900"/>
                    <a:pt x="198247" y="2517140"/>
                  </a:cubicBezTo>
                  <a:cubicBezTo>
                    <a:pt x="198247" y="2532380"/>
                    <a:pt x="183007" y="2547620"/>
                    <a:pt x="167767" y="2547620"/>
                  </a:cubicBezTo>
                  <a:cubicBezTo>
                    <a:pt x="160147" y="2547620"/>
                    <a:pt x="160147" y="2547620"/>
                    <a:pt x="152527" y="2547620"/>
                  </a:cubicBezTo>
                  <a:close/>
                  <a:moveTo>
                    <a:pt x="6573520" y="2334006"/>
                  </a:moveTo>
                  <a:cubicBezTo>
                    <a:pt x="6565900" y="2318766"/>
                    <a:pt x="6581139" y="2295906"/>
                    <a:pt x="6596380" y="2288286"/>
                  </a:cubicBezTo>
                  <a:cubicBezTo>
                    <a:pt x="6619239" y="2280666"/>
                    <a:pt x="6642100" y="2288286"/>
                    <a:pt x="6649720" y="2311146"/>
                  </a:cubicBezTo>
                  <a:cubicBezTo>
                    <a:pt x="6657339" y="2334006"/>
                    <a:pt x="6642100" y="2349246"/>
                    <a:pt x="6626860" y="2356866"/>
                  </a:cubicBezTo>
                  <a:cubicBezTo>
                    <a:pt x="6619239" y="2364486"/>
                    <a:pt x="6611620" y="2364486"/>
                    <a:pt x="6611620" y="2364486"/>
                  </a:cubicBezTo>
                  <a:cubicBezTo>
                    <a:pt x="6596380" y="2364486"/>
                    <a:pt x="6581139" y="2349246"/>
                    <a:pt x="6573520" y="2334006"/>
                  </a:cubicBezTo>
                  <a:close/>
                  <a:moveTo>
                    <a:pt x="213487" y="2341626"/>
                  </a:moveTo>
                  <a:cubicBezTo>
                    <a:pt x="198247" y="2334006"/>
                    <a:pt x="183007" y="2311146"/>
                    <a:pt x="190627" y="2288159"/>
                  </a:cubicBezTo>
                  <a:cubicBezTo>
                    <a:pt x="198247" y="2272919"/>
                    <a:pt x="221107" y="2257679"/>
                    <a:pt x="243967" y="2265299"/>
                  </a:cubicBezTo>
                  <a:cubicBezTo>
                    <a:pt x="259207" y="2272919"/>
                    <a:pt x="274447" y="2295779"/>
                    <a:pt x="266827" y="2318766"/>
                  </a:cubicBezTo>
                  <a:cubicBezTo>
                    <a:pt x="259207" y="2334006"/>
                    <a:pt x="243967" y="2341626"/>
                    <a:pt x="228727" y="2341626"/>
                  </a:cubicBezTo>
                  <a:cubicBezTo>
                    <a:pt x="221107" y="2341626"/>
                    <a:pt x="221107" y="2341626"/>
                    <a:pt x="213487" y="2341626"/>
                  </a:cubicBezTo>
                  <a:close/>
                  <a:moveTo>
                    <a:pt x="6497320" y="2135632"/>
                  </a:moveTo>
                  <a:cubicBezTo>
                    <a:pt x="6489700" y="2120392"/>
                    <a:pt x="6504940" y="2097532"/>
                    <a:pt x="6520180" y="2089912"/>
                  </a:cubicBezTo>
                  <a:cubicBezTo>
                    <a:pt x="6543040" y="2082292"/>
                    <a:pt x="6565900" y="2089912"/>
                    <a:pt x="6573520" y="2105152"/>
                  </a:cubicBezTo>
                  <a:cubicBezTo>
                    <a:pt x="6581140" y="2128012"/>
                    <a:pt x="6565900" y="2150872"/>
                    <a:pt x="6550660" y="2158619"/>
                  </a:cubicBezTo>
                  <a:cubicBezTo>
                    <a:pt x="6543040" y="2158619"/>
                    <a:pt x="6543040" y="2158619"/>
                    <a:pt x="6535420" y="2158619"/>
                  </a:cubicBezTo>
                  <a:cubicBezTo>
                    <a:pt x="6520180" y="2158619"/>
                    <a:pt x="6504940" y="2150999"/>
                    <a:pt x="6497320" y="2135759"/>
                  </a:cubicBezTo>
                  <a:close/>
                  <a:moveTo>
                    <a:pt x="289814" y="2143379"/>
                  </a:moveTo>
                  <a:cubicBezTo>
                    <a:pt x="274574" y="2128139"/>
                    <a:pt x="259334" y="2112899"/>
                    <a:pt x="266954" y="2089912"/>
                  </a:cubicBezTo>
                  <a:cubicBezTo>
                    <a:pt x="274574" y="2067052"/>
                    <a:pt x="297434" y="2059432"/>
                    <a:pt x="320294" y="2067052"/>
                  </a:cubicBezTo>
                  <a:cubicBezTo>
                    <a:pt x="335534" y="2074672"/>
                    <a:pt x="350774" y="2097532"/>
                    <a:pt x="343154" y="2120519"/>
                  </a:cubicBezTo>
                  <a:cubicBezTo>
                    <a:pt x="335534" y="2135759"/>
                    <a:pt x="320294" y="2143379"/>
                    <a:pt x="305054" y="2143379"/>
                  </a:cubicBezTo>
                  <a:cubicBezTo>
                    <a:pt x="297434" y="2143379"/>
                    <a:pt x="297434" y="2143379"/>
                    <a:pt x="289814" y="2143379"/>
                  </a:cubicBezTo>
                  <a:close/>
                  <a:moveTo>
                    <a:pt x="6413373" y="1945005"/>
                  </a:moveTo>
                  <a:cubicBezTo>
                    <a:pt x="6405753" y="1922145"/>
                    <a:pt x="6413373" y="1899285"/>
                    <a:pt x="6428613" y="1891538"/>
                  </a:cubicBezTo>
                  <a:cubicBezTo>
                    <a:pt x="6451473" y="1883918"/>
                    <a:pt x="6474333" y="1891538"/>
                    <a:pt x="6481953" y="1914398"/>
                  </a:cubicBezTo>
                  <a:cubicBezTo>
                    <a:pt x="6489573" y="1929638"/>
                    <a:pt x="6481953" y="1952498"/>
                    <a:pt x="6466713" y="1960118"/>
                  </a:cubicBezTo>
                  <a:cubicBezTo>
                    <a:pt x="6459093" y="1967738"/>
                    <a:pt x="6451473" y="1967738"/>
                    <a:pt x="6443853" y="1967738"/>
                  </a:cubicBezTo>
                  <a:cubicBezTo>
                    <a:pt x="6436233" y="1967738"/>
                    <a:pt x="6420993" y="1960118"/>
                    <a:pt x="6413373" y="1944878"/>
                  </a:cubicBezTo>
                  <a:close/>
                  <a:moveTo>
                    <a:pt x="381254" y="1944878"/>
                  </a:moveTo>
                  <a:cubicBezTo>
                    <a:pt x="358394" y="1937258"/>
                    <a:pt x="350774" y="1914398"/>
                    <a:pt x="358394" y="1891411"/>
                  </a:cubicBezTo>
                  <a:cubicBezTo>
                    <a:pt x="373634" y="1876171"/>
                    <a:pt x="396494" y="1868551"/>
                    <a:pt x="411734" y="1876171"/>
                  </a:cubicBezTo>
                  <a:cubicBezTo>
                    <a:pt x="426974" y="1883791"/>
                    <a:pt x="434594" y="1906651"/>
                    <a:pt x="426974" y="1929638"/>
                  </a:cubicBezTo>
                  <a:cubicBezTo>
                    <a:pt x="419354" y="1937258"/>
                    <a:pt x="411734" y="1944878"/>
                    <a:pt x="396494" y="1944878"/>
                  </a:cubicBezTo>
                  <a:cubicBezTo>
                    <a:pt x="388874" y="1944878"/>
                    <a:pt x="381254" y="1944878"/>
                    <a:pt x="381254" y="1944878"/>
                  </a:cubicBezTo>
                  <a:close/>
                  <a:moveTo>
                    <a:pt x="6314186" y="1754124"/>
                  </a:moveTo>
                  <a:cubicBezTo>
                    <a:pt x="6306566" y="1738884"/>
                    <a:pt x="6306566" y="1716024"/>
                    <a:pt x="6329426" y="1708404"/>
                  </a:cubicBezTo>
                  <a:cubicBezTo>
                    <a:pt x="6344666" y="1693164"/>
                    <a:pt x="6367526" y="1700784"/>
                    <a:pt x="6382766" y="1716024"/>
                  </a:cubicBezTo>
                  <a:cubicBezTo>
                    <a:pt x="6390386" y="1738884"/>
                    <a:pt x="6382766" y="1761744"/>
                    <a:pt x="6367526" y="1769491"/>
                  </a:cubicBezTo>
                  <a:cubicBezTo>
                    <a:pt x="6359906" y="1777111"/>
                    <a:pt x="6352286" y="1777111"/>
                    <a:pt x="6344666" y="1777111"/>
                  </a:cubicBezTo>
                  <a:cubicBezTo>
                    <a:pt x="6329426" y="1777111"/>
                    <a:pt x="6321806" y="1769491"/>
                    <a:pt x="6314186" y="1754251"/>
                  </a:cubicBezTo>
                  <a:close/>
                  <a:moveTo>
                    <a:pt x="480441" y="1754251"/>
                  </a:moveTo>
                  <a:cubicBezTo>
                    <a:pt x="457581" y="1746631"/>
                    <a:pt x="449961" y="1723771"/>
                    <a:pt x="465201" y="1700784"/>
                  </a:cubicBezTo>
                  <a:cubicBezTo>
                    <a:pt x="472821" y="1685544"/>
                    <a:pt x="495681" y="1677924"/>
                    <a:pt x="518541" y="1685544"/>
                  </a:cubicBezTo>
                  <a:cubicBezTo>
                    <a:pt x="533781" y="1700784"/>
                    <a:pt x="541401" y="1723644"/>
                    <a:pt x="526161" y="1739011"/>
                  </a:cubicBezTo>
                  <a:cubicBezTo>
                    <a:pt x="518541" y="1754251"/>
                    <a:pt x="510921" y="1761871"/>
                    <a:pt x="495681" y="1761871"/>
                  </a:cubicBezTo>
                  <a:cubicBezTo>
                    <a:pt x="488061" y="1761871"/>
                    <a:pt x="480441" y="1754251"/>
                    <a:pt x="480441" y="1754251"/>
                  </a:cubicBezTo>
                  <a:close/>
                  <a:moveTo>
                    <a:pt x="6199886" y="1578737"/>
                  </a:moveTo>
                  <a:cubicBezTo>
                    <a:pt x="6199886" y="1571117"/>
                    <a:pt x="6199886" y="1571117"/>
                    <a:pt x="6199886" y="1571117"/>
                  </a:cubicBezTo>
                  <a:cubicBezTo>
                    <a:pt x="6184646" y="1555877"/>
                    <a:pt x="6192266" y="1533017"/>
                    <a:pt x="6207506" y="1517650"/>
                  </a:cubicBezTo>
                  <a:cubicBezTo>
                    <a:pt x="6230366" y="1510030"/>
                    <a:pt x="6253226" y="1510030"/>
                    <a:pt x="6260846" y="1532890"/>
                  </a:cubicBezTo>
                  <a:cubicBezTo>
                    <a:pt x="6268466" y="1532890"/>
                    <a:pt x="6268466" y="1532890"/>
                    <a:pt x="6268466" y="1532890"/>
                  </a:cubicBezTo>
                  <a:cubicBezTo>
                    <a:pt x="6276086" y="1555750"/>
                    <a:pt x="6276086" y="1578610"/>
                    <a:pt x="6253226" y="1586357"/>
                  </a:cubicBezTo>
                  <a:cubicBezTo>
                    <a:pt x="6245606" y="1593977"/>
                    <a:pt x="6237986" y="1593977"/>
                    <a:pt x="6230366" y="1593977"/>
                  </a:cubicBezTo>
                  <a:cubicBezTo>
                    <a:pt x="6222746" y="1593977"/>
                    <a:pt x="6207506" y="1586357"/>
                    <a:pt x="6199886" y="1578737"/>
                  </a:cubicBezTo>
                  <a:close/>
                  <a:moveTo>
                    <a:pt x="587248" y="1571117"/>
                  </a:moveTo>
                  <a:cubicBezTo>
                    <a:pt x="572008" y="1555877"/>
                    <a:pt x="564388" y="1533017"/>
                    <a:pt x="579628" y="1517650"/>
                  </a:cubicBezTo>
                  <a:cubicBezTo>
                    <a:pt x="587248" y="1502410"/>
                    <a:pt x="610108" y="1494790"/>
                    <a:pt x="632968" y="1510030"/>
                  </a:cubicBezTo>
                  <a:cubicBezTo>
                    <a:pt x="648208" y="1517650"/>
                    <a:pt x="655828" y="1540510"/>
                    <a:pt x="640588" y="1563497"/>
                  </a:cubicBezTo>
                  <a:cubicBezTo>
                    <a:pt x="632968" y="1571117"/>
                    <a:pt x="625348" y="1578737"/>
                    <a:pt x="610108" y="1578737"/>
                  </a:cubicBezTo>
                  <a:cubicBezTo>
                    <a:pt x="602488" y="1578737"/>
                    <a:pt x="594868" y="1578737"/>
                    <a:pt x="587248" y="1571117"/>
                  </a:cubicBezTo>
                  <a:close/>
                  <a:moveTo>
                    <a:pt x="6077839" y="1403223"/>
                  </a:moveTo>
                  <a:cubicBezTo>
                    <a:pt x="6062599" y="1380363"/>
                    <a:pt x="6070219" y="1357503"/>
                    <a:pt x="6085459" y="1349756"/>
                  </a:cubicBezTo>
                  <a:cubicBezTo>
                    <a:pt x="6100699" y="1334516"/>
                    <a:pt x="6123559" y="1334516"/>
                    <a:pt x="6138799" y="1357376"/>
                  </a:cubicBezTo>
                  <a:cubicBezTo>
                    <a:pt x="6146419" y="1372616"/>
                    <a:pt x="6146419" y="1395476"/>
                    <a:pt x="6131179" y="1410843"/>
                  </a:cubicBezTo>
                  <a:cubicBezTo>
                    <a:pt x="6123559" y="1410843"/>
                    <a:pt x="6115939" y="1418463"/>
                    <a:pt x="6108319" y="1418463"/>
                  </a:cubicBezTo>
                  <a:cubicBezTo>
                    <a:pt x="6093079" y="1418463"/>
                    <a:pt x="6085459" y="1410843"/>
                    <a:pt x="6077839" y="1403223"/>
                  </a:cubicBezTo>
                  <a:close/>
                  <a:moveTo>
                    <a:pt x="709168" y="1395603"/>
                  </a:moveTo>
                  <a:cubicBezTo>
                    <a:pt x="693928" y="1380363"/>
                    <a:pt x="693928" y="1357503"/>
                    <a:pt x="701548" y="1342136"/>
                  </a:cubicBezTo>
                  <a:cubicBezTo>
                    <a:pt x="716788" y="1326896"/>
                    <a:pt x="739648" y="1319276"/>
                    <a:pt x="754888" y="1334516"/>
                  </a:cubicBezTo>
                  <a:cubicBezTo>
                    <a:pt x="777748" y="1349756"/>
                    <a:pt x="777748" y="1372616"/>
                    <a:pt x="762508" y="1387983"/>
                  </a:cubicBezTo>
                  <a:cubicBezTo>
                    <a:pt x="754888" y="1395603"/>
                    <a:pt x="747268" y="1403223"/>
                    <a:pt x="732028" y="1403223"/>
                  </a:cubicBezTo>
                  <a:cubicBezTo>
                    <a:pt x="724408" y="1403223"/>
                    <a:pt x="716788" y="1403223"/>
                    <a:pt x="709168" y="1395603"/>
                  </a:cubicBezTo>
                  <a:close/>
                  <a:moveTo>
                    <a:pt x="5940552" y="1235456"/>
                  </a:moveTo>
                  <a:cubicBezTo>
                    <a:pt x="5932932" y="1220216"/>
                    <a:pt x="5932932" y="1197356"/>
                    <a:pt x="5948172" y="1181989"/>
                  </a:cubicBezTo>
                  <a:cubicBezTo>
                    <a:pt x="5963412" y="1166749"/>
                    <a:pt x="5986272" y="1166749"/>
                    <a:pt x="6001512" y="1181989"/>
                  </a:cubicBezTo>
                  <a:cubicBezTo>
                    <a:pt x="6016752" y="1204849"/>
                    <a:pt x="6009132" y="1227709"/>
                    <a:pt x="5993892" y="1243076"/>
                  </a:cubicBezTo>
                  <a:cubicBezTo>
                    <a:pt x="5986272" y="1243076"/>
                    <a:pt x="5978652" y="1250696"/>
                    <a:pt x="5971032" y="1250696"/>
                  </a:cubicBezTo>
                  <a:cubicBezTo>
                    <a:pt x="5963412" y="1250696"/>
                    <a:pt x="5948172" y="1243076"/>
                    <a:pt x="5940552" y="1235456"/>
                  </a:cubicBezTo>
                  <a:close/>
                  <a:moveTo>
                    <a:pt x="846455" y="1227836"/>
                  </a:moveTo>
                  <a:cubicBezTo>
                    <a:pt x="831215" y="1212596"/>
                    <a:pt x="831215" y="1189736"/>
                    <a:pt x="838835" y="1174369"/>
                  </a:cubicBezTo>
                  <a:cubicBezTo>
                    <a:pt x="854075" y="1159129"/>
                    <a:pt x="876935" y="1159129"/>
                    <a:pt x="892175" y="1174369"/>
                  </a:cubicBezTo>
                  <a:cubicBezTo>
                    <a:pt x="907415" y="1181989"/>
                    <a:pt x="915035" y="1204849"/>
                    <a:pt x="899795" y="1227836"/>
                  </a:cubicBezTo>
                  <a:cubicBezTo>
                    <a:pt x="892175" y="1235456"/>
                    <a:pt x="884555" y="1235456"/>
                    <a:pt x="869315" y="1235456"/>
                  </a:cubicBezTo>
                  <a:cubicBezTo>
                    <a:pt x="861695" y="1235456"/>
                    <a:pt x="854075" y="1235456"/>
                    <a:pt x="846455" y="1227836"/>
                  </a:cubicBezTo>
                  <a:close/>
                  <a:moveTo>
                    <a:pt x="5803265" y="1082802"/>
                  </a:moveTo>
                  <a:cubicBezTo>
                    <a:pt x="5788025" y="1067562"/>
                    <a:pt x="5788025" y="1037082"/>
                    <a:pt x="5803265" y="1029335"/>
                  </a:cubicBezTo>
                  <a:cubicBezTo>
                    <a:pt x="5818505" y="1014095"/>
                    <a:pt x="5841365" y="1014095"/>
                    <a:pt x="5856605" y="1029335"/>
                  </a:cubicBezTo>
                  <a:cubicBezTo>
                    <a:pt x="5871845" y="1044575"/>
                    <a:pt x="5871845" y="1067435"/>
                    <a:pt x="5856605" y="1082802"/>
                  </a:cubicBezTo>
                  <a:cubicBezTo>
                    <a:pt x="5848985" y="1090422"/>
                    <a:pt x="5833745" y="1090422"/>
                    <a:pt x="5826125" y="1090422"/>
                  </a:cubicBezTo>
                  <a:cubicBezTo>
                    <a:pt x="5818505" y="1090422"/>
                    <a:pt x="5810885" y="1090422"/>
                    <a:pt x="5803265" y="1082802"/>
                  </a:cubicBezTo>
                  <a:close/>
                  <a:moveTo>
                    <a:pt x="991362" y="1067562"/>
                  </a:moveTo>
                  <a:cubicBezTo>
                    <a:pt x="976122" y="1052322"/>
                    <a:pt x="976122" y="1029462"/>
                    <a:pt x="991362" y="1014095"/>
                  </a:cubicBezTo>
                  <a:cubicBezTo>
                    <a:pt x="1006602" y="998855"/>
                    <a:pt x="1029462" y="998855"/>
                    <a:pt x="1044702" y="1014095"/>
                  </a:cubicBezTo>
                  <a:cubicBezTo>
                    <a:pt x="1059942" y="1029335"/>
                    <a:pt x="1059942" y="1052195"/>
                    <a:pt x="1044702" y="1067562"/>
                  </a:cubicBezTo>
                  <a:cubicBezTo>
                    <a:pt x="1037082" y="1075182"/>
                    <a:pt x="1029462" y="1082802"/>
                    <a:pt x="1014222" y="1082802"/>
                  </a:cubicBezTo>
                  <a:cubicBezTo>
                    <a:pt x="1006602" y="1082802"/>
                    <a:pt x="998982" y="1075182"/>
                    <a:pt x="991362" y="1067562"/>
                  </a:cubicBezTo>
                  <a:close/>
                  <a:moveTo>
                    <a:pt x="5643118" y="930275"/>
                  </a:moveTo>
                  <a:cubicBezTo>
                    <a:pt x="5627878" y="922655"/>
                    <a:pt x="5627878" y="892175"/>
                    <a:pt x="5643118" y="876808"/>
                  </a:cubicBezTo>
                  <a:cubicBezTo>
                    <a:pt x="5658358" y="861568"/>
                    <a:pt x="5681218" y="861568"/>
                    <a:pt x="5696458" y="876808"/>
                  </a:cubicBezTo>
                  <a:cubicBezTo>
                    <a:pt x="5711698" y="892048"/>
                    <a:pt x="5711698" y="914908"/>
                    <a:pt x="5704078" y="930275"/>
                  </a:cubicBezTo>
                  <a:cubicBezTo>
                    <a:pt x="5696458" y="937895"/>
                    <a:pt x="5681218" y="945515"/>
                    <a:pt x="5673598" y="945515"/>
                  </a:cubicBezTo>
                  <a:cubicBezTo>
                    <a:pt x="5665978" y="945515"/>
                    <a:pt x="5650738" y="937895"/>
                    <a:pt x="5643118" y="930275"/>
                  </a:cubicBezTo>
                  <a:close/>
                  <a:moveTo>
                    <a:pt x="1143889" y="922655"/>
                  </a:moveTo>
                  <a:cubicBezTo>
                    <a:pt x="1128649" y="907415"/>
                    <a:pt x="1128649" y="876935"/>
                    <a:pt x="1143889" y="869188"/>
                  </a:cubicBezTo>
                  <a:cubicBezTo>
                    <a:pt x="1159129" y="853948"/>
                    <a:pt x="1189609" y="853948"/>
                    <a:pt x="1197229" y="869188"/>
                  </a:cubicBezTo>
                  <a:cubicBezTo>
                    <a:pt x="1212469" y="884428"/>
                    <a:pt x="1212469" y="907288"/>
                    <a:pt x="1197229" y="922655"/>
                  </a:cubicBezTo>
                  <a:cubicBezTo>
                    <a:pt x="1189609" y="930275"/>
                    <a:pt x="1181989" y="930275"/>
                    <a:pt x="1174369" y="930275"/>
                  </a:cubicBezTo>
                  <a:cubicBezTo>
                    <a:pt x="1159129" y="930275"/>
                    <a:pt x="1151509" y="930275"/>
                    <a:pt x="1143889" y="922655"/>
                  </a:cubicBezTo>
                  <a:close/>
                  <a:moveTo>
                    <a:pt x="5482971" y="792861"/>
                  </a:moveTo>
                  <a:cubicBezTo>
                    <a:pt x="5467731" y="785241"/>
                    <a:pt x="5467731" y="762381"/>
                    <a:pt x="5475351" y="739394"/>
                  </a:cubicBezTo>
                  <a:cubicBezTo>
                    <a:pt x="5490591" y="724154"/>
                    <a:pt x="5513451" y="724154"/>
                    <a:pt x="5528691" y="739394"/>
                  </a:cubicBezTo>
                  <a:cubicBezTo>
                    <a:pt x="5551551" y="747014"/>
                    <a:pt x="5551551" y="769874"/>
                    <a:pt x="5536311" y="792861"/>
                  </a:cubicBezTo>
                  <a:cubicBezTo>
                    <a:pt x="5528691" y="800481"/>
                    <a:pt x="5521071" y="808101"/>
                    <a:pt x="5505831" y="808101"/>
                  </a:cubicBezTo>
                  <a:cubicBezTo>
                    <a:pt x="5498211" y="808101"/>
                    <a:pt x="5490591" y="800481"/>
                    <a:pt x="5482971" y="792861"/>
                  </a:cubicBezTo>
                  <a:close/>
                  <a:moveTo>
                    <a:pt x="1304036" y="777621"/>
                  </a:moveTo>
                  <a:cubicBezTo>
                    <a:pt x="1296416" y="762381"/>
                    <a:pt x="1296416" y="739521"/>
                    <a:pt x="1311656" y="724154"/>
                  </a:cubicBezTo>
                  <a:cubicBezTo>
                    <a:pt x="1326896" y="716534"/>
                    <a:pt x="1349756" y="716534"/>
                    <a:pt x="1364996" y="731774"/>
                  </a:cubicBezTo>
                  <a:cubicBezTo>
                    <a:pt x="1380236" y="747014"/>
                    <a:pt x="1372616" y="777494"/>
                    <a:pt x="1357376" y="785241"/>
                  </a:cubicBezTo>
                  <a:cubicBezTo>
                    <a:pt x="1349756" y="792861"/>
                    <a:pt x="1342136" y="792861"/>
                    <a:pt x="1334516" y="792861"/>
                  </a:cubicBezTo>
                  <a:cubicBezTo>
                    <a:pt x="1326896" y="792861"/>
                    <a:pt x="1311656" y="792861"/>
                    <a:pt x="1304036" y="777621"/>
                  </a:cubicBezTo>
                  <a:close/>
                  <a:moveTo>
                    <a:pt x="5315204" y="670814"/>
                  </a:moveTo>
                  <a:cubicBezTo>
                    <a:pt x="5299964" y="655574"/>
                    <a:pt x="5292344" y="632714"/>
                    <a:pt x="5307584" y="617347"/>
                  </a:cubicBezTo>
                  <a:cubicBezTo>
                    <a:pt x="5315204" y="602107"/>
                    <a:pt x="5338064" y="594487"/>
                    <a:pt x="5360924" y="609727"/>
                  </a:cubicBezTo>
                  <a:cubicBezTo>
                    <a:pt x="5376164" y="617347"/>
                    <a:pt x="5376164" y="640207"/>
                    <a:pt x="5368544" y="663194"/>
                  </a:cubicBezTo>
                  <a:cubicBezTo>
                    <a:pt x="5360924" y="670814"/>
                    <a:pt x="5345684" y="678434"/>
                    <a:pt x="5338064" y="678434"/>
                  </a:cubicBezTo>
                  <a:cubicBezTo>
                    <a:pt x="5330444" y="678434"/>
                    <a:pt x="5322824" y="678434"/>
                    <a:pt x="5315204" y="670814"/>
                  </a:cubicBezTo>
                  <a:close/>
                  <a:moveTo>
                    <a:pt x="1479423" y="655574"/>
                  </a:moveTo>
                  <a:cubicBezTo>
                    <a:pt x="1464183" y="632714"/>
                    <a:pt x="1471803" y="609854"/>
                    <a:pt x="1487043" y="602107"/>
                  </a:cubicBezTo>
                  <a:cubicBezTo>
                    <a:pt x="1502283" y="586867"/>
                    <a:pt x="1525143" y="594487"/>
                    <a:pt x="1540383" y="609727"/>
                  </a:cubicBezTo>
                  <a:cubicBezTo>
                    <a:pt x="1548003" y="624967"/>
                    <a:pt x="1548003" y="647827"/>
                    <a:pt x="1532763" y="663194"/>
                  </a:cubicBezTo>
                  <a:cubicBezTo>
                    <a:pt x="1525143" y="663194"/>
                    <a:pt x="1517523" y="670814"/>
                    <a:pt x="1509903" y="670814"/>
                  </a:cubicBezTo>
                  <a:cubicBezTo>
                    <a:pt x="1494663" y="670814"/>
                    <a:pt x="1487043" y="663194"/>
                    <a:pt x="1479423" y="655574"/>
                  </a:cubicBezTo>
                  <a:close/>
                  <a:moveTo>
                    <a:pt x="5139817" y="556387"/>
                  </a:moveTo>
                  <a:cubicBezTo>
                    <a:pt x="5116957" y="541147"/>
                    <a:pt x="5109337" y="518287"/>
                    <a:pt x="5124577" y="502920"/>
                  </a:cubicBezTo>
                  <a:cubicBezTo>
                    <a:pt x="5132197" y="487680"/>
                    <a:pt x="5155057" y="480060"/>
                    <a:pt x="5177917" y="487680"/>
                  </a:cubicBezTo>
                  <a:cubicBezTo>
                    <a:pt x="5193157" y="502920"/>
                    <a:pt x="5200777" y="525780"/>
                    <a:pt x="5185537" y="541147"/>
                  </a:cubicBezTo>
                  <a:cubicBezTo>
                    <a:pt x="5185537" y="556387"/>
                    <a:pt x="5170297" y="564007"/>
                    <a:pt x="5155057" y="564007"/>
                  </a:cubicBezTo>
                  <a:cubicBezTo>
                    <a:pt x="5147437" y="564007"/>
                    <a:pt x="5139817" y="556387"/>
                    <a:pt x="5139817" y="556387"/>
                  </a:cubicBezTo>
                  <a:close/>
                  <a:moveTo>
                    <a:pt x="1654810" y="533527"/>
                  </a:moveTo>
                  <a:cubicBezTo>
                    <a:pt x="1647190" y="518287"/>
                    <a:pt x="1654810" y="495427"/>
                    <a:pt x="1670050" y="480060"/>
                  </a:cubicBezTo>
                  <a:cubicBezTo>
                    <a:pt x="1685290" y="472440"/>
                    <a:pt x="1708150" y="480060"/>
                    <a:pt x="1723390" y="495300"/>
                  </a:cubicBezTo>
                  <a:cubicBezTo>
                    <a:pt x="1731010" y="510540"/>
                    <a:pt x="1723390" y="533400"/>
                    <a:pt x="1708150" y="548767"/>
                  </a:cubicBezTo>
                  <a:cubicBezTo>
                    <a:pt x="1700530" y="548767"/>
                    <a:pt x="1692910" y="556387"/>
                    <a:pt x="1685290" y="556387"/>
                  </a:cubicBezTo>
                  <a:cubicBezTo>
                    <a:pt x="1677670" y="556387"/>
                    <a:pt x="1662430" y="548767"/>
                    <a:pt x="1654810" y="533527"/>
                  </a:cubicBezTo>
                  <a:close/>
                  <a:moveTo>
                    <a:pt x="4949190" y="449580"/>
                  </a:moveTo>
                  <a:cubicBezTo>
                    <a:pt x="4933950" y="441960"/>
                    <a:pt x="4926330" y="419100"/>
                    <a:pt x="4933950" y="403860"/>
                  </a:cubicBezTo>
                  <a:cubicBezTo>
                    <a:pt x="4949190" y="381000"/>
                    <a:pt x="4972050" y="373380"/>
                    <a:pt x="4987290" y="381000"/>
                  </a:cubicBezTo>
                  <a:cubicBezTo>
                    <a:pt x="5002530" y="396240"/>
                    <a:pt x="5010150" y="419100"/>
                    <a:pt x="5002530" y="434467"/>
                  </a:cubicBezTo>
                  <a:cubicBezTo>
                    <a:pt x="4994910" y="449707"/>
                    <a:pt x="4979670" y="457327"/>
                    <a:pt x="4972050" y="457327"/>
                  </a:cubicBezTo>
                  <a:cubicBezTo>
                    <a:pt x="4964430" y="457327"/>
                    <a:pt x="4956810" y="457327"/>
                    <a:pt x="4949190" y="449707"/>
                  </a:cubicBezTo>
                  <a:close/>
                  <a:moveTo>
                    <a:pt x="1845437" y="426847"/>
                  </a:moveTo>
                  <a:cubicBezTo>
                    <a:pt x="1830197" y="411607"/>
                    <a:pt x="1837817" y="388747"/>
                    <a:pt x="1860677" y="381127"/>
                  </a:cubicBezTo>
                  <a:cubicBezTo>
                    <a:pt x="1875917" y="365887"/>
                    <a:pt x="1898777" y="373507"/>
                    <a:pt x="1906397" y="396367"/>
                  </a:cubicBezTo>
                  <a:cubicBezTo>
                    <a:pt x="1921637" y="411607"/>
                    <a:pt x="1914017" y="434467"/>
                    <a:pt x="1891157" y="442087"/>
                  </a:cubicBezTo>
                  <a:cubicBezTo>
                    <a:pt x="1891157" y="449707"/>
                    <a:pt x="1883537" y="449707"/>
                    <a:pt x="1875917" y="449707"/>
                  </a:cubicBezTo>
                  <a:cubicBezTo>
                    <a:pt x="1860677" y="449707"/>
                    <a:pt x="1845437" y="442087"/>
                    <a:pt x="1845437" y="426847"/>
                  </a:cubicBezTo>
                  <a:close/>
                  <a:moveTo>
                    <a:pt x="4758563" y="358140"/>
                  </a:moveTo>
                  <a:cubicBezTo>
                    <a:pt x="4743323" y="350520"/>
                    <a:pt x="4735703" y="327660"/>
                    <a:pt x="4743323" y="312420"/>
                  </a:cubicBezTo>
                  <a:cubicBezTo>
                    <a:pt x="4750943" y="289560"/>
                    <a:pt x="4773803" y="281940"/>
                    <a:pt x="4789043" y="289560"/>
                  </a:cubicBezTo>
                  <a:cubicBezTo>
                    <a:pt x="4811903" y="297180"/>
                    <a:pt x="4819523" y="320040"/>
                    <a:pt x="4811903" y="343027"/>
                  </a:cubicBezTo>
                  <a:cubicBezTo>
                    <a:pt x="4804283" y="358267"/>
                    <a:pt x="4789043" y="365887"/>
                    <a:pt x="4773803" y="365887"/>
                  </a:cubicBezTo>
                  <a:cubicBezTo>
                    <a:pt x="4773803" y="365887"/>
                    <a:pt x="4766183" y="365887"/>
                    <a:pt x="4758563" y="358267"/>
                  </a:cubicBezTo>
                  <a:close/>
                  <a:moveTo>
                    <a:pt x="2036064" y="335407"/>
                  </a:moveTo>
                  <a:cubicBezTo>
                    <a:pt x="2028444" y="312547"/>
                    <a:pt x="2036064" y="289687"/>
                    <a:pt x="2051304" y="281940"/>
                  </a:cubicBezTo>
                  <a:cubicBezTo>
                    <a:pt x="2074164" y="274320"/>
                    <a:pt x="2097024" y="281940"/>
                    <a:pt x="2104644" y="304800"/>
                  </a:cubicBezTo>
                  <a:cubicBezTo>
                    <a:pt x="2112264" y="320040"/>
                    <a:pt x="2104644" y="342900"/>
                    <a:pt x="2081784" y="358267"/>
                  </a:cubicBezTo>
                  <a:cubicBezTo>
                    <a:pt x="2081784" y="358267"/>
                    <a:pt x="2074164" y="358267"/>
                    <a:pt x="2066544" y="358267"/>
                  </a:cubicBezTo>
                  <a:cubicBezTo>
                    <a:pt x="2051304" y="358267"/>
                    <a:pt x="2043684" y="350647"/>
                    <a:pt x="2036064" y="335407"/>
                  </a:cubicBezTo>
                  <a:close/>
                  <a:moveTo>
                    <a:pt x="4567809" y="281940"/>
                  </a:moveTo>
                  <a:cubicBezTo>
                    <a:pt x="4544949" y="274320"/>
                    <a:pt x="4537329" y="251460"/>
                    <a:pt x="4544949" y="228473"/>
                  </a:cubicBezTo>
                  <a:cubicBezTo>
                    <a:pt x="4552569" y="213233"/>
                    <a:pt x="4567809" y="205613"/>
                    <a:pt x="4590669" y="213233"/>
                  </a:cubicBezTo>
                  <a:cubicBezTo>
                    <a:pt x="4613529" y="213233"/>
                    <a:pt x="4621149" y="236093"/>
                    <a:pt x="4613529" y="258953"/>
                  </a:cubicBezTo>
                  <a:cubicBezTo>
                    <a:pt x="4605909" y="274193"/>
                    <a:pt x="4590669" y="281813"/>
                    <a:pt x="4575429" y="281813"/>
                  </a:cubicBezTo>
                  <a:cubicBezTo>
                    <a:pt x="4575429" y="281813"/>
                    <a:pt x="4567809" y="281813"/>
                    <a:pt x="4567809" y="281813"/>
                  </a:cubicBezTo>
                  <a:close/>
                  <a:moveTo>
                    <a:pt x="2234311" y="251333"/>
                  </a:moveTo>
                  <a:cubicBezTo>
                    <a:pt x="2226691" y="236093"/>
                    <a:pt x="2234311" y="213233"/>
                    <a:pt x="2257171" y="205613"/>
                  </a:cubicBezTo>
                  <a:cubicBezTo>
                    <a:pt x="2272411" y="197993"/>
                    <a:pt x="2295271" y="205613"/>
                    <a:pt x="2302891" y="228473"/>
                  </a:cubicBezTo>
                  <a:cubicBezTo>
                    <a:pt x="2310511" y="243713"/>
                    <a:pt x="2302891" y="266573"/>
                    <a:pt x="2280031" y="274193"/>
                  </a:cubicBezTo>
                  <a:cubicBezTo>
                    <a:pt x="2280031" y="274193"/>
                    <a:pt x="2272411" y="281813"/>
                    <a:pt x="2272411" y="281813"/>
                  </a:cubicBezTo>
                  <a:cubicBezTo>
                    <a:pt x="2249551" y="281813"/>
                    <a:pt x="2241931" y="266573"/>
                    <a:pt x="2234311" y="251333"/>
                  </a:cubicBezTo>
                  <a:close/>
                  <a:moveTo>
                    <a:pt x="4361942" y="213233"/>
                  </a:moveTo>
                  <a:cubicBezTo>
                    <a:pt x="4346702" y="205613"/>
                    <a:pt x="4331462" y="190373"/>
                    <a:pt x="4339082" y="167513"/>
                  </a:cubicBezTo>
                  <a:cubicBezTo>
                    <a:pt x="4346702" y="144653"/>
                    <a:pt x="4361942" y="137033"/>
                    <a:pt x="4384802" y="144653"/>
                  </a:cubicBezTo>
                  <a:cubicBezTo>
                    <a:pt x="4407662" y="144653"/>
                    <a:pt x="4415282" y="167513"/>
                    <a:pt x="4407662" y="190373"/>
                  </a:cubicBezTo>
                  <a:cubicBezTo>
                    <a:pt x="4407662" y="205613"/>
                    <a:pt x="4392422" y="213233"/>
                    <a:pt x="4377182" y="213233"/>
                  </a:cubicBezTo>
                  <a:cubicBezTo>
                    <a:pt x="4369562" y="213233"/>
                    <a:pt x="4369562" y="213233"/>
                    <a:pt x="4361942" y="213233"/>
                  </a:cubicBezTo>
                  <a:close/>
                  <a:moveTo>
                    <a:pt x="2432558" y="182753"/>
                  </a:moveTo>
                  <a:cubicBezTo>
                    <a:pt x="2432558" y="167513"/>
                    <a:pt x="2440178" y="144653"/>
                    <a:pt x="2463038" y="137033"/>
                  </a:cubicBezTo>
                  <a:cubicBezTo>
                    <a:pt x="2478278" y="129413"/>
                    <a:pt x="2501138" y="144653"/>
                    <a:pt x="2508758" y="159893"/>
                  </a:cubicBezTo>
                  <a:cubicBezTo>
                    <a:pt x="2516378" y="182753"/>
                    <a:pt x="2501138" y="205613"/>
                    <a:pt x="2485898" y="213360"/>
                  </a:cubicBezTo>
                  <a:cubicBezTo>
                    <a:pt x="2478278" y="213360"/>
                    <a:pt x="2478278" y="213360"/>
                    <a:pt x="2470658" y="213360"/>
                  </a:cubicBezTo>
                  <a:cubicBezTo>
                    <a:pt x="2455418" y="213360"/>
                    <a:pt x="2440178" y="198120"/>
                    <a:pt x="2432558" y="182880"/>
                  </a:cubicBezTo>
                  <a:close/>
                  <a:moveTo>
                    <a:pt x="4155948" y="160020"/>
                  </a:moveTo>
                  <a:cubicBezTo>
                    <a:pt x="4140708" y="160020"/>
                    <a:pt x="4125468" y="137160"/>
                    <a:pt x="4133088" y="114300"/>
                  </a:cubicBezTo>
                  <a:cubicBezTo>
                    <a:pt x="4133088" y="91440"/>
                    <a:pt x="4155948" y="83820"/>
                    <a:pt x="4178808" y="83820"/>
                  </a:cubicBezTo>
                  <a:cubicBezTo>
                    <a:pt x="4194048" y="91440"/>
                    <a:pt x="4209288" y="114300"/>
                    <a:pt x="4201668" y="129540"/>
                  </a:cubicBezTo>
                  <a:cubicBezTo>
                    <a:pt x="4201668" y="152400"/>
                    <a:pt x="4186428" y="160020"/>
                    <a:pt x="4163568" y="160020"/>
                  </a:cubicBezTo>
                  <a:cubicBezTo>
                    <a:pt x="4163568" y="160020"/>
                    <a:pt x="4163568" y="160020"/>
                    <a:pt x="4155948" y="160020"/>
                  </a:cubicBezTo>
                  <a:close/>
                  <a:moveTo>
                    <a:pt x="2646045" y="129540"/>
                  </a:moveTo>
                  <a:cubicBezTo>
                    <a:pt x="2638425" y="106680"/>
                    <a:pt x="2653665" y="91440"/>
                    <a:pt x="2668905" y="83820"/>
                  </a:cubicBezTo>
                  <a:cubicBezTo>
                    <a:pt x="2691765" y="76200"/>
                    <a:pt x="2714625" y="91440"/>
                    <a:pt x="2714625" y="114300"/>
                  </a:cubicBezTo>
                  <a:cubicBezTo>
                    <a:pt x="2722245" y="129540"/>
                    <a:pt x="2707005" y="152400"/>
                    <a:pt x="2684145" y="160020"/>
                  </a:cubicBezTo>
                  <a:cubicBezTo>
                    <a:pt x="2684145" y="160020"/>
                    <a:pt x="2684145" y="160020"/>
                    <a:pt x="2676525" y="160020"/>
                  </a:cubicBezTo>
                  <a:cubicBezTo>
                    <a:pt x="2661285" y="160020"/>
                    <a:pt x="2646045" y="144780"/>
                    <a:pt x="2646045" y="129540"/>
                  </a:cubicBezTo>
                  <a:close/>
                  <a:moveTo>
                    <a:pt x="3950081" y="121920"/>
                  </a:moveTo>
                  <a:cubicBezTo>
                    <a:pt x="3927221" y="114300"/>
                    <a:pt x="3919601" y="99060"/>
                    <a:pt x="3919601" y="76200"/>
                  </a:cubicBezTo>
                  <a:cubicBezTo>
                    <a:pt x="3919601" y="53340"/>
                    <a:pt x="3942461" y="45720"/>
                    <a:pt x="3965321" y="45720"/>
                  </a:cubicBezTo>
                  <a:cubicBezTo>
                    <a:pt x="3980561" y="45720"/>
                    <a:pt x="3995801" y="68580"/>
                    <a:pt x="3995801" y="91440"/>
                  </a:cubicBezTo>
                  <a:cubicBezTo>
                    <a:pt x="3988181" y="106680"/>
                    <a:pt x="3972941" y="121920"/>
                    <a:pt x="3957701" y="121920"/>
                  </a:cubicBezTo>
                  <a:cubicBezTo>
                    <a:pt x="3957701" y="121920"/>
                    <a:pt x="3950081" y="121920"/>
                    <a:pt x="3950081" y="121920"/>
                  </a:cubicBezTo>
                  <a:close/>
                  <a:moveTo>
                    <a:pt x="2851912" y="83820"/>
                  </a:moveTo>
                  <a:cubicBezTo>
                    <a:pt x="2851912" y="68580"/>
                    <a:pt x="2867152" y="45720"/>
                    <a:pt x="2882392" y="45720"/>
                  </a:cubicBezTo>
                  <a:cubicBezTo>
                    <a:pt x="2905252" y="38100"/>
                    <a:pt x="2928112" y="53340"/>
                    <a:pt x="2928112" y="76200"/>
                  </a:cubicBezTo>
                  <a:cubicBezTo>
                    <a:pt x="2928112" y="99060"/>
                    <a:pt x="2920492" y="114300"/>
                    <a:pt x="2897632" y="121920"/>
                  </a:cubicBezTo>
                  <a:cubicBezTo>
                    <a:pt x="2897632" y="121920"/>
                    <a:pt x="2890012" y="121920"/>
                    <a:pt x="2890012" y="121920"/>
                  </a:cubicBezTo>
                  <a:cubicBezTo>
                    <a:pt x="2874772" y="121920"/>
                    <a:pt x="2851912" y="106680"/>
                    <a:pt x="2851912" y="83820"/>
                  </a:cubicBezTo>
                  <a:close/>
                  <a:moveTo>
                    <a:pt x="3744087" y="91440"/>
                  </a:moveTo>
                  <a:cubicBezTo>
                    <a:pt x="3721227" y="91440"/>
                    <a:pt x="3705987" y="76200"/>
                    <a:pt x="3705987" y="53340"/>
                  </a:cubicBezTo>
                  <a:cubicBezTo>
                    <a:pt x="3705987" y="30480"/>
                    <a:pt x="3728847" y="15240"/>
                    <a:pt x="3751707" y="15240"/>
                  </a:cubicBezTo>
                  <a:cubicBezTo>
                    <a:pt x="3766947" y="22860"/>
                    <a:pt x="3782187" y="38100"/>
                    <a:pt x="3782187" y="60960"/>
                  </a:cubicBezTo>
                  <a:cubicBezTo>
                    <a:pt x="3782187" y="76200"/>
                    <a:pt x="3766947" y="91440"/>
                    <a:pt x="3744087" y="91440"/>
                  </a:cubicBezTo>
                  <a:close/>
                  <a:moveTo>
                    <a:pt x="3065399" y="60960"/>
                  </a:moveTo>
                  <a:cubicBezTo>
                    <a:pt x="3065399" y="38100"/>
                    <a:pt x="3080639" y="15240"/>
                    <a:pt x="3095879" y="15240"/>
                  </a:cubicBezTo>
                  <a:cubicBezTo>
                    <a:pt x="3118739" y="15240"/>
                    <a:pt x="3141599" y="30480"/>
                    <a:pt x="3141599" y="53340"/>
                  </a:cubicBezTo>
                  <a:cubicBezTo>
                    <a:pt x="3141599" y="68580"/>
                    <a:pt x="3126359" y="91440"/>
                    <a:pt x="3103499" y="91440"/>
                  </a:cubicBezTo>
                  <a:cubicBezTo>
                    <a:pt x="3080639" y="91440"/>
                    <a:pt x="3065399" y="76200"/>
                    <a:pt x="3065399" y="60960"/>
                  </a:cubicBezTo>
                  <a:close/>
                  <a:moveTo>
                    <a:pt x="3530600" y="83820"/>
                  </a:moveTo>
                  <a:cubicBezTo>
                    <a:pt x="3507740" y="76200"/>
                    <a:pt x="3492500" y="60960"/>
                    <a:pt x="3492500" y="38100"/>
                  </a:cubicBezTo>
                  <a:cubicBezTo>
                    <a:pt x="3492500" y="22860"/>
                    <a:pt x="3507740" y="0"/>
                    <a:pt x="3530600" y="7620"/>
                  </a:cubicBezTo>
                  <a:cubicBezTo>
                    <a:pt x="3553460" y="7620"/>
                    <a:pt x="3568700" y="22860"/>
                    <a:pt x="3568700" y="45720"/>
                  </a:cubicBezTo>
                  <a:cubicBezTo>
                    <a:pt x="3568700" y="60960"/>
                    <a:pt x="3553460" y="83820"/>
                    <a:pt x="3530600" y="83820"/>
                  </a:cubicBezTo>
                  <a:close/>
                  <a:moveTo>
                    <a:pt x="3278886" y="45720"/>
                  </a:moveTo>
                  <a:cubicBezTo>
                    <a:pt x="3278886" y="22860"/>
                    <a:pt x="3294126" y="7620"/>
                    <a:pt x="3316986" y="0"/>
                  </a:cubicBezTo>
                  <a:cubicBezTo>
                    <a:pt x="3339846" y="0"/>
                    <a:pt x="3355086" y="22860"/>
                    <a:pt x="3355086" y="38100"/>
                  </a:cubicBezTo>
                  <a:cubicBezTo>
                    <a:pt x="3355086" y="60960"/>
                    <a:pt x="3339846" y="76200"/>
                    <a:pt x="3316986" y="76200"/>
                  </a:cubicBezTo>
                  <a:cubicBezTo>
                    <a:pt x="3294126" y="76200"/>
                    <a:pt x="3278886" y="60960"/>
                    <a:pt x="3278886" y="45720"/>
                  </a:cubicBezTo>
                  <a:close/>
                </a:path>
              </a:pathLst>
            </a:custGeom>
            <a:solidFill>
              <a:srgbClr val="BFBFBF"/>
            </a:solidFill>
          </p:spPr>
          <p:txBody>
            <a:bodyPr/>
            <a:lstStyle/>
            <a:p>
              <a:endParaRPr lang="et-EE"/>
            </a:p>
          </p:txBody>
        </p:sp>
      </p:grpSp>
      <p:grpSp>
        <p:nvGrpSpPr>
          <p:cNvPr id="4" name="Group 4"/>
          <p:cNvGrpSpPr/>
          <p:nvPr/>
        </p:nvGrpSpPr>
        <p:grpSpPr>
          <a:xfrm>
            <a:off x="15035582" y="2145857"/>
            <a:ext cx="2223718" cy="2218402"/>
            <a:chOff x="0" y="0"/>
            <a:chExt cx="2409120" cy="2403360"/>
          </a:xfrm>
        </p:grpSpPr>
        <p:sp>
          <p:nvSpPr>
            <p:cNvPr id="5" name="Freeform 5"/>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397D5A"/>
            </a:solidFill>
          </p:spPr>
          <p:txBody>
            <a:bodyPr/>
            <a:lstStyle/>
            <a:p>
              <a:endParaRPr lang="et-EE"/>
            </a:p>
          </p:txBody>
        </p:sp>
      </p:grpSp>
      <p:grpSp>
        <p:nvGrpSpPr>
          <p:cNvPr id="6" name="Group 6"/>
          <p:cNvGrpSpPr/>
          <p:nvPr/>
        </p:nvGrpSpPr>
        <p:grpSpPr>
          <a:xfrm>
            <a:off x="14372985" y="3913002"/>
            <a:ext cx="507082" cy="515722"/>
            <a:chOff x="0" y="0"/>
            <a:chExt cx="549360" cy="558720"/>
          </a:xfrm>
        </p:grpSpPr>
        <p:sp>
          <p:nvSpPr>
            <p:cNvPr id="7" name="Freeform 7"/>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txBody>
            <a:bodyPr/>
            <a:lstStyle/>
            <a:p>
              <a:endParaRPr lang="et-EE"/>
            </a:p>
          </p:txBody>
        </p:sp>
        <p:sp>
          <p:nvSpPr>
            <p:cNvPr id="8" name="Freeform 8"/>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txBody>
            <a:bodyPr/>
            <a:lstStyle/>
            <a:p>
              <a:endParaRPr lang="et-EE"/>
            </a:p>
          </p:txBody>
        </p:sp>
      </p:grpSp>
      <p:grpSp>
        <p:nvGrpSpPr>
          <p:cNvPr id="9" name="Group 9"/>
          <p:cNvGrpSpPr/>
          <p:nvPr/>
        </p:nvGrpSpPr>
        <p:grpSpPr>
          <a:xfrm>
            <a:off x="15035582" y="7039898"/>
            <a:ext cx="2223718" cy="2218402"/>
            <a:chOff x="0" y="0"/>
            <a:chExt cx="2409120" cy="2403360"/>
          </a:xfrm>
        </p:grpSpPr>
        <p:sp>
          <p:nvSpPr>
            <p:cNvPr id="10" name="Freeform 10"/>
            <p:cNvSpPr/>
            <p:nvPr/>
          </p:nvSpPr>
          <p:spPr>
            <a:xfrm>
              <a:off x="0" y="0"/>
              <a:ext cx="2409190" cy="2403348"/>
            </a:xfrm>
            <a:custGeom>
              <a:avLst/>
              <a:gdLst/>
              <a:ahLst/>
              <a:cxnLst/>
              <a:rect l="l" t="t" r="r" b="b"/>
              <a:pathLst>
                <a:path w="2409190" h="2403348">
                  <a:moveTo>
                    <a:pt x="0" y="1201674"/>
                  </a:moveTo>
                  <a:cubicBezTo>
                    <a:pt x="0" y="537972"/>
                    <a:pt x="539242" y="0"/>
                    <a:pt x="1204595" y="0"/>
                  </a:cubicBezTo>
                  <a:cubicBezTo>
                    <a:pt x="1869948" y="0"/>
                    <a:pt x="2409190" y="537972"/>
                    <a:pt x="2409190" y="1201674"/>
                  </a:cubicBezTo>
                  <a:cubicBezTo>
                    <a:pt x="2409190" y="1865376"/>
                    <a:pt x="1869948" y="2403348"/>
                    <a:pt x="1204595" y="2403348"/>
                  </a:cubicBezTo>
                  <a:cubicBezTo>
                    <a:pt x="539242" y="2403348"/>
                    <a:pt x="0" y="1865376"/>
                    <a:pt x="0" y="1201674"/>
                  </a:cubicBezTo>
                  <a:close/>
                </a:path>
              </a:pathLst>
            </a:custGeom>
            <a:solidFill>
              <a:srgbClr val="397D5A"/>
            </a:solidFill>
          </p:spPr>
          <p:txBody>
            <a:bodyPr/>
            <a:lstStyle/>
            <a:p>
              <a:endParaRPr lang="et-EE"/>
            </a:p>
          </p:txBody>
        </p:sp>
      </p:grpSp>
      <p:grpSp>
        <p:nvGrpSpPr>
          <p:cNvPr id="11" name="Group 11"/>
          <p:cNvGrpSpPr/>
          <p:nvPr/>
        </p:nvGrpSpPr>
        <p:grpSpPr>
          <a:xfrm>
            <a:off x="14372985" y="6975433"/>
            <a:ext cx="507082" cy="515722"/>
            <a:chOff x="0" y="0"/>
            <a:chExt cx="549360" cy="558720"/>
          </a:xfrm>
        </p:grpSpPr>
        <p:sp>
          <p:nvSpPr>
            <p:cNvPr id="12" name="Freeform 12"/>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txBody>
            <a:bodyPr/>
            <a:lstStyle/>
            <a:p>
              <a:endParaRPr lang="et-EE"/>
            </a:p>
          </p:txBody>
        </p:sp>
        <p:sp>
          <p:nvSpPr>
            <p:cNvPr id="13" name="Freeform 13"/>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txBody>
            <a:bodyPr/>
            <a:lstStyle/>
            <a:p>
              <a:endParaRPr lang="et-EE"/>
            </a:p>
          </p:txBody>
        </p:sp>
      </p:grpSp>
      <p:grpSp>
        <p:nvGrpSpPr>
          <p:cNvPr id="14" name="Group 14"/>
          <p:cNvGrpSpPr/>
          <p:nvPr/>
        </p:nvGrpSpPr>
        <p:grpSpPr>
          <a:xfrm>
            <a:off x="14513878" y="7124966"/>
            <a:ext cx="219315" cy="216656"/>
            <a:chOff x="0" y="0"/>
            <a:chExt cx="237600" cy="234720"/>
          </a:xfrm>
        </p:grpSpPr>
        <p:sp>
          <p:nvSpPr>
            <p:cNvPr id="15" name="Freeform 15"/>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txBody>
            <a:bodyPr/>
            <a:lstStyle/>
            <a:p>
              <a:endParaRPr lang="et-EE"/>
            </a:p>
          </p:txBody>
        </p:sp>
      </p:grpSp>
      <p:grpSp>
        <p:nvGrpSpPr>
          <p:cNvPr id="16" name="Group 16"/>
          <p:cNvGrpSpPr/>
          <p:nvPr/>
        </p:nvGrpSpPr>
        <p:grpSpPr>
          <a:xfrm>
            <a:off x="6562723" y="2145857"/>
            <a:ext cx="2224383" cy="2218402"/>
            <a:chOff x="0" y="0"/>
            <a:chExt cx="2409840" cy="2403360"/>
          </a:xfrm>
        </p:grpSpPr>
        <p:sp>
          <p:nvSpPr>
            <p:cNvPr id="17" name="Freeform 17"/>
            <p:cNvSpPr/>
            <p:nvPr/>
          </p:nvSpPr>
          <p:spPr>
            <a:xfrm>
              <a:off x="0" y="0"/>
              <a:ext cx="2409952" cy="2403348"/>
            </a:xfrm>
            <a:custGeom>
              <a:avLst/>
              <a:gdLst/>
              <a:ahLst/>
              <a:cxnLst/>
              <a:rect l="l" t="t" r="r" b="b"/>
              <a:pathLst>
                <a:path w="2409952" h="2403348">
                  <a:moveTo>
                    <a:pt x="0" y="1201674"/>
                  </a:moveTo>
                  <a:cubicBezTo>
                    <a:pt x="0" y="537972"/>
                    <a:pt x="539496" y="0"/>
                    <a:pt x="1204976" y="0"/>
                  </a:cubicBezTo>
                  <a:cubicBezTo>
                    <a:pt x="1870456" y="0"/>
                    <a:pt x="2409952" y="537972"/>
                    <a:pt x="2409952" y="1201674"/>
                  </a:cubicBezTo>
                  <a:cubicBezTo>
                    <a:pt x="2409952" y="1865376"/>
                    <a:pt x="1870456" y="2403348"/>
                    <a:pt x="1204976" y="2403348"/>
                  </a:cubicBezTo>
                  <a:cubicBezTo>
                    <a:pt x="539496" y="2403348"/>
                    <a:pt x="0" y="1865376"/>
                    <a:pt x="0" y="1201674"/>
                  </a:cubicBezTo>
                  <a:close/>
                </a:path>
              </a:pathLst>
            </a:custGeom>
            <a:solidFill>
              <a:srgbClr val="397D5A"/>
            </a:solidFill>
          </p:spPr>
          <p:txBody>
            <a:bodyPr/>
            <a:lstStyle/>
            <a:p>
              <a:endParaRPr lang="et-EE"/>
            </a:p>
          </p:txBody>
        </p:sp>
      </p:grpSp>
      <p:grpSp>
        <p:nvGrpSpPr>
          <p:cNvPr id="18" name="Group 18"/>
          <p:cNvGrpSpPr/>
          <p:nvPr/>
        </p:nvGrpSpPr>
        <p:grpSpPr>
          <a:xfrm>
            <a:off x="8942620" y="3913002"/>
            <a:ext cx="507082" cy="515722"/>
            <a:chOff x="0" y="0"/>
            <a:chExt cx="549360" cy="558720"/>
          </a:xfrm>
        </p:grpSpPr>
        <p:sp>
          <p:nvSpPr>
            <p:cNvPr id="19" name="Freeform 19"/>
            <p:cNvSpPr/>
            <p:nvPr/>
          </p:nvSpPr>
          <p:spPr>
            <a:xfrm>
              <a:off x="38100" y="38100"/>
              <a:ext cx="473075" cy="482473"/>
            </a:xfrm>
            <a:custGeom>
              <a:avLst/>
              <a:gdLst/>
              <a:ahLst/>
              <a:cxnLst/>
              <a:rect l="l" t="t" r="r" b="b"/>
              <a:pathLst>
                <a:path w="473075" h="482473">
                  <a:moveTo>
                    <a:pt x="0" y="241300"/>
                  </a:moveTo>
                  <a:cubicBezTo>
                    <a:pt x="0" y="108077"/>
                    <a:pt x="105918" y="0"/>
                    <a:pt x="236601" y="0"/>
                  </a:cubicBezTo>
                  <a:cubicBezTo>
                    <a:pt x="367284" y="0"/>
                    <a:pt x="473075" y="108077"/>
                    <a:pt x="473075" y="241300"/>
                  </a:cubicBezTo>
                  <a:cubicBezTo>
                    <a:pt x="473075" y="374523"/>
                    <a:pt x="367157" y="482473"/>
                    <a:pt x="236601" y="482473"/>
                  </a:cubicBezTo>
                  <a:cubicBezTo>
                    <a:pt x="106045" y="482473"/>
                    <a:pt x="0" y="374523"/>
                    <a:pt x="0" y="241300"/>
                  </a:cubicBezTo>
                  <a:close/>
                </a:path>
              </a:pathLst>
            </a:custGeom>
            <a:solidFill>
              <a:srgbClr val="FFFFFF"/>
            </a:solidFill>
          </p:spPr>
          <p:txBody>
            <a:bodyPr/>
            <a:lstStyle/>
            <a:p>
              <a:endParaRPr lang="et-EE"/>
            </a:p>
          </p:txBody>
        </p:sp>
        <p:sp>
          <p:nvSpPr>
            <p:cNvPr id="20" name="Freeform 20"/>
            <p:cNvSpPr/>
            <p:nvPr/>
          </p:nvSpPr>
          <p:spPr>
            <a:xfrm>
              <a:off x="0" y="0"/>
              <a:ext cx="549402" cy="558800"/>
            </a:xfrm>
            <a:custGeom>
              <a:avLst/>
              <a:gdLst/>
              <a:ahLst/>
              <a:cxnLst/>
              <a:rect l="l" t="t" r="r" b="b"/>
              <a:pathLst>
                <a:path w="549402" h="558800">
                  <a:moveTo>
                    <a:pt x="0" y="279400"/>
                  </a:moveTo>
                  <a:cubicBezTo>
                    <a:pt x="0" y="125730"/>
                    <a:pt x="122301" y="0"/>
                    <a:pt x="274701" y="0"/>
                  </a:cubicBezTo>
                  <a:lnTo>
                    <a:pt x="274701" y="38100"/>
                  </a:lnTo>
                  <a:lnTo>
                    <a:pt x="274701" y="0"/>
                  </a:lnTo>
                  <a:cubicBezTo>
                    <a:pt x="427101" y="0"/>
                    <a:pt x="549402" y="125730"/>
                    <a:pt x="549402" y="279400"/>
                  </a:cubicBezTo>
                  <a:lnTo>
                    <a:pt x="511302" y="279400"/>
                  </a:lnTo>
                  <a:lnTo>
                    <a:pt x="549402" y="279400"/>
                  </a:lnTo>
                  <a:cubicBezTo>
                    <a:pt x="549402" y="432943"/>
                    <a:pt x="427101" y="558800"/>
                    <a:pt x="274701" y="558800"/>
                  </a:cubicBezTo>
                  <a:lnTo>
                    <a:pt x="274701" y="520700"/>
                  </a:lnTo>
                  <a:lnTo>
                    <a:pt x="274701" y="558800"/>
                  </a:lnTo>
                  <a:cubicBezTo>
                    <a:pt x="122301" y="558673"/>
                    <a:pt x="0" y="432943"/>
                    <a:pt x="0" y="279400"/>
                  </a:cubicBezTo>
                  <a:lnTo>
                    <a:pt x="38100" y="279400"/>
                  </a:lnTo>
                  <a:lnTo>
                    <a:pt x="76200" y="279400"/>
                  </a:lnTo>
                  <a:lnTo>
                    <a:pt x="38100" y="279400"/>
                  </a:lnTo>
                  <a:lnTo>
                    <a:pt x="0" y="279400"/>
                  </a:lnTo>
                  <a:moveTo>
                    <a:pt x="76327" y="279400"/>
                  </a:moveTo>
                  <a:cubicBezTo>
                    <a:pt x="76327" y="300482"/>
                    <a:pt x="59182" y="317500"/>
                    <a:pt x="38227" y="317500"/>
                  </a:cubicBezTo>
                  <a:cubicBezTo>
                    <a:pt x="17272" y="317500"/>
                    <a:pt x="127" y="300355"/>
                    <a:pt x="127" y="279400"/>
                  </a:cubicBezTo>
                  <a:cubicBezTo>
                    <a:pt x="127" y="258445"/>
                    <a:pt x="17272" y="241300"/>
                    <a:pt x="38227" y="241300"/>
                  </a:cubicBezTo>
                  <a:cubicBezTo>
                    <a:pt x="59182" y="241300"/>
                    <a:pt x="76327" y="258445"/>
                    <a:pt x="76327" y="279400"/>
                  </a:cubicBezTo>
                  <a:cubicBezTo>
                    <a:pt x="76327" y="392303"/>
                    <a:pt x="165862" y="482473"/>
                    <a:pt x="274701" y="482473"/>
                  </a:cubicBezTo>
                  <a:cubicBezTo>
                    <a:pt x="383540" y="482473"/>
                    <a:pt x="473075" y="392176"/>
                    <a:pt x="473075" y="279400"/>
                  </a:cubicBezTo>
                  <a:cubicBezTo>
                    <a:pt x="473075" y="166624"/>
                    <a:pt x="383540" y="76327"/>
                    <a:pt x="274701" y="76327"/>
                  </a:cubicBezTo>
                  <a:lnTo>
                    <a:pt x="274701" y="38100"/>
                  </a:lnTo>
                  <a:lnTo>
                    <a:pt x="274701" y="76200"/>
                  </a:lnTo>
                  <a:cubicBezTo>
                    <a:pt x="165862" y="76327"/>
                    <a:pt x="76327" y="166497"/>
                    <a:pt x="76327" y="279400"/>
                  </a:cubicBezTo>
                  <a:close/>
                </a:path>
              </a:pathLst>
            </a:custGeom>
            <a:solidFill>
              <a:srgbClr val="397D5A"/>
            </a:solidFill>
          </p:spPr>
          <p:txBody>
            <a:bodyPr/>
            <a:lstStyle/>
            <a:p>
              <a:endParaRPr lang="et-EE"/>
            </a:p>
          </p:txBody>
        </p:sp>
      </p:grpSp>
      <p:grpSp>
        <p:nvGrpSpPr>
          <p:cNvPr id="21" name="Group 21"/>
          <p:cNvGrpSpPr/>
          <p:nvPr/>
        </p:nvGrpSpPr>
        <p:grpSpPr>
          <a:xfrm>
            <a:off x="14516869" y="4062535"/>
            <a:ext cx="219315" cy="216656"/>
            <a:chOff x="0" y="0"/>
            <a:chExt cx="237600" cy="234720"/>
          </a:xfrm>
        </p:grpSpPr>
        <p:sp>
          <p:nvSpPr>
            <p:cNvPr id="22" name="Freeform 22"/>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txBody>
            <a:bodyPr/>
            <a:lstStyle/>
            <a:p>
              <a:endParaRPr lang="et-EE"/>
            </a:p>
          </p:txBody>
        </p:sp>
      </p:grpSp>
      <p:grpSp>
        <p:nvGrpSpPr>
          <p:cNvPr id="23" name="Group 23"/>
          <p:cNvGrpSpPr/>
          <p:nvPr/>
        </p:nvGrpSpPr>
        <p:grpSpPr>
          <a:xfrm>
            <a:off x="9089494" y="4062535"/>
            <a:ext cx="219315" cy="216656"/>
            <a:chOff x="0" y="0"/>
            <a:chExt cx="237600" cy="234720"/>
          </a:xfrm>
        </p:grpSpPr>
        <p:sp>
          <p:nvSpPr>
            <p:cNvPr id="24" name="Freeform 24"/>
            <p:cNvSpPr/>
            <p:nvPr/>
          </p:nvSpPr>
          <p:spPr>
            <a:xfrm>
              <a:off x="0" y="0"/>
              <a:ext cx="237490" cy="234696"/>
            </a:xfrm>
            <a:custGeom>
              <a:avLst/>
              <a:gdLst/>
              <a:ahLst/>
              <a:cxnLst/>
              <a:rect l="l" t="t" r="r" b="b"/>
              <a:pathLst>
                <a:path w="237490" h="234696">
                  <a:moveTo>
                    <a:pt x="0" y="117348"/>
                  </a:moveTo>
                  <a:cubicBezTo>
                    <a:pt x="0" y="52578"/>
                    <a:pt x="53213" y="0"/>
                    <a:pt x="118745" y="0"/>
                  </a:cubicBezTo>
                  <a:cubicBezTo>
                    <a:pt x="184277" y="0"/>
                    <a:pt x="237490" y="52578"/>
                    <a:pt x="237490" y="117348"/>
                  </a:cubicBezTo>
                  <a:cubicBezTo>
                    <a:pt x="237490" y="182118"/>
                    <a:pt x="184277" y="234696"/>
                    <a:pt x="118745" y="234696"/>
                  </a:cubicBezTo>
                  <a:cubicBezTo>
                    <a:pt x="53213" y="234696"/>
                    <a:pt x="0" y="182118"/>
                    <a:pt x="0" y="117348"/>
                  </a:cubicBezTo>
                  <a:close/>
                </a:path>
              </a:pathLst>
            </a:custGeom>
            <a:solidFill>
              <a:srgbClr val="397D5A"/>
            </a:solidFill>
          </p:spPr>
          <p:txBody>
            <a:bodyPr/>
            <a:lstStyle/>
            <a:p>
              <a:endParaRPr lang="et-EE"/>
            </a:p>
          </p:txBody>
        </p:sp>
      </p:grpSp>
      <p:grpSp>
        <p:nvGrpSpPr>
          <p:cNvPr id="25" name="Group 25"/>
          <p:cNvGrpSpPr/>
          <p:nvPr/>
        </p:nvGrpSpPr>
        <p:grpSpPr>
          <a:xfrm>
            <a:off x="9655291" y="3446026"/>
            <a:ext cx="4512106" cy="4512106"/>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90500" cap="sq">
              <a:solidFill>
                <a:srgbClr val="397D5A"/>
              </a:solidFill>
              <a:prstDash val="solid"/>
              <a:miter/>
            </a:ln>
          </p:spPr>
          <p:txBody>
            <a:bodyPr/>
            <a:lstStyle/>
            <a:p>
              <a:endParaRPr lang="et-EE"/>
            </a:p>
          </p:txBody>
        </p:sp>
        <p:sp>
          <p:nvSpPr>
            <p:cNvPr id="27" name="TextBox 27"/>
            <p:cNvSpPr txBox="1"/>
            <p:nvPr/>
          </p:nvSpPr>
          <p:spPr>
            <a:xfrm>
              <a:off x="76200" y="57150"/>
              <a:ext cx="660400" cy="679450"/>
            </a:xfrm>
            <a:prstGeom prst="rect">
              <a:avLst/>
            </a:prstGeom>
          </p:spPr>
          <p:txBody>
            <a:bodyPr lIns="50800" tIns="50800" rIns="50800" bIns="50800" rtlCol="0" anchor="ctr"/>
            <a:lstStyle/>
            <a:p>
              <a:pPr algn="ctr">
                <a:lnSpc>
                  <a:spcPts val="2859"/>
                </a:lnSpc>
              </a:pPr>
              <a:endParaRPr/>
            </a:p>
          </p:txBody>
        </p:sp>
      </p:grpSp>
      <p:sp>
        <p:nvSpPr>
          <p:cNvPr id="28" name="TextBox 28"/>
          <p:cNvSpPr txBox="1"/>
          <p:nvPr/>
        </p:nvSpPr>
        <p:spPr>
          <a:xfrm>
            <a:off x="1028634" y="2398647"/>
            <a:ext cx="5241647" cy="3066289"/>
          </a:xfrm>
          <a:prstGeom prst="rect">
            <a:avLst/>
          </a:prstGeom>
        </p:spPr>
        <p:txBody>
          <a:bodyPr wrap="square" lIns="0" tIns="0" rIns="0" bIns="0" rtlCol="0" anchor="t">
            <a:spAutoFit/>
          </a:bodyPr>
          <a:lstStyle/>
          <a:p>
            <a:pPr marL="0" lvl="0" indent="0" algn="l">
              <a:lnSpc>
                <a:spcPts val="8166"/>
              </a:lnSpc>
              <a:spcBef>
                <a:spcPct val="0"/>
              </a:spcBef>
            </a:pPr>
            <a:r>
              <a:rPr lang="en-US" sz="5400" spc="579" dirty="0" err="1">
                <a:solidFill>
                  <a:srgbClr val="397D5A"/>
                </a:solidFill>
                <a:latin typeface="Codec Pro ExtraBold" panose="020B0604020202020204" charset="0"/>
                <a:ea typeface="Open Sauce Bold"/>
                <a:cs typeface="Open Sauce Bold"/>
                <a:sym typeface="Open Sauce Bold"/>
              </a:rPr>
              <a:t>Meetme</a:t>
            </a:r>
            <a:r>
              <a:rPr lang="en-US" sz="5400" spc="579" dirty="0">
                <a:solidFill>
                  <a:srgbClr val="397D5A"/>
                </a:solidFill>
                <a:latin typeface="Codec Pro ExtraBold" panose="020B0604020202020204" charset="0"/>
                <a:ea typeface="Open Sauce Bold"/>
                <a:cs typeface="Open Sauce Bold"/>
                <a:sym typeface="Open Sauce Bold"/>
              </a:rPr>
              <a:t> </a:t>
            </a:r>
            <a:r>
              <a:rPr lang="en-US" sz="5400" spc="579" dirty="0" err="1">
                <a:solidFill>
                  <a:srgbClr val="397D5A"/>
                </a:solidFill>
                <a:latin typeface="Codec Pro ExtraBold" panose="020B0604020202020204" charset="0"/>
                <a:ea typeface="Open Sauce Bold"/>
                <a:cs typeface="Open Sauce Bold"/>
                <a:sym typeface="Open Sauce Bold"/>
              </a:rPr>
              <a:t>sihtrühm</a:t>
            </a:r>
            <a:endParaRPr lang="et-EE" sz="5400" spc="579" dirty="0">
              <a:solidFill>
                <a:srgbClr val="397D5A"/>
              </a:solidFill>
              <a:latin typeface="Codec Pro ExtraBold" panose="020B0604020202020204" charset="0"/>
              <a:ea typeface="Open Sauce Bold"/>
              <a:cs typeface="Open Sauce Bold"/>
              <a:sym typeface="Open Sauce Bold"/>
            </a:endParaRPr>
          </a:p>
          <a:p>
            <a:pPr marL="0" lvl="0" indent="0" algn="l">
              <a:lnSpc>
                <a:spcPts val="8166"/>
              </a:lnSpc>
              <a:spcBef>
                <a:spcPct val="0"/>
              </a:spcBef>
            </a:pPr>
            <a:r>
              <a:rPr lang="et-EE" sz="5400" spc="579" dirty="0">
                <a:solidFill>
                  <a:srgbClr val="397D5A"/>
                </a:solidFill>
                <a:latin typeface="Codec Pro ExtraBold" panose="020B0604020202020204" charset="0"/>
                <a:ea typeface="Open Sauce Bold"/>
                <a:cs typeface="Open Sauce Bold"/>
                <a:sym typeface="Open Sauce Bold"/>
              </a:rPr>
              <a:t>ja </a:t>
            </a:r>
            <a:r>
              <a:rPr lang="et-EE" sz="4800" spc="579" dirty="0">
                <a:solidFill>
                  <a:srgbClr val="397D5A"/>
                </a:solidFill>
                <a:latin typeface="Codec Pro ExtraBold" panose="020B0604020202020204" charset="0"/>
                <a:ea typeface="Open Sauce Bold"/>
                <a:cs typeface="Open Sauce Bold"/>
                <a:sym typeface="Open Sauce Bold"/>
              </a:rPr>
              <a:t>taotlejad</a:t>
            </a:r>
            <a:r>
              <a:rPr lang="et-EE" sz="5918" spc="579" dirty="0">
                <a:solidFill>
                  <a:srgbClr val="397D5A"/>
                </a:solidFill>
                <a:latin typeface="Codec Pro ExtraBold" panose="020B0604020202020204" charset="0"/>
                <a:ea typeface="Open Sauce Bold"/>
                <a:cs typeface="Open Sauce Bold"/>
                <a:sym typeface="Open Sauce Bold"/>
              </a:rPr>
              <a:t> </a:t>
            </a:r>
            <a:r>
              <a:rPr lang="en-US" sz="5918" spc="579" dirty="0">
                <a:solidFill>
                  <a:srgbClr val="397D5A"/>
                </a:solidFill>
                <a:latin typeface="Codec Pro ExtraBold" panose="020B0604020202020204" charset="0"/>
                <a:ea typeface="Open Sauce Bold"/>
                <a:cs typeface="Open Sauce Bold"/>
                <a:sym typeface="Open Sauce Bold"/>
              </a:rPr>
              <a:t> </a:t>
            </a:r>
          </a:p>
        </p:txBody>
      </p:sp>
      <p:sp>
        <p:nvSpPr>
          <p:cNvPr id="29" name="Freeform 29"/>
          <p:cNvSpPr/>
          <p:nvPr/>
        </p:nvSpPr>
        <p:spPr>
          <a:xfrm>
            <a:off x="16322124" y="7754894"/>
            <a:ext cx="4118443" cy="3654183"/>
          </a:xfrm>
          <a:custGeom>
            <a:avLst/>
            <a:gdLst/>
            <a:ahLst/>
            <a:cxnLst/>
            <a:rect l="l" t="t" r="r" b="b"/>
            <a:pathLst>
              <a:path w="4118443" h="3654183">
                <a:moveTo>
                  <a:pt x="0" y="0"/>
                </a:moveTo>
                <a:lnTo>
                  <a:pt x="4118443" y="0"/>
                </a:lnTo>
                <a:lnTo>
                  <a:pt x="4118443" y="3654183"/>
                </a:lnTo>
                <a:lnTo>
                  <a:pt x="0" y="36541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sp>
        <p:nvSpPr>
          <p:cNvPr id="30" name="Freeform 30"/>
          <p:cNvSpPr/>
          <p:nvPr/>
        </p:nvSpPr>
        <p:spPr>
          <a:xfrm flipH="1" flipV="1">
            <a:off x="-2059222" y="-798391"/>
            <a:ext cx="4118443" cy="3654183"/>
          </a:xfrm>
          <a:custGeom>
            <a:avLst/>
            <a:gdLst/>
            <a:ahLst/>
            <a:cxnLst/>
            <a:rect l="l" t="t" r="r" b="b"/>
            <a:pathLst>
              <a:path w="4118443" h="3654183">
                <a:moveTo>
                  <a:pt x="4118444" y="3654182"/>
                </a:moveTo>
                <a:lnTo>
                  <a:pt x="0" y="3654182"/>
                </a:lnTo>
                <a:lnTo>
                  <a:pt x="0" y="0"/>
                </a:lnTo>
                <a:lnTo>
                  <a:pt x="4118444" y="0"/>
                </a:lnTo>
                <a:lnTo>
                  <a:pt x="4118444" y="3654182"/>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sp>
        <p:nvSpPr>
          <p:cNvPr id="31" name="Freeform 31"/>
          <p:cNvSpPr/>
          <p:nvPr/>
        </p:nvSpPr>
        <p:spPr>
          <a:xfrm>
            <a:off x="669721" y="8776572"/>
            <a:ext cx="3877083" cy="963455"/>
          </a:xfrm>
          <a:custGeom>
            <a:avLst/>
            <a:gdLst/>
            <a:ahLst/>
            <a:cxnLst/>
            <a:rect l="l" t="t" r="r" b="b"/>
            <a:pathLst>
              <a:path w="3877083" h="963455">
                <a:moveTo>
                  <a:pt x="0" y="0"/>
                </a:moveTo>
                <a:lnTo>
                  <a:pt x="3877083" y="0"/>
                </a:lnTo>
                <a:lnTo>
                  <a:pt x="3877083" y="963456"/>
                </a:lnTo>
                <a:lnTo>
                  <a:pt x="0" y="963456"/>
                </a:lnTo>
                <a:lnTo>
                  <a:pt x="0" y="0"/>
                </a:lnTo>
                <a:close/>
              </a:path>
            </a:pathLst>
          </a:custGeom>
          <a:blipFill>
            <a:blip r:embed="rId4"/>
            <a:stretch>
              <a:fillRect/>
            </a:stretch>
          </a:blipFill>
        </p:spPr>
        <p:txBody>
          <a:bodyPr/>
          <a:lstStyle/>
          <a:p>
            <a:endParaRPr lang="et-EE"/>
          </a:p>
        </p:txBody>
      </p:sp>
      <p:sp>
        <p:nvSpPr>
          <p:cNvPr id="32" name="Freeform 32"/>
          <p:cNvSpPr/>
          <p:nvPr/>
        </p:nvSpPr>
        <p:spPr>
          <a:xfrm>
            <a:off x="2448158" y="5842055"/>
            <a:ext cx="5051303" cy="2709096"/>
          </a:xfrm>
          <a:custGeom>
            <a:avLst/>
            <a:gdLst/>
            <a:ahLst/>
            <a:cxnLst/>
            <a:rect l="l" t="t" r="r" b="b"/>
            <a:pathLst>
              <a:path w="5051303" h="3022506">
                <a:moveTo>
                  <a:pt x="0" y="0"/>
                </a:moveTo>
                <a:lnTo>
                  <a:pt x="5051303" y="0"/>
                </a:lnTo>
                <a:lnTo>
                  <a:pt x="5051303" y="3022506"/>
                </a:lnTo>
                <a:lnTo>
                  <a:pt x="0" y="3022506"/>
                </a:lnTo>
                <a:lnTo>
                  <a:pt x="0" y="0"/>
                </a:lnTo>
                <a:close/>
              </a:path>
            </a:pathLst>
          </a:custGeom>
          <a:blipFill>
            <a:blip r:embed="rId5"/>
            <a:stretch>
              <a:fillRect t="-5672" b="-5672"/>
            </a:stretch>
          </a:blipFill>
        </p:spPr>
        <p:txBody>
          <a:bodyPr/>
          <a:lstStyle/>
          <a:p>
            <a:endParaRPr lang="et-EE"/>
          </a:p>
        </p:txBody>
      </p:sp>
      <p:sp>
        <p:nvSpPr>
          <p:cNvPr id="33" name="TextBox 33"/>
          <p:cNvSpPr txBox="1"/>
          <p:nvPr/>
        </p:nvSpPr>
        <p:spPr>
          <a:xfrm>
            <a:off x="9754502" y="4205614"/>
            <a:ext cx="4512106" cy="3027680"/>
          </a:xfrm>
          <a:prstGeom prst="rect">
            <a:avLst/>
          </a:prstGeom>
        </p:spPr>
        <p:txBody>
          <a:bodyPr lIns="0" tIns="0" rIns="0" bIns="0" rtlCol="0" anchor="t">
            <a:spAutoFit/>
          </a:bodyPr>
          <a:lstStyle/>
          <a:p>
            <a:pPr algn="ctr">
              <a:lnSpc>
                <a:spcPts val="4029"/>
              </a:lnSpc>
              <a:spcBef>
                <a:spcPct val="0"/>
              </a:spcBef>
            </a:pPr>
            <a:r>
              <a:rPr lang="en-US" sz="3099" b="1">
                <a:solidFill>
                  <a:srgbClr val="397D5A"/>
                </a:solidFill>
                <a:latin typeface="Open Sauce Bold"/>
                <a:ea typeface="Open Sauce Bold"/>
                <a:cs typeface="Open Sauce Bold"/>
                <a:sym typeface="Open Sauce Bold"/>
              </a:rPr>
              <a:t>Abikõlbulikud taotlejad on tegevusrühma tegevuspiirkonnas registreeritud ja tegutsevad</a:t>
            </a:r>
          </a:p>
        </p:txBody>
      </p:sp>
      <p:sp>
        <p:nvSpPr>
          <p:cNvPr id="34" name="TextBox 34"/>
          <p:cNvSpPr txBox="1"/>
          <p:nvPr/>
        </p:nvSpPr>
        <p:spPr>
          <a:xfrm>
            <a:off x="6533481" y="2924858"/>
            <a:ext cx="2224383" cy="715010"/>
          </a:xfrm>
          <a:prstGeom prst="rect">
            <a:avLst/>
          </a:prstGeom>
        </p:spPr>
        <p:txBody>
          <a:bodyPr lIns="0" tIns="0" rIns="0" bIns="0" rtlCol="0" anchor="t">
            <a:spAutoFit/>
          </a:bodyPr>
          <a:lstStyle/>
          <a:p>
            <a:pPr algn="ctr">
              <a:lnSpc>
                <a:spcPts val="2859"/>
              </a:lnSpc>
              <a:spcBef>
                <a:spcPct val="0"/>
              </a:spcBef>
            </a:pPr>
            <a:r>
              <a:rPr lang="en-US" sz="2199" b="1">
                <a:solidFill>
                  <a:srgbClr val="FFFFFF"/>
                </a:solidFill>
                <a:latin typeface="Open Sauce Bold"/>
                <a:ea typeface="Open Sauce Bold"/>
                <a:cs typeface="Open Sauce Bold"/>
                <a:sym typeface="Open Sauce Bold"/>
              </a:rPr>
              <a:t>kohalikud omavalitsused</a:t>
            </a:r>
          </a:p>
        </p:txBody>
      </p:sp>
      <p:sp>
        <p:nvSpPr>
          <p:cNvPr id="35" name="TextBox 35"/>
          <p:cNvSpPr txBox="1"/>
          <p:nvPr/>
        </p:nvSpPr>
        <p:spPr>
          <a:xfrm>
            <a:off x="15030667" y="2878503"/>
            <a:ext cx="2223718" cy="779145"/>
          </a:xfrm>
          <a:prstGeom prst="rect">
            <a:avLst/>
          </a:prstGeom>
        </p:spPr>
        <p:txBody>
          <a:bodyPr lIns="0" tIns="0" rIns="0" bIns="0" rtlCol="0" anchor="t">
            <a:spAutoFit/>
          </a:bodyPr>
          <a:lstStyle/>
          <a:p>
            <a:pPr algn="ctr">
              <a:lnSpc>
                <a:spcPts val="3119"/>
              </a:lnSpc>
              <a:spcBef>
                <a:spcPct val="0"/>
              </a:spcBef>
            </a:pPr>
            <a:r>
              <a:rPr lang="en-US" sz="2399" b="1">
                <a:solidFill>
                  <a:srgbClr val="FFFFFF"/>
                </a:solidFill>
                <a:latin typeface="Open Sauce Bold"/>
                <a:ea typeface="Open Sauce Bold"/>
                <a:cs typeface="Open Sauce Bold"/>
                <a:sym typeface="Open Sauce Bold"/>
              </a:rPr>
              <a:t>mittetulundusühingud</a:t>
            </a:r>
          </a:p>
        </p:txBody>
      </p:sp>
      <p:sp>
        <p:nvSpPr>
          <p:cNvPr id="36" name="TextBox 36"/>
          <p:cNvSpPr txBox="1"/>
          <p:nvPr/>
        </p:nvSpPr>
        <p:spPr>
          <a:xfrm>
            <a:off x="8396888" y="9867900"/>
            <a:ext cx="61312" cy="4344331"/>
          </a:xfrm>
          <a:prstGeom prst="rect">
            <a:avLst/>
          </a:prstGeom>
        </p:spPr>
        <p:txBody>
          <a:bodyPr wrap="square" lIns="0" tIns="0" rIns="0" bIns="0" rtlCol="0" anchor="t">
            <a:spAutoFit/>
          </a:bodyPr>
          <a:lstStyle/>
          <a:p>
            <a:pPr algn="ctr">
              <a:lnSpc>
                <a:spcPts val="3119"/>
              </a:lnSpc>
              <a:spcBef>
                <a:spcPct val="0"/>
              </a:spcBef>
            </a:pPr>
            <a:r>
              <a:rPr lang="en-US" sz="2399" b="1" dirty="0" err="1">
                <a:solidFill>
                  <a:srgbClr val="FFFFFF"/>
                </a:solidFill>
                <a:latin typeface="Open Sauce Bold"/>
                <a:ea typeface="Open Sauce Bold"/>
                <a:cs typeface="Open Sauce Bold"/>
                <a:sym typeface="Open Sauce Bold"/>
              </a:rPr>
              <a:t>sihasutused</a:t>
            </a:r>
            <a:endParaRPr lang="en-US" sz="2399" b="1" dirty="0">
              <a:solidFill>
                <a:srgbClr val="FFFFFF"/>
              </a:solidFill>
              <a:latin typeface="Open Sauce Bold"/>
              <a:ea typeface="Open Sauce Bold"/>
              <a:cs typeface="Open Sauce Bold"/>
              <a:sym typeface="Open Sauce Bold"/>
            </a:endParaRPr>
          </a:p>
        </p:txBody>
      </p:sp>
      <p:sp>
        <p:nvSpPr>
          <p:cNvPr id="37" name="TextBox 37"/>
          <p:cNvSpPr txBox="1"/>
          <p:nvPr/>
        </p:nvSpPr>
        <p:spPr>
          <a:xfrm>
            <a:off x="15030003" y="8109579"/>
            <a:ext cx="2224383" cy="388620"/>
          </a:xfrm>
          <a:prstGeom prst="rect">
            <a:avLst/>
          </a:prstGeom>
        </p:spPr>
        <p:txBody>
          <a:bodyPr lIns="0" tIns="0" rIns="0" bIns="0" rtlCol="0" anchor="t">
            <a:spAutoFit/>
          </a:bodyPr>
          <a:lstStyle/>
          <a:p>
            <a:pPr algn="ctr">
              <a:lnSpc>
                <a:spcPts val="3119"/>
              </a:lnSpc>
              <a:spcBef>
                <a:spcPct val="0"/>
              </a:spcBef>
            </a:pPr>
            <a:r>
              <a:rPr lang="en-US" sz="2399" b="1">
                <a:solidFill>
                  <a:srgbClr val="FFFFFF"/>
                </a:solidFill>
                <a:latin typeface="Open Sauce Bold"/>
                <a:ea typeface="Open Sauce Bold"/>
                <a:cs typeface="Open Sauce Bold"/>
                <a:sym typeface="Open Sauce Bold"/>
              </a:rPr>
              <a:t>sihtasutused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1C5739"/>
            </a:solidFill>
          </p:spPr>
          <p:txBody>
            <a:bodyPr/>
            <a:lstStyle/>
            <a:p>
              <a:endParaRPr lang="et-EE"/>
            </a:p>
          </p:txBody>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sp>
        <p:nvSpPr>
          <p:cNvPr id="8" name="Freeform 8"/>
          <p:cNvSpPr/>
          <p:nvPr/>
        </p:nvSpPr>
        <p:spPr>
          <a:xfrm>
            <a:off x="669721" y="8776572"/>
            <a:ext cx="3877083" cy="963455"/>
          </a:xfrm>
          <a:custGeom>
            <a:avLst/>
            <a:gdLst/>
            <a:ahLst/>
            <a:cxnLst/>
            <a:rect l="l" t="t" r="r" b="b"/>
            <a:pathLst>
              <a:path w="3877083" h="963455">
                <a:moveTo>
                  <a:pt x="0" y="0"/>
                </a:moveTo>
                <a:lnTo>
                  <a:pt x="3877083" y="0"/>
                </a:lnTo>
                <a:lnTo>
                  <a:pt x="3877083" y="963456"/>
                </a:lnTo>
                <a:lnTo>
                  <a:pt x="0" y="963456"/>
                </a:lnTo>
                <a:lnTo>
                  <a:pt x="0" y="0"/>
                </a:lnTo>
                <a:close/>
              </a:path>
            </a:pathLst>
          </a:custGeom>
          <a:blipFill>
            <a:blip r:embed="rId5"/>
            <a:stretch>
              <a:fillRect/>
            </a:stretch>
          </a:blipFill>
        </p:spPr>
        <p:txBody>
          <a:bodyPr/>
          <a:lstStyle/>
          <a:p>
            <a:endParaRPr lang="et-EE"/>
          </a:p>
        </p:txBody>
      </p:sp>
      <p:sp>
        <p:nvSpPr>
          <p:cNvPr id="9" name="Freeform 9"/>
          <p:cNvSpPr/>
          <p:nvPr/>
        </p:nvSpPr>
        <p:spPr>
          <a:xfrm>
            <a:off x="13043338" y="2411385"/>
            <a:ext cx="4840514" cy="7265312"/>
          </a:xfrm>
          <a:custGeom>
            <a:avLst/>
            <a:gdLst/>
            <a:ahLst/>
            <a:cxnLst/>
            <a:rect l="l" t="t" r="r" b="b"/>
            <a:pathLst>
              <a:path w="4840514" h="7265312">
                <a:moveTo>
                  <a:pt x="0" y="0"/>
                </a:moveTo>
                <a:lnTo>
                  <a:pt x="4840514" y="0"/>
                </a:lnTo>
                <a:lnTo>
                  <a:pt x="4840514" y="7265312"/>
                </a:lnTo>
                <a:lnTo>
                  <a:pt x="0" y="7265312"/>
                </a:lnTo>
                <a:lnTo>
                  <a:pt x="0" y="0"/>
                </a:lnTo>
                <a:close/>
              </a:path>
            </a:pathLst>
          </a:custGeom>
          <a:blipFill>
            <a:blip r:embed="rId6"/>
            <a:stretch>
              <a:fillRect/>
            </a:stretch>
          </a:blipFill>
        </p:spPr>
        <p:txBody>
          <a:bodyPr/>
          <a:lstStyle/>
          <a:p>
            <a:endParaRPr lang="et-EE"/>
          </a:p>
        </p:txBody>
      </p:sp>
      <p:sp>
        <p:nvSpPr>
          <p:cNvPr id="10" name="TextBox 10"/>
          <p:cNvSpPr txBox="1"/>
          <p:nvPr/>
        </p:nvSpPr>
        <p:spPr>
          <a:xfrm>
            <a:off x="3067371" y="1232585"/>
            <a:ext cx="13291006" cy="746590"/>
          </a:xfrm>
          <a:prstGeom prst="rect">
            <a:avLst/>
          </a:prstGeom>
        </p:spPr>
        <p:txBody>
          <a:bodyPr lIns="0" tIns="0" rIns="0" bIns="0" rtlCol="0" anchor="t">
            <a:spAutoFit/>
          </a:bodyPr>
          <a:lstStyle/>
          <a:p>
            <a:pPr algn="l">
              <a:lnSpc>
                <a:spcPts val="6105"/>
              </a:lnSpc>
            </a:pPr>
            <a:r>
              <a:rPr lang="en-US" sz="4424" b="1" spc="433">
                <a:solidFill>
                  <a:srgbClr val="FFFFFF"/>
                </a:solidFill>
                <a:latin typeface="Open Sauce Bold"/>
                <a:ea typeface="Open Sauce Bold"/>
                <a:cs typeface="Open Sauce Bold"/>
                <a:sym typeface="Open Sauce Bold"/>
              </a:rPr>
              <a:t>Meetme toetuse määr ja summa </a:t>
            </a:r>
          </a:p>
        </p:txBody>
      </p:sp>
      <p:sp>
        <p:nvSpPr>
          <p:cNvPr id="11" name="TextBox 11"/>
          <p:cNvSpPr txBox="1"/>
          <p:nvPr/>
        </p:nvSpPr>
        <p:spPr>
          <a:xfrm>
            <a:off x="669721" y="3517900"/>
            <a:ext cx="11398604" cy="1700530"/>
          </a:xfrm>
          <a:prstGeom prst="rect">
            <a:avLst/>
          </a:prstGeom>
        </p:spPr>
        <p:txBody>
          <a:bodyPr lIns="0" tIns="0" rIns="0" bIns="0" rtlCol="0" anchor="t">
            <a:spAutoFit/>
          </a:bodyPr>
          <a:lstStyle/>
          <a:p>
            <a:pPr marL="561337" lvl="1" indent="-280669" algn="l">
              <a:lnSpc>
                <a:spcPts val="3379"/>
              </a:lnSpc>
              <a:buFont typeface="Arial"/>
              <a:buChar char="•"/>
            </a:pPr>
            <a:r>
              <a:rPr lang="en-US" sz="2599" b="1" dirty="0" err="1">
                <a:solidFill>
                  <a:srgbClr val="000000"/>
                </a:solidFill>
                <a:latin typeface="Open Sauce Bold"/>
                <a:ea typeface="Open Sauce Bold"/>
                <a:cs typeface="Open Sauce Bold"/>
                <a:sym typeface="Open Sauce Bold"/>
              </a:rPr>
              <a:t>ehitus</a:t>
            </a:r>
            <a:r>
              <a:rPr lang="en-US" sz="2599" b="1" dirty="0">
                <a:solidFill>
                  <a:srgbClr val="000000"/>
                </a:solidFill>
                <a:latin typeface="Open Sauce Bold"/>
                <a:ea typeface="Open Sauce Bold"/>
                <a:cs typeface="Open Sauce Bold"/>
                <a:sym typeface="Open Sauce Bold"/>
              </a:rPr>
              <a:t>- ja </a:t>
            </a:r>
            <a:r>
              <a:rPr lang="en-US" sz="2599" b="1" dirty="0" err="1">
                <a:solidFill>
                  <a:srgbClr val="000000"/>
                </a:solidFill>
                <a:latin typeface="Open Sauce Bold"/>
                <a:ea typeface="Open Sauce Bold"/>
                <a:cs typeface="Open Sauce Bold"/>
                <a:sym typeface="Open Sauce Bold"/>
              </a:rPr>
              <a:t>parendustegevuste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puhul</a:t>
            </a:r>
            <a:r>
              <a:rPr lang="en-US" sz="2599" b="1" dirty="0">
                <a:solidFill>
                  <a:srgbClr val="000000"/>
                </a:solidFill>
                <a:latin typeface="Open Sauce Bold"/>
                <a:ea typeface="Open Sauce Bold"/>
                <a:cs typeface="Open Sauce Bold"/>
                <a:sym typeface="Open Sauce Bold"/>
              </a:rPr>
              <a:t> on </a:t>
            </a:r>
            <a:r>
              <a:rPr lang="en-US" sz="2599" b="1" dirty="0" err="1">
                <a:solidFill>
                  <a:srgbClr val="000000"/>
                </a:solidFill>
                <a:latin typeface="Open Sauce Bold"/>
                <a:ea typeface="Open Sauce Bold"/>
                <a:cs typeface="Open Sauce Bold"/>
                <a:sym typeface="Open Sauce Bold"/>
              </a:rPr>
              <a:t>toetusemäär</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kuni</a:t>
            </a:r>
            <a:r>
              <a:rPr lang="en-US" sz="2599" b="1" dirty="0">
                <a:solidFill>
                  <a:srgbClr val="000000"/>
                </a:solidFill>
                <a:latin typeface="Open Sauce Bold"/>
                <a:ea typeface="Open Sauce Bold"/>
                <a:cs typeface="Open Sauce Bold"/>
                <a:sym typeface="Open Sauce Bold"/>
              </a:rPr>
              <a:t> 90% </a:t>
            </a:r>
            <a:r>
              <a:rPr lang="en-US" sz="2599" b="1" dirty="0" err="1">
                <a:solidFill>
                  <a:srgbClr val="000000"/>
                </a:solidFill>
                <a:latin typeface="Open Sauce Bold"/>
                <a:ea typeface="Open Sauce Bold"/>
                <a:cs typeface="Open Sauce Bold"/>
                <a:sym typeface="Open Sauce Bold"/>
              </a:rPr>
              <a:t>abikõlbulike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kulude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maksumusest</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maksimaalne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küsitud</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toetuse</a:t>
            </a:r>
            <a:r>
              <a:rPr lang="en-US" sz="2599" b="1" dirty="0">
                <a:solidFill>
                  <a:srgbClr val="000000"/>
                </a:solidFill>
                <a:latin typeface="Open Sauce Bold"/>
                <a:ea typeface="Open Sauce Bold"/>
                <a:cs typeface="Open Sauce Bold"/>
                <a:sym typeface="Open Sauce Bold"/>
              </a:rPr>
              <a:t> summa </a:t>
            </a:r>
            <a:r>
              <a:rPr lang="en-US" sz="2599" b="1" dirty="0" err="1">
                <a:solidFill>
                  <a:srgbClr val="000000"/>
                </a:solidFill>
                <a:latin typeface="Open Sauce Bold"/>
                <a:ea typeface="Open Sauce Bold"/>
                <a:cs typeface="Open Sauce Bold"/>
                <a:sym typeface="Open Sauce Bold"/>
              </a:rPr>
              <a:t>ühes</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voorus</a:t>
            </a:r>
            <a:r>
              <a:rPr lang="en-US" sz="2599" b="1" dirty="0">
                <a:solidFill>
                  <a:srgbClr val="000000"/>
                </a:solidFill>
                <a:latin typeface="Open Sauce Bold"/>
                <a:ea typeface="Open Sauce Bold"/>
                <a:cs typeface="Open Sauce Bold"/>
                <a:sym typeface="Open Sauce Bold"/>
              </a:rPr>
              <a:t> on </a:t>
            </a:r>
            <a:r>
              <a:rPr lang="en-US" sz="2599" b="1" dirty="0" err="1">
                <a:solidFill>
                  <a:srgbClr val="000000"/>
                </a:solidFill>
                <a:latin typeface="Open Sauce Bold"/>
                <a:ea typeface="Open Sauce Bold"/>
                <a:cs typeface="Open Sauce Bold"/>
                <a:sym typeface="Open Sauce Bold"/>
              </a:rPr>
              <a:t>kuni</a:t>
            </a:r>
            <a:r>
              <a:rPr lang="en-US" sz="2599" b="1" dirty="0">
                <a:solidFill>
                  <a:srgbClr val="000000"/>
                </a:solidFill>
                <a:latin typeface="Open Sauce Bold"/>
                <a:ea typeface="Open Sauce Bold"/>
                <a:cs typeface="Open Sauce Bold"/>
                <a:sym typeface="Open Sauce Bold"/>
              </a:rPr>
              <a:t> 100 000 </a:t>
            </a:r>
            <a:r>
              <a:rPr lang="en-US" sz="2599" b="1" dirty="0" err="1">
                <a:solidFill>
                  <a:srgbClr val="000000"/>
                </a:solidFill>
                <a:latin typeface="Open Sauce Bold"/>
                <a:ea typeface="Open Sauce Bold"/>
                <a:cs typeface="Open Sauce Bold"/>
                <a:sym typeface="Open Sauce Bold"/>
              </a:rPr>
              <a:t>eurot</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minimaalne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küsitud</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toetuse</a:t>
            </a:r>
            <a:r>
              <a:rPr lang="en-US" sz="2599" b="1" dirty="0">
                <a:solidFill>
                  <a:srgbClr val="000000"/>
                </a:solidFill>
                <a:latin typeface="Open Sauce Bold"/>
                <a:ea typeface="Open Sauce Bold"/>
                <a:cs typeface="Open Sauce Bold"/>
                <a:sym typeface="Open Sauce Bold"/>
              </a:rPr>
              <a:t> summa on </a:t>
            </a:r>
            <a:r>
              <a:rPr lang="et-EE" sz="2599" b="1" dirty="0">
                <a:solidFill>
                  <a:srgbClr val="000000"/>
                </a:solidFill>
                <a:latin typeface="Open Sauce Bold"/>
                <a:ea typeface="Open Sauce Bold"/>
                <a:cs typeface="Open Sauce Bold"/>
                <a:sym typeface="Open Sauce Bold"/>
              </a:rPr>
              <a:t>5</a:t>
            </a:r>
            <a:r>
              <a:rPr lang="en-US" sz="2599" b="1" dirty="0">
                <a:solidFill>
                  <a:srgbClr val="000000"/>
                </a:solidFill>
                <a:latin typeface="Open Sauce Bold"/>
                <a:ea typeface="Open Sauce Bold"/>
                <a:cs typeface="Open Sauce Bold"/>
                <a:sym typeface="Open Sauce Bold"/>
              </a:rPr>
              <a:t>000 </a:t>
            </a:r>
            <a:r>
              <a:rPr lang="en-US" sz="2599" b="1" dirty="0" err="1">
                <a:solidFill>
                  <a:srgbClr val="000000"/>
                </a:solidFill>
                <a:latin typeface="Open Sauce Bold"/>
                <a:ea typeface="Open Sauce Bold"/>
                <a:cs typeface="Open Sauce Bold"/>
                <a:sym typeface="Open Sauce Bold"/>
              </a:rPr>
              <a:t>eurot</a:t>
            </a:r>
            <a:r>
              <a:rPr lang="en-US" sz="2599" b="1" dirty="0">
                <a:solidFill>
                  <a:srgbClr val="000000"/>
                </a:solidFill>
                <a:latin typeface="Open Sauce Bold"/>
                <a:ea typeface="Open Sauce Bold"/>
                <a:cs typeface="Open Sauce Bold"/>
                <a:sym typeface="Open Sauce Bold"/>
              </a:rPr>
              <a:t>.</a:t>
            </a:r>
          </a:p>
        </p:txBody>
      </p:sp>
      <p:sp>
        <p:nvSpPr>
          <p:cNvPr id="12" name="TextBox 12"/>
          <p:cNvSpPr txBox="1"/>
          <p:nvPr/>
        </p:nvSpPr>
        <p:spPr>
          <a:xfrm>
            <a:off x="653708" y="5400675"/>
            <a:ext cx="12011968" cy="2129155"/>
          </a:xfrm>
          <a:prstGeom prst="rect">
            <a:avLst/>
          </a:prstGeom>
        </p:spPr>
        <p:txBody>
          <a:bodyPr lIns="0" tIns="0" rIns="0" bIns="0" rtlCol="0" anchor="t">
            <a:spAutoFit/>
          </a:bodyPr>
          <a:lstStyle/>
          <a:p>
            <a:pPr marL="561337" lvl="1" indent="-280669" algn="l">
              <a:lnSpc>
                <a:spcPts val="3379"/>
              </a:lnSpc>
              <a:buFont typeface="Arial"/>
              <a:buChar char="•"/>
            </a:pPr>
            <a:r>
              <a:rPr lang="en-US" sz="2599" b="1" dirty="0" err="1">
                <a:solidFill>
                  <a:srgbClr val="000000"/>
                </a:solidFill>
                <a:latin typeface="Open Sauce Bold"/>
                <a:ea typeface="Open Sauce Bold"/>
                <a:cs typeface="Open Sauce Bold"/>
                <a:sym typeface="Open Sauce Bold"/>
              </a:rPr>
              <a:t>soetuste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seadmed</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masinad</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inventar</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tehnika</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jms</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puhul</a:t>
            </a:r>
            <a:r>
              <a:rPr lang="en-US" sz="2599" b="1" dirty="0">
                <a:solidFill>
                  <a:srgbClr val="000000"/>
                </a:solidFill>
                <a:latin typeface="Open Sauce Bold"/>
                <a:ea typeface="Open Sauce Bold"/>
                <a:cs typeface="Open Sauce Bold"/>
                <a:sym typeface="Open Sauce Bold"/>
              </a:rPr>
              <a:t> on </a:t>
            </a:r>
            <a:r>
              <a:rPr lang="en-US" sz="2599" b="1" dirty="0" err="1">
                <a:solidFill>
                  <a:srgbClr val="000000"/>
                </a:solidFill>
                <a:latin typeface="Open Sauce Bold"/>
                <a:ea typeface="Open Sauce Bold"/>
                <a:cs typeface="Open Sauce Bold"/>
                <a:sym typeface="Open Sauce Bold"/>
              </a:rPr>
              <a:t>kuni</a:t>
            </a:r>
            <a:r>
              <a:rPr lang="en-US" sz="2599" b="1" dirty="0">
                <a:solidFill>
                  <a:srgbClr val="000000"/>
                </a:solidFill>
                <a:latin typeface="Open Sauce Bold"/>
                <a:ea typeface="Open Sauce Bold"/>
                <a:cs typeface="Open Sauce Bold"/>
                <a:sym typeface="Open Sauce Bold"/>
              </a:rPr>
              <a:t> 90%, </a:t>
            </a:r>
            <a:r>
              <a:rPr lang="en-US" sz="2599" b="1" dirty="0" err="1">
                <a:solidFill>
                  <a:srgbClr val="000000"/>
                </a:solidFill>
                <a:latin typeface="Open Sauce Bold"/>
                <a:ea typeface="Open Sauce Bold"/>
                <a:cs typeface="Open Sauce Bold"/>
                <a:sym typeface="Open Sauce Bold"/>
              </a:rPr>
              <a:t>maastiku</a:t>
            </a:r>
            <a:r>
              <a:rPr lang="en-US" sz="2599" b="1" dirty="0">
                <a:solidFill>
                  <a:srgbClr val="000000"/>
                </a:solidFill>
                <a:latin typeface="Open Sauce Bold"/>
                <a:ea typeface="Open Sauce Bold"/>
                <a:cs typeface="Open Sauce Bold"/>
                <a:sym typeface="Open Sauce Bold"/>
              </a:rPr>
              <a:t>- ja </a:t>
            </a:r>
            <a:r>
              <a:rPr lang="en-US" sz="2599" b="1" dirty="0" err="1">
                <a:solidFill>
                  <a:srgbClr val="000000"/>
                </a:solidFill>
                <a:latin typeface="Open Sauce Bold"/>
                <a:ea typeface="Open Sauce Bold"/>
                <a:cs typeface="Open Sauce Bold"/>
                <a:sym typeface="Open Sauce Bold"/>
              </a:rPr>
              <a:t>mootorsõiduki</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puhul</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kuni</a:t>
            </a:r>
            <a:r>
              <a:rPr lang="en-US" sz="2599" b="1" dirty="0">
                <a:solidFill>
                  <a:srgbClr val="000000"/>
                </a:solidFill>
                <a:latin typeface="Open Sauce Bold"/>
                <a:ea typeface="Open Sauce Bold"/>
                <a:cs typeface="Open Sauce Bold"/>
                <a:sym typeface="Open Sauce Bold"/>
              </a:rPr>
              <a:t> 30% </a:t>
            </a:r>
            <a:r>
              <a:rPr lang="en-US" sz="2599" b="1" dirty="0" err="1">
                <a:solidFill>
                  <a:srgbClr val="000000"/>
                </a:solidFill>
                <a:latin typeface="Open Sauce Bold"/>
                <a:ea typeface="Open Sauce Bold"/>
                <a:cs typeface="Open Sauce Bold"/>
                <a:sym typeface="Open Sauce Bold"/>
              </a:rPr>
              <a:t>abikõlbulike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kulude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maksumusest</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Maksimaalne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küsitud</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toetuse</a:t>
            </a:r>
            <a:r>
              <a:rPr lang="en-US" sz="2599" b="1" dirty="0">
                <a:solidFill>
                  <a:srgbClr val="000000"/>
                </a:solidFill>
                <a:latin typeface="Open Sauce Bold"/>
                <a:ea typeface="Open Sauce Bold"/>
                <a:cs typeface="Open Sauce Bold"/>
                <a:sym typeface="Open Sauce Bold"/>
              </a:rPr>
              <a:t> summa </a:t>
            </a:r>
            <a:r>
              <a:rPr lang="en-US" sz="2599" b="1" dirty="0" err="1">
                <a:solidFill>
                  <a:srgbClr val="000000"/>
                </a:solidFill>
                <a:latin typeface="Open Sauce Bold"/>
                <a:ea typeface="Open Sauce Bold"/>
                <a:cs typeface="Open Sauce Bold"/>
                <a:sym typeface="Open Sauce Bold"/>
              </a:rPr>
              <a:t>soetuste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puhul</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ühele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toetuse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taotlejale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ühes</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voorus</a:t>
            </a:r>
            <a:r>
              <a:rPr lang="en-US" sz="2599" b="1" dirty="0">
                <a:solidFill>
                  <a:srgbClr val="000000"/>
                </a:solidFill>
                <a:latin typeface="Open Sauce Bold"/>
                <a:ea typeface="Open Sauce Bold"/>
                <a:cs typeface="Open Sauce Bold"/>
                <a:sym typeface="Open Sauce Bold"/>
              </a:rPr>
              <a:t> on 30 000 </a:t>
            </a:r>
            <a:r>
              <a:rPr lang="en-US" sz="2599" b="1" dirty="0" err="1">
                <a:solidFill>
                  <a:srgbClr val="000000"/>
                </a:solidFill>
                <a:latin typeface="Open Sauce Bold"/>
                <a:ea typeface="Open Sauce Bold"/>
                <a:cs typeface="Open Sauce Bold"/>
                <a:sym typeface="Open Sauce Bold"/>
              </a:rPr>
              <a:t>eurot</a:t>
            </a:r>
            <a:r>
              <a:rPr lang="en-US" sz="2599" b="1" dirty="0">
                <a:solidFill>
                  <a:srgbClr val="000000"/>
                </a:solidFill>
                <a:latin typeface="Open Sauce Bold"/>
                <a:ea typeface="Open Sauce Bold"/>
                <a:cs typeface="Open Sauce Bold"/>
                <a:sym typeface="Open Sauce Bold"/>
              </a:rPr>
              <a:t> ja </a:t>
            </a:r>
            <a:r>
              <a:rPr lang="en-US" sz="2599" b="1" dirty="0" err="1">
                <a:solidFill>
                  <a:srgbClr val="000000"/>
                </a:solidFill>
                <a:latin typeface="Open Sauce Bold"/>
                <a:ea typeface="Open Sauce Bold"/>
                <a:cs typeface="Open Sauce Bold"/>
                <a:sym typeface="Open Sauce Bold"/>
              </a:rPr>
              <a:t>minimaalne</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küsitud</a:t>
            </a:r>
            <a:r>
              <a:rPr lang="en-US" sz="2599" b="1" dirty="0">
                <a:solidFill>
                  <a:srgbClr val="000000"/>
                </a:solidFill>
                <a:latin typeface="Open Sauce Bold"/>
                <a:ea typeface="Open Sauce Bold"/>
                <a:cs typeface="Open Sauce Bold"/>
                <a:sym typeface="Open Sauce Bold"/>
              </a:rPr>
              <a:t> </a:t>
            </a:r>
            <a:r>
              <a:rPr lang="en-US" sz="2599" b="1" dirty="0" err="1">
                <a:solidFill>
                  <a:srgbClr val="000000"/>
                </a:solidFill>
                <a:latin typeface="Open Sauce Bold"/>
                <a:ea typeface="Open Sauce Bold"/>
                <a:cs typeface="Open Sauce Bold"/>
                <a:sym typeface="Open Sauce Bold"/>
              </a:rPr>
              <a:t>toetuse</a:t>
            </a:r>
            <a:r>
              <a:rPr lang="en-US" sz="2599" b="1" dirty="0">
                <a:solidFill>
                  <a:srgbClr val="000000"/>
                </a:solidFill>
                <a:latin typeface="Open Sauce Bold"/>
                <a:ea typeface="Open Sauce Bold"/>
                <a:cs typeface="Open Sauce Bold"/>
                <a:sym typeface="Open Sauce Bold"/>
              </a:rPr>
              <a:t> summa on </a:t>
            </a:r>
            <a:r>
              <a:rPr lang="et-EE" sz="2599" b="1" dirty="0">
                <a:solidFill>
                  <a:srgbClr val="000000"/>
                </a:solidFill>
                <a:latin typeface="Open Sauce Bold"/>
                <a:ea typeface="Open Sauce Bold"/>
                <a:cs typeface="Open Sauce Bold"/>
                <a:sym typeface="Open Sauce Bold"/>
              </a:rPr>
              <a:t>3</a:t>
            </a:r>
            <a:r>
              <a:rPr lang="en-US" sz="2599" b="1" dirty="0">
                <a:solidFill>
                  <a:srgbClr val="000000"/>
                </a:solidFill>
                <a:latin typeface="Open Sauce Bold"/>
                <a:ea typeface="Open Sauce Bold"/>
                <a:cs typeface="Open Sauce Bold"/>
                <a:sym typeface="Open Sauce Bold"/>
              </a:rPr>
              <a:t>000 </a:t>
            </a:r>
            <a:r>
              <a:rPr lang="en-US" sz="2599" b="1" dirty="0" err="1">
                <a:solidFill>
                  <a:srgbClr val="000000"/>
                </a:solidFill>
                <a:latin typeface="Open Sauce Bold"/>
                <a:ea typeface="Open Sauce Bold"/>
                <a:cs typeface="Open Sauce Bold"/>
                <a:sym typeface="Open Sauce Bold"/>
              </a:rPr>
              <a:t>eurot</a:t>
            </a:r>
            <a:r>
              <a:rPr lang="en-US" sz="2599" b="1" dirty="0">
                <a:solidFill>
                  <a:srgbClr val="000000"/>
                </a:solidFill>
                <a:latin typeface="Open Sauce Bold"/>
                <a:ea typeface="Open Sauce Bold"/>
                <a:cs typeface="Open Sauce Bold"/>
                <a:sym typeface="Open Sauce Bold"/>
              </a:rPr>
              <a:t>.</a:t>
            </a:r>
          </a:p>
        </p:txBody>
      </p:sp>
      <p:sp>
        <p:nvSpPr>
          <p:cNvPr id="13" name="TextBox 13"/>
          <p:cNvSpPr txBox="1"/>
          <p:nvPr/>
        </p:nvSpPr>
        <p:spPr>
          <a:xfrm>
            <a:off x="637694" y="7722036"/>
            <a:ext cx="12027982" cy="843280"/>
          </a:xfrm>
          <a:prstGeom prst="rect">
            <a:avLst/>
          </a:prstGeom>
        </p:spPr>
        <p:txBody>
          <a:bodyPr lIns="0" tIns="0" rIns="0" bIns="0" rtlCol="0" anchor="t">
            <a:spAutoFit/>
          </a:bodyPr>
          <a:lstStyle/>
          <a:p>
            <a:pPr marL="561337" lvl="1" indent="-280669" algn="l">
              <a:lnSpc>
                <a:spcPts val="3379"/>
              </a:lnSpc>
              <a:buFont typeface="Arial"/>
              <a:buChar char="•"/>
            </a:pPr>
            <a:r>
              <a:rPr lang="en-US" sz="2599" b="1">
                <a:solidFill>
                  <a:srgbClr val="000000"/>
                </a:solidFill>
                <a:latin typeface="Open Sauce Bold"/>
                <a:ea typeface="Open Sauce Bold"/>
                <a:cs typeface="Open Sauce Bold"/>
                <a:sym typeface="Open Sauce Bold"/>
              </a:rPr>
              <a:t>Ehitus- ja renoveerimisprojektide puhul projektijuhtimine kuni 5% abikõlbulikust kulust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C5739"/>
        </a:solidFill>
        <a:effectLst/>
      </p:bgPr>
    </p:bg>
    <p:spTree>
      <p:nvGrpSpPr>
        <p:cNvPr id="1" name=""/>
        <p:cNvGrpSpPr/>
        <p:nvPr/>
      </p:nvGrpSpPr>
      <p:grpSpPr>
        <a:xfrm>
          <a:off x="0" y="0"/>
          <a:ext cx="0" cy="0"/>
          <a:chOff x="0" y="0"/>
          <a:chExt cx="0" cy="0"/>
        </a:xfrm>
      </p:grpSpPr>
      <p:sp>
        <p:nvSpPr>
          <p:cNvPr id="2" name="TextBox 2"/>
          <p:cNvSpPr txBox="1"/>
          <p:nvPr/>
        </p:nvSpPr>
        <p:spPr>
          <a:xfrm>
            <a:off x="1028700" y="245545"/>
            <a:ext cx="16519396" cy="1337710"/>
          </a:xfrm>
          <a:prstGeom prst="rect">
            <a:avLst/>
          </a:prstGeom>
        </p:spPr>
        <p:txBody>
          <a:bodyPr lIns="0" tIns="0" rIns="0" bIns="0" rtlCol="0" anchor="t">
            <a:spAutoFit/>
          </a:bodyPr>
          <a:lstStyle/>
          <a:p>
            <a:pPr algn="ctr">
              <a:lnSpc>
                <a:spcPts val="10095"/>
              </a:lnSpc>
            </a:pPr>
            <a:r>
              <a:rPr lang="en-US" sz="7315" spc="716">
                <a:solidFill>
                  <a:srgbClr val="FFFFFF"/>
                </a:solidFill>
                <a:latin typeface="Codec Pro ExtraBold"/>
                <a:ea typeface="Codec Pro ExtraBold"/>
                <a:cs typeface="Codec Pro ExtraBold"/>
                <a:sym typeface="Codec Pro ExtraBold"/>
              </a:rPr>
              <a:t>TOETATAVAD TEGEVUSED(1)  </a:t>
            </a:r>
          </a:p>
        </p:txBody>
      </p:sp>
      <p:sp>
        <p:nvSpPr>
          <p:cNvPr id="3" name="TextBox 3"/>
          <p:cNvSpPr txBox="1"/>
          <p:nvPr/>
        </p:nvSpPr>
        <p:spPr>
          <a:xfrm>
            <a:off x="544093" y="2092871"/>
            <a:ext cx="17199814" cy="815975"/>
          </a:xfrm>
          <a:prstGeom prst="rect">
            <a:avLst/>
          </a:prstGeom>
        </p:spPr>
        <p:txBody>
          <a:bodyPr lIns="0" tIns="0" rIns="0" bIns="0" rtlCol="0" anchor="t">
            <a:spAutoFit/>
          </a:bodyPr>
          <a:lstStyle/>
          <a:p>
            <a:pPr algn="ctr">
              <a:lnSpc>
                <a:spcPts val="3249"/>
              </a:lnSpc>
              <a:spcBef>
                <a:spcPct val="0"/>
              </a:spcBef>
            </a:pPr>
            <a:r>
              <a:rPr lang="en-US" sz="2499" b="1">
                <a:solidFill>
                  <a:srgbClr val="FFFFFF"/>
                </a:solidFill>
                <a:latin typeface="Open Sauce Bold"/>
                <a:ea typeface="Open Sauce Bold"/>
                <a:cs typeface="Open Sauce Bold"/>
                <a:sym typeface="Open Sauce Bold"/>
              </a:rPr>
              <a:t>Toetatakse ainult Raplamaa Partnerluskogu tegevuspiirkonnas teostatavaid investeeringuid, mis on kajastatud maakondlikus, kohaliku omavalitsuse, piirkondlikus või valdkondlikus arengukavas/strateegias.</a:t>
            </a:r>
          </a:p>
        </p:txBody>
      </p:sp>
      <p:sp>
        <p:nvSpPr>
          <p:cNvPr id="4" name="Freeform 4"/>
          <p:cNvSpPr/>
          <p:nvPr/>
        </p:nvSpPr>
        <p:spPr>
          <a:xfrm>
            <a:off x="669721" y="8776572"/>
            <a:ext cx="3877083" cy="963455"/>
          </a:xfrm>
          <a:custGeom>
            <a:avLst/>
            <a:gdLst/>
            <a:ahLst/>
            <a:cxnLst/>
            <a:rect l="l" t="t" r="r" b="b"/>
            <a:pathLst>
              <a:path w="3877083" h="963455">
                <a:moveTo>
                  <a:pt x="0" y="0"/>
                </a:moveTo>
                <a:lnTo>
                  <a:pt x="3877083" y="0"/>
                </a:lnTo>
                <a:lnTo>
                  <a:pt x="3877083" y="963456"/>
                </a:lnTo>
                <a:lnTo>
                  <a:pt x="0" y="963456"/>
                </a:lnTo>
                <a:lnTo>
                  <a:pt x="0" y="0"/>
                </a:lnTo>
                <a:close/>
              </a:path>
            </a:pathLst>
          </a:custGeom>
          <a:blipFill>
            <a:blip r:embed="rId2"/>
            <a:stretch>
              <a:fillRect/>
            </a:stretch>
          </a:blipFill>
        </p:spPr>
        <p:txBody>
          <a:bodyPr/>
          <a:lstStyle/>
          <a:p>
            <a:endParaRPr lang="et-EE"/>
          </a:p>
        </p:txBody>
      </p:sp>
      <p:sp>
        <p:nvSpPr>
          <p:cNvPr id="5" name="TextBox 5"/>
          <p:cNvSpPr txBox="1"/>
          <p:nvPr/>
        </p:nvSpPr>
        <p:spPr>
          <a:xfrm>
            <a:off x="0" y="3911356"/>
            <a:ext cx="18288000" cy="4327788"/>
          </a:xfrm>
          <a:prstGeom prst="rect">
            <a:avLst/>
          </a:prstGeom>
        </p:spPr>
        <p:txBody>
          <a:bodyPr lIns="0" tIns="0" rIns="0" bIns="0" rtlCol="0" anchor="t">
            <a:spAutoFit/>
          </a:bodyPr>
          <a:lstStyle/>
          <a:p>
            <a:pPr marL="561337" lvl="1" indent="-280669" algn="l">
              <a:lnSpc>
                <a:spcPts val="3379"/>
              </a:lnSpc>
              <a:buFont typeface="Arial"/>
              <a:buChar char="•"/>
            </a:pPr>
            <a:r>
              <a:rPr lang="en-US" sz="2599" b="1" dirty="0" err="1">
                <a:solidFill>
                  <a:srgbClr val="FFFFFF"/>
                </a:solidFill>
                <a:latin typeface="Open Sauce Bold"/>
                <a:ea typeface="Open Sauce Bold"/>
                <a:cs typeface="Open Sauce Bold"/>
                <a:sym typeface="Open Sauce Bold"/>
              </a:rPr>
              <a:t>Ühistegevuste</a:t>
            </a:r>
            <a:r>
              <a:rPr lang="en-US" sz="2599" b="1" dirty="0">
                <a:solidFill>
                  <a:srgbClr val="FFFFFF"/>
                </a:solidFill>
                <a:latin typeface="Open Sauce Bold"/>
                <a:ea typeface="Open Sauce Bold"/>
                <a:cs typeface="Open Sauce Bold"/>
                <a:sym typeface="Open Sauce Bold"/>
              </a:rPr>
              <a:t> ja </a:t>
            </a:r>
            <a:r>
              <a:rPr lang="en-US" sz="2599" b="1" dirty="0" err="1">
                <a:solidFill>
                  <a:srgbClr val="FFFFFF"/>
                </a:solidFill>
                <a:latin typeface="Open Sauce Bold"/>
                <a:ea typeface="Open Sauce Bold"/>
                <a:cs typeface="Open Sauce Bold"/>
                <a:sym typeface="Open Sauce Bold"/>
              </a:rPr>
              <a:t>kogukonnateenuste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osutamiseks</a:t>
            </a:r>
            <a:r>
              <a:rPr lang="en-US" sz="2599" b="1" dirty="0">
                <a:solidFill>
                  <a:srgbClr val="FFFFFF"/>
                </a:solidFill>
                <a:latin typeface="Open Sauce Bold"/>
                <a:ea typeface="Open Sauce Bold"/>
                <a:cs typeface="Open Sauce Bold"/>
                <a:sym typeface="Open Sauce Bold"/>
              </a:rPr>
              <a:t> ja </a:t>
            </a:r>
            <a:r>
              <a:rPr lang="en-US" sz="2599" b="1" dirty="0" err="1">
                <a:solidFill>
                  <a:srgbClr val="FFFFFF"/>
                </a:solidFill>
                <a:latin typeface="Open Sauce Bold"/>
                <a:ea typeface="Open Sauce Bold"/>
                <a:cs typeface="Open Sauce Bold"/>
                <a:sym typeface="Open Sauce Bold"/>
              </a:rPr>
              <a:t>kättesaadavamaks</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tegemiseks</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vajalike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ruumide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parendamine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või</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renoveerimine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hoonete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ümber</a:t>
            </a:r>
            <a:r>
              <a:rPr lang="en-US" sz="2599" b="1" dirty="0">
                <a:solidFill>
                  <a:srgbClr val="FFFFFF"/>
                </a:solidFill>
                <a:latin typeface="Open Sauce Bold"/>
                <a:ea typeface="Open Sauce Bold"/>
                <a:cs typeface="Open Sauce Bold"/>
                <a:sym typeface="Open Sauce Bold"/>
              </a:rPr>
              <a:t>)</a:t>
            </a:r>
            <a:r>
              <a:rPr lang="en-US" sz="2599" b="1" dirty="0" err="1">
                <a:solidFill>
                  <a:srgbClr val="FFFFFF"/>
                </a:solidFill>
                <a:latin typeface="Open Sauce Bold"/>
                <a:ea typeface="Open Sauce Bold"/>
                <a:cs typeface="Open Sauce Bold"/>
                <a:sym typeface="Open Sauce Bold"/>
              </a:rPr>
              <a:t>ehitamine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renoveerimine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või</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parendamine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arvestades</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energiatõhusust</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ning</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keskkonna</a:t>
            </a:r>
            <a:r>
              <a:rPr lang="en-US" sz="2599" b="1" dirty="0">
                <a:solidFill>
                  <a:srgbClr val="FFFFFF"/>
                </a:solidFill>
                <a:latin typeface="Open Sauce Bold"/>
                <a:ea typeface="Open Sauce Bold"/>
                <a:cs typeface="Open Sauce Bold"/>
                <a:sym typeface="Open Sauce Bold"/>
              </a:rPr>
              <a:t>- ja </a:t>
            </a:r>
            <a:r>
              <a:rPr lang="en-US" sz="2599" b="1" dirty="0" err="1">
                <a:solidFill>
                  <a:srgbClr val="FFFFFF"/>
                </a:solidFill>
                <a:latin typeface="Open Sauce Bold"/>
                <a:ea typeface="Open Sauce Bold"/>
                <a:cs typeface="Open Sauce Bold"/>
                <a:sym typeface="Open Sauce Bold"/>
              </a:rPr>
              <a:t>kliimasõbralikkust</a:t>
            </a:r>
            <a:r>
              <a:rPr lang="en-US" sz="2599" b="1" dirty="0">
                <a:solidFill>
                  <a:srgbClr val="FFFFFF"/>
                </a:solidFill>
                <a:latin typeface="Open Sauce Bold"/>
                <a:ea typeface="Open Sauce Bold"/>
                <a:cs typeface="Open Sauce Bold"/>
                <a:sym typeface="Open Sauce Bold"/>
              </a:rPr>
              <a:t>.</a:t>
            </a:r>
          </a:p>
          <a:p>
            <a:pPr marL="561337" lvl="1" indent="-280669" algn="l">
              <a:lnSpc>
                <a:spcPts val="3379"/>
              </a:lnSpc>
              <a:buFont typeface="Arial"/>
              <a:buChar char="•"/>
            </a:pPr>
            <a:r>
              <a:rPr lang="en-US" sz="2599" b="1" dirty="0" err="1">
                <a:solidFill>
                  <a:srgbClr val="FFFFFF"/>
                </a:solidFill>
                <a:latin typeface="Open Sauce Bold"/>
                <a:ea typeface="Open Sauce Bold"/>
                <a:cs typeface="Open Sauce Bold"/>
                <a:sym typeface="Open Sauce Bold"/>
              </a:rPr>
              <a:t>Turismitaristu</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arendamine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nt</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külastuskeskused</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loodusobjektid</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vaba</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aja</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veetmise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võimalused</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tähistamine</a:t>
            </a:r>
            <a:r>
              <a:rPr lang="en-US" sz="2599" b="1" dirty="0">
                <a:solidFill>
                  <a:srgbClr val="FFFFFF"/>
                </a:solidFill>
                <a:latin typeface="Open Sauce Bold"/>
                <a:ea typeface="Open Sauce Bold"/>
                <a:cs typeface="Open Sauce Bold"/>
                <a:sym typeface="Open Sauce Bold"/>
              </a:rPr>
              <a:t>.</a:t>
            </a:r>
          </a:p>
          <a:p>
            <a:pPr marL="561337" lvl="1" indent="-280669" algn="l">
              <a:lnSpc>
                <a:spcPts val="3379"/>
              </a:lnSpc>
              <a:buFont typeface="Arial"/>
              <a:buChar char="•"/>
            </a:pPr>
            <a:r>
              <a:rPr lang="en-US" sz="2599" b="1" dirty="0" err="1">
                <a:solidFill>
                  <a:srgbClr val="FFFFFF"/>
                </a:solidFill>
                <a:latin typeface="Open Sauce Bold"/>
                <a:ea typeface="Open Sauce Bold"/>
                <a:cs typeface="Open Sauce Bold"/>
                <a:sym typeface="Open Sauce Bold"/>
              </a:rPr>
              <a:t>Ajaloo</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pärand</a:t>
            </a:r>
            <a:r>
              <a:rPr lang="en-US" sz="2599" b="1" dirty="0">
                <a:solidFill>
                  <a:srgbClr val="FFFFFF"/>
                </a:solidFill>
                <a:latin typeface="Open Sauce Bold"/>
                <a:ea typeface="Open Sauce Bold"/>
                <a:cs typeface="Open Sauce Bold"/>
                <a:sym typeface="Open Sauce Bold"/>
              </a:rPr>
              <a:t>)</a:t>
            </a:r>
            <a:r>
              <a:rPr lang="en-US" sz="2599" b="1" dirty="0" err="1">
                <a:solidFill>
                  <a:srgbClr val="FFFFFF"/>
                </a:solidFill>
                <a:latin typeface="Open Sauce Bold"/>
                <a:ea typeface="Open Sauce Bold"/>
                <a:cs typeface="Open Sauce Bold"/>
                <a:sym typeface="Open Sauce Bold"/>
              </a:rPr>
              <a:t>kultuuri</a:t>
            </a:r>
            <a:r>
              <a:rPr lang="en-US" sz="2599" b="1" dirty="0">
                <a:solidFill>
                  <a:srgbClr val="FFFFFF"/>
                </a:solidFill>
                <a:latin typeface="Open Sauce Bold"/>
                <a:ea typeface="Open Sauce Bold"/>
                <a:cs typeface="Open Sauce Bold"/>
                <a:sym typeface="Open Sauce Bold"/>
              </a:rPr>
              <a:t>-, ja </a:t>
            </a:r>
            <a:r>
              <a:rPr lang="en-US" sz="2599" b="1" dirty="0" err="1">
                <a:solidFill>
                  <a:srgbClr val="FFFFFF"/>
                </a:solidFill>
                <a:latin typeface="Open Sauce Bold"/>
                <a:ea typeface="Open Sauce Bold"/>
                <a:cs typeface="Open Sauce Bold"/>
                <a:sym typeface="Open Sauce Bold"/>
              </a:rPr>
              <a:t>tööstuspärandi</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objektide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parendamine</a:t>
            </a:r>
            <a:r>
              <a:rPr lang="en-US" sz="2599" b="1" dirty="0">
                <a:solidFill>
                  <a:srgbClr val="FFFFFF"/>
                </a:solidFill>
                <a:latin typeface="Open Sauce Bold"/>
                <a:ea typeface="Open Sauce Bold"/>
                <a:cs typeface="Open Sauce Bold"/>
                <a:sym typeface="Open Sauce Bold"/>
              </a:rPr>
              <a:t> ja </a:t>
            </a:r>
            <a:r>
              <a:rPr lang="en-US" sz="2599" b="1" dirty="0" err="1">
                <a:solidFill>
                  <a:srgbClr val="FFFFFF"/>
                </a:solidFill>
                <a:latin typeface="Open Sauce Bold"/>
                <a:ea typeface="Open Sauce Bold"/>
                <a:cs typeface="Open Sauce Bold"/>
                <a:sym typeface="Open Sauce Bold"/>
              </a:rPr>
              <a:t>ümberehitamine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fookusega</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kasutada</a:t>
            </a:r>
            <a:r>
              <a:rPr lang="en-US" sz="2599" b="1" dirty="0">
                <a:solidFill>
                  <a:srgbClr val="FFFFFF"/>
                </a:solidFill>
                <a:latin typeface="Open Sauce Bold"/>
                <a:ea typeface="Open Sauce Bold"/>
                <a:cs typeface="Open Sauce Bold"/>
                <a:sym typeface="Open Sauce Bold"/>
              </a:rPr>
              <a:t> juba </a:t>
            </a:r>
            <a:r>
              <a:rPr lang="en-US" sz="2599" b="1" dirty="0" err="1">
                <a:solidFill>
                  <a:srgbClr val="FFFFFF"/>
                </a:solidFill>
                <a:latin typeface="Open Sauce Bold"/>
                <a:ea typeface="Open Sauce Bold"/>
                <a:cs typeface="Open Sauce Bold"/>
                <a:sym typeface="Open Sauce Bold"/>
              </a:rPr>
              <a:t>olemasolevat</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mitte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rajada</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uusi</a:t>
            </a:r>
            <a:r>
              <a:rPr lang="en-US" sz="2599" b="1" dirty="0">
                <a:solidFill>
                  <a:srgbClr val="FFFFFF"/>
                </a:solidFill>
                <a:latin typeface="Open Sauce Bold"/>
                <a:ea typeface="Open Sauce Bold"/>
                <a:cs typeface="Open Sauce Bold"/>
                <a:sym typeface="Open Sauce Bold"/>
              </a:rPr>
              <a:t>. </a:t>
            </a:r>
            <a:endParaRPr lang="et-EE" sz="2599" b="1" dirty="0">
              <a:solidFill>
                <a:srgbClr val="FFFFFF"/>
              </a:solidFill>
              <a:latin typeface="Open Sauce Bold"/>
              <a:ea typeface="Open Sauce Bold"/>
              <a:cs typeface="Open Sauce Bold"/>
              <a:sym typeface="Open Sauce Bold"/>
            </a:endParaRPr>
          </a:p>
          <a:p>
            <a:pPr marL="561337" lvl="1" indent="-280669" algn="l">
              <a:lnSpc>
                <a:spcPts val="3379"/>
              </a:lnSpc>
              <a:buFont typeface="Arial"/>
              <a:buChar char="•"/>
            </a:pPr>
            <a:r>
              <a:rPr lang="fi-FI" sz="2599" b="1" dirty="0" err="1">
                <a:solidFill>
                  <a:srgbClr val="FFFFFF"/>
                </a:solidFill>
                <a:latin typeface="Open Sauce Bold"/>
                <a:ea typeface="Open Sauce Bold"/>
                <a:cs typeface="Open Sauce Bold"/>
                <a:sym typeface="Open Sauce Bold"/>
              </a:rPr>
              <a:t>Trükiste</a:t>
            </a:r>
            <a:r>
              <a:rPr lang="fi-FI" sz="2599" b="1" dirty="0">
                <a:solidFill>
                  <a:srgbClr val="FFFFFF"/>
                </a:solidFill>
                <a:latin typeface="Open Sauce Bold"/>
                <a:ea typeface="Open Sauce Bold"/>
                <a:cs typeface="Open Sauce Bold"/>
                <a:sym typeface="Open Sauce Bold"/>
              </a:rPr>
              <a:t> </a:t>
            </a:r>
            <a:r>
              <a:rPr lang="fi-FI" sz="2599" b="1" dirty="0" err="1">
                <a:solidFill>
                  <a:srgbClr val="FFFFFF"/>
                </a:solidFill>
                <a:latin typeface="Open Sauce Bold"/>
                <a:ea typeface="Open Sauce Bold"/>
                <a:cs typeface="Open Sauce Bold"/>
                <a:sym typeface="Open Sauce Bold"/>
              </a:rPr>
              <a:t>väljaandmine</a:t>
            </a:r>
            <a:r>
              <a:rPr lang="fi-FI" sz="2599" b="1" dirty="0">
                <a:solidFill>
                  <a:srgbClr val="FFFFFF"/>
                </a:solidFill>
                <a:latin typeface="Open Sauce Bold"/>
                <a:ea typeface="Open Sauce Bold"/>
                <a:cs typeface="Open Sauce Bold"/>
                <a:sym typeface="Open Sauce Bold"/>
              </a:rPr>
              <a:t> (</a:t>
            </a:r>
            <a:r>
              <a:rPr lang="fi-FI" sz="2599" b="1" dirty="0" err="1">
                <a:solidFill>
                  <a:srgbClr val="FFFFFF"/>
                </a:solidFill>
                <a:latin typeface="Open Sauce Bold"/>
                <a:ea typeface="Open Sauce Bold"/>
                <a:cs typeface="Open Sauce Bold"/>
                <a:sym typeface="Open Sauce Bold"/>
              </a:rPr>
              <a:t>kogukonna</a:t>
            </a:r>
            <a:r>
              <a:rPr lang="fi-FI" sz="2599" b="1" dirty="0">
                <a:solidFill>
                  <a:srgbClr val="FFFFFF"/>
                </a:solidFill>
                <a:latin typeface="Open Sauce Bold"/>
                <a:ea typeface="Open Sauce Bold"/>
                <a:cs typeface="Open Sauce Bold"/>
                <a:sym typeface="Open Sauce Bold"/>
              </a:rPr>
              <a:t> </a:t>
            </a:r>
            <a:r>
              <a:rPr lang="fi-FI" sz="2599" b="1" dirty="0" err="1">
                <a:solidFill>
                  <a:srgbClr val="FFFFFF"/>
                </a:solidFill>
                <a:latin typeface="Open Sauce Bold"/>
                <a:ea typeface="Open Sauce Bold"/>
                <a:cs typeface="Open Sauce Bold"/>
                <a:sym typeface="Open Sauce Bold"/>
              </a:rPr>
              <a:t>elu</a:t>
            </a:r>
            <a:r>
              <a:rPr lang="fi-FI" sz="2599" b="1" dirty="0">
                <a:solidFill>
                  <a:srgbClr val="FFFFFF"/>
                </a:solidFill>
                <a:latin typeface="Open Sauce Bold"/>
                <a:ea typeface="Open Sauce Bold"/>
                <a:cs typeface="Open Sauce Bold"/>
                <a:sym typeface="Open Sauce Bold"/>
              </a:rPr>
              <a:t> ja </a:t>
            </a:r>
            <a:r>
              <a:rPr lang="fi-FI" sz="2599" b="1" dirty="0" err="1">
                <a:solidFill>
                  <a:srgbClr val="FFFFFF"/>
                </a:solidFill>
                <a:latin typeface="Open Sauce Bold"/>
                <a:ea typeface="Open Sauce Bold"/>
                <a:cs typeface="Open Sauce Bold"/>
                <a:sym typeface="Open Sauce Bold"/>
              </a:rPr>
              <a:t>ajaloo</a:t>
            </a:r>
            <a:r>
              <a:rPr lang="fi-FI" sz="2599" b="1" dirty="0">
                <a:solidFill>
                  <a:srgbClr val="FFFFFF"/>
                </a:solidFill>
                <a:latin typeface="Open Sauce Bold"/>
                <a:ea typeface="Open Sauce Bold"/>
                <a:cs typeface="Open Sauce Bold"/>
                <a:sym typeface="Open Sauce Bold"/>
              </a:rPr>
              <a:t>, (</a:t>
            </a:r>
            <a:r>
              <a:rPr lang="fi-FI" sz="2599" b="1" dirty="0" err="1">
                <a:solidFill>
                  <a:srgbClr val="FFFFFF"/>
                </a:solidFill>
                <a:latin typeface="Open Sauce Bold"/>
                <a:ea typeface="Open Sauce Bold"/>
                <a:cs typeface="Open Sauce Bold"/>
                <a:sym typeface="Open Sauce Bold"/>
              </a:rPr>
              <a:t>pärand</a:t>
            </a:r>
            <a:r>
              <a:rPr lang="fi-FI" sz="2599" b="1" dirty="0">
                <a:solidFill>
                  <a:srgbClr val="FFFFFF"/>
                </a:solidFill>
                <a:latin typeface="Open Sauce Bold"/>
                <a:ea typeface="Open Sauce Bold"/>
                <a:cs typeface="Open Sauce Bold"/>
                <a:sym typeface="Open Sauce Bold"/>
              </a:rPr>
              <a:t>)</a:t>
            </a:r>
            <a:r>
              <a:rPr lang="fi-FI" sz="2599" b="1" dirty="0" err="1">
                <a:solidFill>
                  <a:srgbClr val="FFFFFF"/>
                </a:solidFill>
                <a:latin typeface="Open Sauce Bold"/>
                <a:ea typeface="Open Sauce Bold"/>
                <a:cs typeface="Open Sauce Bold"/>
                <a:sym typeface="Open Sauce Bold"/>
              </a:rPr>
              <a:t>kultuuri</a:t>
            </a:r>
            <a:r>
              <a:rPr lang="fi-FI" sz="2599" b="1" dirty="0">
                <a:solidFill>
                  <a:srgbClr val="FFFFFF"/>
                </a:solidFill>
                <a:latin typeface="Open Sauce Bold"/>
                <a:ea typeface="Open Sauce Bold"/>
                <a:cs typeface="Open Sauce Bold"/>
                <a:sym typeface="Open Sauce Bold"/>
              </a:rPr>
              <a:t> jms </a:t>
            </a:r>
            <a:r>
              <a:rPr lang="fi-FI" sz="2599" b="1" dirty="0" err="1">
                <a:solidFill>
                  <a:srgbClr val="FFFFFF"/>
                </a:solidFill>
                <a:latin typeface="Open Sauce Bold"/>
                <a:ea typeface="Open Sauce Bold"/>
                <a:cs typeface="Open Sauce Bold"/>
                <a:sym typeface="Open Sauce Bold"/>
              </a:rPr>
              <a:t>talletamine</a:t>
            </a:r>
            <a:r>
              <a:rPr lang="fi-FI" sz="2599" b="1" dirty="0">
                <a:solidFill>
                  <a:srgbClr val="FFFFFF"/>
                </a:solidFill>
                <a:latin typeface="Open Sauce Bold"/>
                <a:ea typeface="Open Sauce Bold"/>
                <a:cs typeface="Open Sauce Bold"/>
                <a:sym typeface="Open Sauce Bold"/>
              </a:rPr>
              <a:t>)</a:t>
            </a:r>
            <a:r>
              <a:rPr lang="et-EE" sz="2599" b="1" dirty="0">
                <a:solidFill>
                  <a:srgbClr val="FFFFFF"/>
                </a:solidFill>
                <a:latin typeface="Open Sauce Bold"/>
                <a:ea typeface="Open Sauce Bold"/>
                <a:cs typeface="Open Sauce Bold"/>
                <a:sym typeface="Open Sauce Bold"/>
              </a:rPr>
              <a:t>.</a:t>
            </a:r>
            <a:endParaRPr lang="en-US" sz="2599" b="1" dirty="0">
              <a:solidFill>
                <a:srgbClr val="FFFFFF"/>
              </a:solidFill>
              <a:latin typeface="Open Sauce Bold"/>
              <a:ea typeface="Open Sauce Bold"/>
              <a:cs typeface="Open Sauce Bold"/>
              <a:sym typeface="Open Sauce Bold"/>
            </a:endParaRPr>
          </a:p>
          <a:p>
            <a:pPr marL="561337" lvl="1" indent="-280669" algn="l">
              <a:lnSpc>
                <a:spcPts val="3379"/>
              </a:lnSpc>
              <a:buFont typeface="Arial"/>
              <a:buChar char="•"/>
            </a:pPr>
            <a:r>
              <a:rPr lang="en-US" sz="2599" b="1" dirty="0" err="1">
                <a:solidFill>
                  <a:srgbClr val="FFFFFF"/>
                </a:solidFill>
                <a:latin typeface="Open Sauce Bold"/>
                <a:ea typeface="Open Sauce Bold"/>
                <a:cs typeface="Open Sauce Bold"/>
                <a:sym typeface="Open Sauce Bold"/>
              </a:rPr>
              <a:t>Puhkealade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korrastamine</a:t>
            </a:r>
            <a:r>
              <a:rPr lang="en-US" sz="2599" b="1" dirty="0">
                <a:solidFill>
                  <a:srgbClr val="FFFFFF"/>
                </a:solidFill>
                <a:latin typeface="Open Sauce Bold"/>
                <a:ea typeface="Open Sauce Bold"/>
                <a:cs typeface="Open Sauce Bold"/>
                <a:sym typeface="Open Sauce Bold"/>
              </a:rPr>
              <a:t> ja </a:t>
            </a:r>
            <a:r>
              <a:rPr lang="en-US" sz="2599" b="1" dirty="0" err="1">
                <a:solidFill>
                  <a:srgbClr val="FFFFFF"/>
                </a:solidFill>
                <a:latin typeface="Open Sauce Bold"/>
                <a:ea typeface="Open Sauce Bold"/>
                <a:cs typeface="Open Sauce Bold"/>
                <a:sym typeface="Open Sauce Bold"/>
              </a:rPr>
              <a:t>rajamine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nt</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mänguväljakud</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külaplatsid</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matkarajad</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pargid</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jms</a:t>
            </a:r>
            <a:r>
              <a:rPr lang="en-US" sz="2599" b="1" dirty="0">
                <a:solidFill>
                  <a:srgbClr val="FFFFFF"/>
                </a:solidFill>
                <a:latin typeface="Open Sauce Bold"/>
                <a:ea typeface="Open Sauce Bold"/>
                <a:cs typeface="Open Sauce Bold"/>
                <a:sym typeface="Open Sauce Bold"/>
              </a:rPr>
              <a:t>). </a:t>
            </a:r>
          </a:p>
          <a:p>
            <a:pPr marL="561337" lvl="1" indent="-280669" algn="l">
              <a:lnSpc>
                <a:spcPts val="3379"/>
              </a:lnSpc>
              <a:buFont typeface="Arial"/>
              <a:buChar char="•"/>
            </a:pPr>
            <a:r>
              <a:rPr lang="en-US" sz="2599" b="1" dirty="0" err="1">
                <a:solidFill>
                  <a:srgbClr val="FFFFFF"/>
                </a:solidFill>
                <a:latin typeface="Open Sauce Bold"/>
                <a:ea typeface="Open Sauce Bold"/>
                <a:cs typeface="Open Sauce Bold"/>
                <a:sym typeface="Open Sauce Bold"/>
              </a:rPr>
              <a:t>Kogukonna</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elu</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elavdamiseks</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vajalike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spordi</a:t>
            </a:r>
            <a:r>
              <a:rPr lang="en-US" sz="2599" b="1" dirty="0">
                <a:solidFill>
                  <a:srgbClr val="FFFFFF"/>
                </a:solidFill>
                <a:latin typeface="Open Sauce Bold"/>
                <a:ea typeface="Open Sauce Bold"/>
                <a:cs typeface="Open Sauce Bold"/>
                <a:sym typeface="Open Sauce Bold"/>
              </a:rPr>
              <a:t>- ja </a:t>
            </a:r>
            <a:r>
              <a:rPr lang="en-US" sz="2599" b="1" dirty="0" err="1">
                <a:solidFill>
                  <a:srgbClr val="FFFFFF"/>
                </a:solidFill>
                <a:latin typeface="Open Sauce Bold"/>
                <a:ea typeface="Open Sauce Bold"/>
                <a:cs typeface="Open Sauce Bold"/>
                <a:sym typeface="Open Sauce Bold"/>
              </a:rPr>
              <a:t>kultuuriobjektide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renoveerimine</a:t>
            </a:r>
            <a:r>
              <a:rPr lang="en-US" sz="2599" b="1" dirty="0">
                <a:solidFill>
                  <a:srgbClr val="FFFFFF"/>
                </a:solidFill>
                <a:latin typeface="Open Sauce Bold"/>
                <a:ea typeface="Open Sauce Bold"/>
                <a:cs typeface="Open Sauce Bold"/>
                <a:sym typeface="Open Sauce Bold"/>
              </a:rPr>
              <a:t>, </a:t>
            </a:r>
            <a:r>
              <a:rPr lang="en-US" sz="2599" b="1" dirty="0" err="1">
                <a:solidFill>
                  <a:srgbClr val="FFFFFF"/>
                </a:solidFill>
                <a:latin typeface="Open Sauce Bold"/>
                <a:ea typeface="Open Sauce Bold"/>
                <a:cs typeface="Open Sauce Bold"/>
                <a:sym typeface="Open Sauce Bold"/>
              </a:rPr>
              <a:t>rajamine</a:t>
            </a:r>
            <a:r>
              <a:rPr lang="en-US" sz="2599" b="1" dirty="0">
                <a:solidFill>
                  <a:srgbClr val="FFFFFF"/>
                </a:solidFill>
                <a:latin typeface="Open Sauce Bold"/>
                <a:ea typeface="Open Sauce Bold"/>
                <a:cs typeface="Open Sauce Bold"/>
                <a:sym typeface="Open Sauce Bold"/>
              </a:rPr>
              <a:t> ja </a:t>
            </a:r>
            <a:r>
              <a:rPr lang="en-US" sz="2599" b="1" dirty="0" err="1">
                <a:solidFill>
                  <a:srgbClr val="FFFFFF"/>
                </a:solidFill>
                <a:latin typeface="Open Sauce Bold"/>
                <a:ea typeface="Open Sauce Bold"/>
                <a:cs typeface="Open Sauce Bold"/>
                <a:sym typeface="Open Sauce Bold"/>
              </a:rPr>
              <a:t>arendamine</a:t>
            </a:r>
            <a:r>
              <a:rPr lang="en-US" sz="2599" b="1" dirty="0">
                <a:solidFill>
                  <a:srgbClr val="FFFFFF"/>
                </a:solidFill>
                <a:latin typeface="Open Sauce Bold"/>
                <a:ea typeface="Open Sauce Bold"/>
                <a:cs typeface="Open Sauce Bold"/>
                <a:sym typeface="Open Sauce Bold"/>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C5739"/>
        </a:solidFill>
        <a:effectLst/>
      </p:bgPr>
    </p:bg>
    <p:spTree>
      <p:nvGrpSpPr>
        <p:cNvPr id="1" name=""/>
        <p:cNvGrpSpPr/>
        <p:nvPr/>
      </p:nvGrpSpPr>
      <p:grpSpPr>
        <a:xfrm>
          <a:off x="0" y="0"/>
          <a:ext cx="0" cy="0"/>
          <a:chOff x="0" y="0"/>
          <a:chExt cx="0" cy="0"/>
        </a:xfrm>
      </p:grpSpPr>
      <p:sp>
        <p:nvSpPr>
          <p:cNvPr id="2" name="TextBox 2"/>
          <p:cNvSpPr txBox="1"/>
          <p:nvPr/>
        </p:nvSpPr>
        <p:spPr>
          <a:xfrm>
            <a:off x="343231" y="432522"/>
            <a:ext cx="16728857" cy="1337710"/>
          </a:xfrm>
          <a:prstGeom prst="rect">
            <a:avLst/>
          </a:prstGeom>
        </p:spPr>
        <p:txBody>
          <a:bodyPr lIns="0" tIns="0" rIns="0" bIns="0" rtlCol="0" anchor="t">
            <a:spAutoFit/>
          </a:bodyPr>
          <a:lstStyle/>
          <a:p>
            <a:pPr algn="ctr">
              <a:lnSpc>
                <a:spcPts val="10095"/>
              </a:lnSpc>
            </a:pPr>
            <a:r>
              <a:rPr lang="en-US" sz="7315" spc="716" dirty="0">
                <a:solidFill>
                  <a:srgbClr val="FFFFFF"/>
                </a:solidFill>
                <a:latin typeface="Codec Pro ExtraBold"/>
                <a:ea typeface="Codec Pro ExtraBold"/>
                <a:cs typeface="Codec Pro ExtraBold"/>
                <a:sym typeface="Codec Pro ExtraBold"/>
              </a:rPr>
              <a:t>TOETATAVAD TEGEVUSED (2)  </a:t>
            </a:r>
          </a:p>
        </p:txBody>
      </p:sp>
      <p:sp>
        <p:nvSpPr>
          <p:cNvPr id="3" name="Freeform 3"/>
          <p:cNvSpPr/>
          <p:nvPr/>
        </p:nvSpPr>
        <p:spPr>
          <a:xfrm>
            <a:off x="13868400" y="8975541"/>
            <a:ext cx="3877083" cy="963455"/>
          </a:xfrm>
          <a:custGeom>
            <a:avLst/>
            <a:gdLst/>
            <a:ahLst/>
            <a:cxnLst/>
            <a:rect l="l" t="t" r="r" b="b"/>
            <a:pathLst>
              <a:path w="3877083" h="963455">
                <a:moveTo>
                  <a:pt x="0" y="0"/>
                </a:moveTo>
                <a:lnTo>
                  <a:pt x="3877083" y="0"/>
                </a:lnTo>
                <a:lnTo>
                  <a:pt x="3877083" y="963456"/>
                </a:lnTo>
                <a:lnTo>
                  <a:pt x="0" y="963456"/>
                </a:lnTo>
                <a:lnTo>
                  <a:pt x="0" y="0"/>
                </a:lnTo>
                <a:close/>
              </a:path>
            </a:pathLst>
          </a:custGeom>
          <a:blipFill>
            <a:blip r:embed="rId2"/>
            <a:stretch>
              <a:fillRect/>
            </a:stretch>
          </a:blipFill>
        </p:spPr>
        <p:txBody>
          <a:bodyPr/>
          <a:lstStyle/>
          <a:p>
            <a:endParaRPr lang="et-EE"/>
          </a:p>
        </p:txBody>
      </p:sp>
      <p:sp>
        <p:nvSpPr>
          <p:cNvPr id="4" name="TextBox 4"/>
          <p:cNvSpPr txBox="1"/>
          <p:nvPr/>
        </p:nvSpPr>
        <p:spPr>
          <a:xfrm>
            <a:off x="0" y="2284095"/>
            <a:ext cx="18288000" cy="6699976"/>
          </a:xfrm>
          <a:prstGeom prst="rect">
            <a:avLst/>
          </a:prstGeom>
        </p:spPr>
        <p:txBody>
          <a:bodyPr lIns="0" tIns="0" rIns="0" bIns="0" rtlCol="0" anchor="t">
            <a:spAutoFit/>
          </a:bodyPr>
          <a:lstStyle/>
          <a:p>
            <a:pPr marL="582927" lvl="1" indent="-291463">
              <a:lnSpc>
                <a:spcPts val="3509"/>
              </a:lnSpc>
              <a:buFont typeface="Arial"/>
              <a:buChar char="•"/>
            </a:pPr>
            <a:r>
              <a:rPr lang="en-US" sz="2699" b="1" dirty="0" err="1">
                <a:solidFill>
                  <a:srgbClr val="FFFFFF"/>
                </a:solidFill>
                <a:latin typeface="Open Sauce Bold"/>
                <a:ea typeface="Open Sauce Bold"/>
                <a:cs typeface="Open Sauce Bold"/>
                <a:sym typeface="Open Sauce Bold"/>
              </a:rPr>
              <a:t>Kogukonnateenuste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osutamiseks</a:t>
            </a:r>
            <a:r>
              <a:rPr lang="en-US" sz="2699" b="1" dirty="0">
                <a:solidFill>
                  <a:srgbClr val="FFFFFF"/>
                </a:solidFill>
                <a:latin typeface="Open Sauce Bold"/>
                <a:ea typeface="Open Sauce Bold"/>
                <a:cs typeface="Open Sauce Bold"/>
                <a:sym typeface="Open Sauce Bold"/>
              </a:rPr>
              <a:t> ja </a:t>
            </a:r>
            <a:r>
              <a:rPr lang="en-US" sz="2699" b="1" dirty="0" err="1">
                <a:solidFill>
                  <a:srgbClr val="FFFFFF"/>
                </a:solidFill>
                <a:latin typeface="Open Sauce Bold"/>
                <a:ea typeface="Open Sauce Bold"/>
                <a:cs typeface="Open Sauce Bold"/>
                <a:sym typeface="Open Sauce Bold"/>
              </a:rPr>
              <a:t>kogukonnaelu</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elavdamiseks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vajalike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seadmete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soetamine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sh</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kriisivalmiduseks</a:t>
            </a:r>
            <a:r>
              <a:rPr lang="en-US" sz="2699" b="1" dirty="0">
                <a:solidFill>
                  <a:srgbClr val="FFFFFF"/>
                </a:solidFill>
                <a:latin typeface="Open Sauce Bold"/>
                <a:ea typeface="Open Sauce Bold"/>
                <a:cs typeface="Open Sauce Bold"/>
                <a:sym typeface="Open Sauce Bold"/>
              </a:rPr>
              <a:t>).</a:t>
            </a:r>
          </a:p>
          <a:p>
            <a:pPr marL="582927" lvl="1" indent="-291463">
              <a:lnSpc>
                <a:spcPts val="3509"/>
              </a:lnSpc>
              <a:buFont typeface="Arial"/>
              <a:buChar char="•"/>
            </a:pP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Väikesemahuliste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infrastruktuuriobjektide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elektrivarustus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veevarustus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kanalisatsioon</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energiatõhusad</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küttelahendused</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ventilatsioon</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juurdepääsuks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vajalik</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teelõik</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jms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rajamine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projektiga</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renoveeritavate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või</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ehitatavate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objektide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juurde</a:t>
            </a:r>
            <a:r>
              <a:rPr lang="en-US" sz="2699" b="1" dirty="0">
                <a:solidFill>
                  <a:srgbClr val="FFFFFF"/>
                </a:solidFill>
                <a:latin typeface="Open Sauce Bold"/>
                <a:ea typeface="Open Sauce Bold"/>
                <a:cs typeface="Open Sauce Bold"/>
                <a:sym typeface="Open Sauce Bold"/>
              </a:rPr>
              <a:t>.</a:t>
            </a:r>
          </a:p>
          <a:p>
            <a:pPr marL="582927" lvl="1" indent="-291463">
              <a:lnSpc>
                <a:spcPts val="3509"/>
              </a:lnSpc>
              <a:buFont typeface="Arial"/>
              <a:buChar char="•"/>
            </a:pP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Ehitise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ehitamisega</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kaasnev</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keskkonnamõju</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hindamisega</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seotud</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tegevus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ning</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energiaauditi</a:t>
            </a:r>
            <a:r>
              <a:rPr lang="en-US" sz="2699" b="1" dirty="0">
                <a:solidFill>
                  <a:srgbClr val="FFFFFF"/>
                </a:solidFill>
                <a:latin typeface="Open Sauce Bold"/>
                <a:ea typeface="Open Sauce Bold"/>
                <a:cs typeface="Open Sauce Bold"/>
                <a:sym typeface="Open Sauce Bold"/>
              </a:rPr>
              <a:t>,</a:t>
            </a:r>
          </a:p>
          <a:p>
            <a:pPr marL="291464" lvl="1">
              <a:lnSpc>
                <a:spcPts val="3509"/>
              </a:lnSpc>
            </a:pPr>
            <a:r>
              <a:rPr lang="et-EE"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teostatavusuuringu</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projekteerimistöö</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ning</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projekteerimiseks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vajaliku</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ehitusgeoloogilise</a:t>
            </a:r>
            <a:r>
              <a:rPr lang="en-US" sz="2699" b="1" dirty="0">
                <a:solidFill>
                  <a:srgbClr val="FFFFFF"/>
                </a:solidFill>
                <a:latin typeface="Open Sauce Bold"/>
                <a:ea typeface="Open Sauce Bold"/>
                <a:cs typeface="Open Sauce Bold"/>
                <a:sym typeface="Open Sauce Bold"/>
              </a:rPr>
              <a:t> ja</a:t>
            </a:r>
          </a:p>
          <a:p>
            <a:pPr marL="291464" lvl="1">
              <a:lnSpc>
                <a:spcPts val="3509"/>
              </a:lnSpc>
            </a:pPr>
            <a:r>
              <a:rPr lang="et-EE"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geodeetilise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uurimistöö</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tellimine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edaspidi</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koos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ettevalmistav</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töö</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kuni</a:t>
            </a:r>
            <a:r>
              <a:rPr lang="en-US" sz="2699" b="1" dirty="0">
                <a:solidFill>
                  <a:srgbClr val="FFFFFF"/>
                </a:solidFill>
                <a:latin typeface="Open Sauce Bold"/>
                <a:ea typeface="Open Sauce Bold"/>
                <a:cs typeface="Open Sauce Bold"/>
                <a:sym typeface="Open Sauce Bold"/>
              </a:rPr>
              <a:t> 15% </a:t>
            </a:r>
            <a:r>
              <a:rPr lang="en-US" sz="2699" b="1" dirty="0" err="1">
                <a:solidFill>
                  <a:srgbClr val="FFFFFF"/>
                </a:solidFill>
                <a:latin typeface="Open Sauce Bold"/>
                <a:ea typeface="Open Sauce Bold"/>
                <a:cs typeface="Open Sauce Bold"/>
                <a:sym typeface="Open Sauce Bold"/>
              </a:rPr>
              <a:t>materiaalsesse</a:t>
            </a:r>
            <a:endParaRPr lang="en-US" sz="2699" b="1" dirty="0">
              <a:solidFill>
                <a:srgbClr val="FFFFFF"/>
              </a:solidFill>
              <a:latin typeface="Open Sauce Bold"/>
              <a:ea typeface="Open Sauce Bold"/>
              <a:cs typeface="Open Sauce Bold"/>
              <a:sym typeface="Open Sauce Bold"/>
            </a:endParaRPr>
          </a:p>
          <a:p>
            <a:pPr marL="291464" lvl="1">
              <a:lnSpc>
                <a:spcPts val="3509"/>
              </a:lnSpc>
            </a:pPr>
            <a:r>
              <a:rPr lang="et-EE"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või</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immateriaalsesse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varasse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investeeringu</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tegemise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abikõlbulikust</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kulust</a:t>
            </a:r>
            <a:r>
              <a:rPr lang="en-US" sz="2699" b="1" dirty="0">
                <a:solidFill>
                  <a:srgbClr val="FFFFFF"/>
                </a:solidFill>
                <a:latin typeface="Open Sauce Bold"/>
                <a:ea typeface="Open Sauce Bold"/>
                <a:cs typeface="Open Sauce Bold"/>
                <a:sym typeface="Open Sauce Bold"/>
              </a:rPr>
              <a:t>.</a:t>
            </a:r>
            <a:endParaRPr lang="et-EE" sz="2699" b="1" dirty="0">
              <a:solidFill>
                <a:srgbClr val="FFFFFF"/>
              </a:solidFill>
              <a:latin typeface="Open Sauce Bold"/>
              <a:ea typeface="Open Sauce Bold"/>
              <a:cs typeface="Open Sauce Bold"/>
              <a:sym typeface="Open Sauce Bold"/>
            </a:endParaRPr>
          </a:p>
          <a:p>
            <a:pPr marL="748664" lvl="1" indent="-457200">
              <a:lnSpc>
                <a:spcPts val="3509"/>
              </a:lnSpc>
              <a:buFont typeface="Arial" panose="020B0604020202020204" pitchFamily="34" charset="0"/>
              <a:buChar char="•"/>
            </a:pPr>
            <a:r>
              <a:rPr lang="en-US" sz="2699" b="1" dirty="0" err="1">
                <a:solidFill>
                  <a:srgbClr val="FFFFFF"/>
                </a:solidFill>
                <a:latin typeface="Open Sauce Bold"/>
                <a:ea typeface="Open Sauce Bold"/>
                <a:cs typeface="Open Sauce Bold"/>
                <a:sym typeface="Open Sauce Bold"/>
              </a:rPr>
              <a:t>Koolitus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ehitusseadustiku</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alusel</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omanikujärelevalve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tegemine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muinsuskaitseseaduse</a:t>
            </a:r>
            <a:endParaRPr lang="en-US" sz="2699" b="1" dirty="0">
              <a:solidFill>
                <a:srgbClr val="FFFFFF"/>
              </a:solidFill>
              <a:latin typeface="Open Sauce Bold"/>
              <a:ea typeface="Open Sauce Bold"/>
              <a:cs typeface="Open Sauce Bold"/>
              <a:sym typeface="Open Sauce Bold"/>
            </a:endParaRPr>
          </a:p>
          <a:p>
            <a:pPr marL="291464" lvl="1">
              <a:lnSpc>
                <a:spcPts val="3509"/>
              </a:lnSpc>
            </a:pPr>
            <a:r>
              <a:rPr lang="et-EE"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alusel</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muinsuskaitselise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järelevalve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teostamine</a:t>
            </a:r>
            <a:r>
              <a:rPr lang="en-US" sz="2699" b="1" dirty="0">
                <a:solidFill>
                  <a:srgbClr val="FFFFFF"/>
                </a:solidFill>
                <a:latin typeface="Open Sauce Bold"/>
                <a:ea typeface="Open Sauce Bold"/>
                <a:cs typeface="Open Sauce Bold"/>
                <a:sym typeface="Open Sauce Bold"/>
              </a:rPr>
              <a:t> ja </a:t>
            </a:r>
            <a:r>
              <a:rPr lang="en-US" sz="2699" b="1" dirty="0" err="1">
                <a:solidFill>
                  <a:srgbClr val="FFFFFF"/>
                </a:solidFill>
                <a:latin typeface="Open Sauce Bold"/>
                <a:ea typeface="Open Sauce Bold"/>
                <a:cs typeface="Open Sauce Bold"/>
                <a:sym typeface="Open Sauce Bold"/>
              </a:rPr>
              <a:t>turundustegevus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sealhulgas</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turu-uuringu</a:t>
            </a:r>
            <a:endParaRPr lang="en-US" sz="2699" b="1" dirty="0">
              <a:solidFill>
                <a:srgbClr val="FFFFFF"/>
              </a:solidFill>
              <a:latin typeface="Open Sauce Bold"/>
              <a:ea typeface="Open Sauce Bold"/>
              <a:cs typeface="Open Sauce Bold"/>
              <a:sym typeface="Open Sauce Bold"/>
            </a:endParaRPr>
          </a:p>
          <a:p>
            <a:pPr marL="291464" lvl="1">
              <a:lnSpc>
                <a:spcPts val="3509"/>
              </a:lnSpc>
            </a:pPr>
            <a:r>
              <a:rPr lang="et-EE"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tegemine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kuni</a:t>
            </a:r>
            <a:r>
              <a:rPr lang="en-US" sz="2699" b="1" dirty="0">
                <a:solidFill>
                  <a:srgbClr val="FFFFFF"/>
                </a:solidFill>
                <a:latin typeface="Open Sauce Bold"/>
                <a:ea typeface="Open Sauce Bold"/>
                <a:cs typeface="Open Sauce Bold"/>
                <a:sym typeface="Open Sauce Bold"/>
              </a:rPr>
              <a:t> 15% </a:t>
            </a:r>
            <a:r>
              <a:rPr lang="en-US" sz="2699" b="1" dirty="0" err="1">
                <a:solidFill>
                  <a:srgbClr val="FFFFFF"/>
                </a:solidFill>
                <a:latin typeface="Open Sauce Bold"/>
                <a:ea typeface="Open Sauce Bold"/>
                <a:cs typeface="Open Sauce Bold"/>
                <a:sym typeface="Open Sauce Bold"/>
              </a:rPr>
              <a:t>materiaalsesse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või</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immateriaalsesse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varasse</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investeeringu</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tegemise</a:t>
            </a:r>
            <a:endParaRPr lang="en-US" sz="2699" b="1" dirty="0">
              <a:solidFill>
                <a:srgbClr val="FFFFFF"/>
              </a:solidFill>
              <a:latin typeface="Open Sauce Bold"/>
              <a:ea typeface="Open Sauce Bold"/>
              <a:cs typeface="Open Sauce Bold"/>
              <a:sym typeface="Open Sauce Bold"/>
            </a:endParaRPr>
          </a:p>
          <a:p>
            <a:pPr marL="291464" lvl="1">
              <a:lnSpc>
                <a:spcPts val="3509"/>
              </a:lnSpc>
            </a:pPr>
            <a:r>
              <a:rPr lang="et-EE"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abikõlbulikust</a:t>
            </a:r>
            <a:r>
              <a:rPr lang="en-US" sz="2699" b="1" dirty="0">
                <a:solidFill>
                  <a:srgbClr val="FFFFFF"/>
                </a:solidFill>
                <a:latin typeface="Open Sauce Bold"/>
                <a:ea typeface="Open Sauce Bold"/>
                <a:cs typeface="Open Sauce Bold"/>
                <a:sym typeface="Open Sauce Bold"/>
              </a:rPr>
              <a:t> </a:t>
            </a:r>
            <a:r>
              <a:rPr lang="en-US" sz="2699" b="1" dirty="0" err="1">
                <a:solidFill>
                  <a:srgbClr val="FFFFFF"/>
                </a:solidFill>
                <a:latin typeface="Open Sauce Bold"/>
                <a:ea typeface="Open Sauce Bold"/>
                <a:cs typeface="Open Sauce Bold"/>
                <a:sym typeface="Open Sauce Bold"/>
              </a:rPr>
              <a:t>kulust</a:t>
            </a:r>
            <a:r>
              <a:rPr lang="en-US" sz="2699" b="1" dirty="0">
                <a:solidFill>
                  <a:srgbClr val="FFFFFF"/>
                </a:solidFill>
                <a:latin typeface="Open Sauce Bold"/>
                <a:ea typeface="Open Sauce Bold"/>
                <a:cs typeface="Open Sauce Bold"/>
                <a:sym typeface="Open Sauce Bold"/>
              </a:rPr>
              <a:t>.</a:t>
            </a:r>
          </a:p>
          <a:p>
            <a:pPr marL="582927" lvl="1" indent="-291463">
              <a:lnSpc>
                <a:spcPts val="3509"/>
              </a:lnSpc>
              <a:buFont typeface="Arial"/>
              <a:buChar char="•"/>
            </a:pPr>
            <a:r>
              <a:rPr lang="fi-FI" sz="2699" b="1" dirty="0" err="1">
                <a:solidFill>
                  <a:srgbClr val="FFFFFF"/>
                </a:solidFill>
                <a:latin typeface="Open Sauce Bold"/>
                <a:ea typeface="Open Sauce Bold"/>
                <a:cs typeface="Open Sauce Bold"/>
                <a:sym typeface="Open Sauce Bold"/>
              </a:rPr>
              <a:t>Projektijuhtimine</a:t>
            </a:r>
            <a:r>
              <a:rPr lang="fi-FI" sz="2699" b="1" dirty="0">
                <a:solidFill>
                  <a:srgbClr val="FFFFFF"/>
                </a:solidFill>
                <a:latin typeface="Open Sauce Bold"/>
                <a:ea typeface="Open Sauce Bold"/>
                <a:cs typeface="Open Sauce Bold"/>
                <a:sym typeface="Open Sauce Bold"/>
              </a:rPr>
              <a:t> </a:t>
            </a:r>
            <a:r>
              <a:rPr lang="fi-FI" sz="2699" b="1" dirty="0" err="1">
                <a:solidFill>
                  <a:srgbClr val="FFFFFF"/>
                </a:solidFill>
                <a:latin typeface="Open Sauce Bold"/>
                <a:ea typeface="Open Sauce Bold"/>
                <a:cs typeface="Open Sauce Bold"/>
                <a:sym typeface="Open Sauce Bold"/>
              </a:rPr>
              <a:t>ehitus</a:t>
            </a:r>
            <a:r>
              <a:rPr lang="fi-FI" sz="2699" b="1" dirty="0">
                <a:solidFill>
                  <a:srgbClr val="FFFFFF"/>
                </a:solidFill>
                <a:latin typeface="Open Sauce Bold"/>
                <a:ea typeface="Open Sauce Bold"/>
                <a:cs typeface="Open Sauce Bold"/>
                <a:sym typeface="Open Sauce Bold"/>
              </a:rPr>
              <a:t>- ja </a:t>
            </a:r>
            <a:r>
              <a:rPr lang="fi-FI" sz="2699" b="1" dirty="0" err="1">
                <a:solidFill>
                  <a:srgbClr val="FFFFFF"/>
                </a:solidFill>
                <a:latin typeface="Open Sauce Bold"/>
                <a:ea typeface="Open Sauce Bold"/>
                <a:cs typeface="Open Sauce Bold"/>
                <a:sym typeface="Open Sauce Bold"/>
              </a:rPr>
              <a:t>renoveerimisprojektide</a:t>
            </a:r>
            <a:r>
              <a:rPr lang="fi-FI" sz="2699" b="1" dirty="0">
                <a:solidFill>
                  <a:srgbClr val="FFFFFF"/>
                </a:solidFill>
                <a:latin typeface="Open Sauce Bold"/>
                <a:ea typeface="Open Sauce Bold"/>
                <a:cs typeface="Open Sauce Bold"/>
                <a:sym typeface="Open Sauce Bold"/>
              </a:rPr>
              <a:t> </a:t>
            </a:r>
            <a:r>
              <a:rPr lang="fi-FI" sz="2699" b="1" dirty="0" err="1">
                <a:solidFill>
                  <a:srgbClr val="FFFFFF"/>
                </a:solidFill>
                <a:latin typeface="Open Sauce Bold"/>
                <a:ea typeface="Open Sauce Bold"/>
                <a:cs typeface="Open Sauce Bold"/>
                <a:sym typeface="Open Sauce Bold"/>
              </a:rPr>
              <a:t>puhul</a:t>
            </a:r>
            <a:r>
              <a:rPr lang="fi-FI" sz="2699" b="1" dirty="0">
                <a:solidFill>
                  <a:srgbClr val="FFFFFF"/>
                </a:solidFill>
                <a:latin typeface="Open Sauce Bold"/>
                <a:ea typeface="Open Sauce Bold"/>
                <a:cs typeface="Open Sauce Bold"/>
                <a:sym typeface="Open Sauce Bold"/>
              </a:rPr>
              <a:t> </a:t>
            </a:r>
            <a:r>
              <a:rPr lang="fi-FI" sz="2699" b="1" dirty="0" err="1">
                <a:solidFill>
                  <a:srgbClr val="FFFFFF"/>
                </a:solidFill>
                <a:latin typeface="Open Sauce Bold"/>
                <a:ea typeface="Open Sauce Bold"/>
                <a:cs typeface="Open Sauce Bold"/>
                <a:sym typeface="Open Sauce Bold"/>
              </a:rPr>
              <a:t>kuni</a:t>
            </a:r>
            <a:r>
              <a:rPr lang="fi-FI" sz="2699" b="1" dirty="0">
                <a:solidFill>
                  <a:srgbClr val="FFFFFF"/>
                </a:solidFill>
                <a:latin typeface="Open Sauce Bold"/>
                <a:ea typeface="Open Sauce Bold"/>
                <a:cs typeface="Open Sauce Bold"/>
                <a:sym typeface="Open Sauce Bold"/>
              </a:rPr>
              <a:t> 5% </a:t>
            </a:r>
            <a:r>
              <a:rPr lang="fi-FI" sz="2699" b="1" dirty="0" err="1">
                <a:solidFill>
                  <a:srgbClr val="FFFFFF"/>
                </a:solidFill>
                <a:latin typeface="Open Sauce Bold"/>
                <a:ea typeface="Open Sauce Bold"/>
                <a:cs typeface="Open Sauce Bold"/>
                <a:sym typeface="Open Sauce Bold"/>
              </a:rPr>
              <a:t>ehitus</a:t>
            </a:r>
            <a:r>
              <a:rPr lang="fi-FI" sz="2699" b="1" dirty="0">
                <a:solidFill>
                  <a:srgbClr val="FFFFFF"/>
                </a:solidFill>
                <a:latin typeface="Open Sauce Bold"/>
                <a:ea typeface="Open Sauce Bold"/>
                <a:cs typeface="Open Sauce Bold"/>
                <a:sym typeface="Open Sauce Bold"/>
              </a:rPr>
              <a:t>- ja</a:t>
            </a:r>
          </a:p>
          <a:p>
            <a:pPr marL="291464" lvl="1">
              <a:lnSpc>
                <a:spcPts val="3509"/>
              </a:lnSpc>
            </a:pPr>
            <a:r>
              <a:rPr lang="et-EE" sz="2699" b="1" dirty="0">
                <a:solidFill>
                  <a:srgbClr val="FFFFFF"/>
                </a:solidFill>
                <a:latin typeface="Open Sauce Bold"/>
                <a:ea typeface="Open Sauce Bold"/>
                <a:cs typeface="Open Sauce Bold"/>
                <a:sym typeface="Open Sauce Bold"/>
              </a:rPr>
              <a:t>  </a:t>
            </a:r>
            <a:r>
              <a:rPr lang="fi-FI" sz="2699" b="1" dirty="0" err="1">
                <a:solidFill>
                  <a:srgbClr val="FFFFFF"/>
                </a:solidFill>
                <a:latin typeface="Open Sauce Bold"/>
                <a:ea typeface="Open Sauce Bold"/>
                <a:cs typeface="Open Sauce Bold"/>
                <a:sym typeface="Open Sauce Bold"/>
              </a:rPr>
              <a:t>renoveerimistegevuse</a:t>
            </a:r>
            <a:r>
              <a:rPr lang="fi-FI" sz="2699" b="1" dirty="0">
                <a:solidFill>
                  <a:srgbClr val="FFFFFF"/>
                </a:solidFill>
                <a:latin typeface="Open Sauce Bold"/>
                <a:ea typeface="Open Sauce Bold"/>
                <a:cs typeface="Open Sauce Bold"/>
                <a:sym typeface="Open Sauce Bold"/>
              </a:rPr>
              <a:t> </a:t>
            </a:r>
            <a:r>
              <a:rPr lang="fi-FI" sz="2699" b="1" dirty="0" err="1">
                <a:solidFill>
                  <a:srgbClr val="FFFFFF"/>
                </a:solidFill>
                <a:latin typeface="Open Sauce Bold"/>
                <a:ea typeface="Open Sauce Bold"/>
                <a:cs typeface="Open Sauce Bold"/>
                <a:sym typeface="Open Sauce Bold"/>
              </a:rPr>
              <a:t>abikõlbulikust</a:t>
            </a:r>
            <a:r>
              <a:rPr lang="fi-FI" sz="2699" b="1" dirty="0">
                <a:solidFill>
                  <a:srgbClr val="FFFFFF"/>
                </a:solidFill>
                <a:latin typeface="Open Sauce Bold"/>
                <a:ea typeface="Open Sauce Bold"/>
                <a:cs typeface="Open Sauce Bold"/>
                <a:sym typeface="Open Sauce Bold"/>
              </a:rPr>
              <a:t> </a:t>
            </a:r>
            <a:r>
              <a:rPr lang="fi-FI" sz="2699" b="1" dirty="0" err="1">
                <a:solidFill>
                  <a:srgbClr val="FFFFFF"/>
                </a:solidFill>
                <a:latin typeface="Open Sauce Bold"/>
                <a:ea typeface="Open Sauce Bold"/>
                <a:cs typeface="Open Sauce Bold"/>
                <a:sym typeface="Open Sauce Bold"/>
              </a:rPr>
              <a:t>kulust</a:t>
            </a:r>
            <a:endParaRPr lang="en-US" sz="2699" b="1" dirty="0">
              <a:solidFill>
                <a:srgbClr val="FFFFFF"/>
              </a:solidFill>
              <a:latin typeface="Open Sauce Bold"/>
              <a:ea typeface="Open Sauce Bold"/>
              <a:cs typeface="Open Sauce Bold"/>
              <a:sym typeface="Open Sauce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45435" y="-108508"/>
            <a:ext cx="9551719" cy="5372843"/>
            <a:chOff x="0" y="0"/>
            <a:chExt cx="6089457" cy="3425320"/>
          </a:xfrm>
        </p:grpSpPr>
        <p:sp>
          <p:nvSpPr>
            <p:cNvPr id="3" name="Freeform 3"/>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F9D549"/>
            </a:solidFill>
          </p:spPr>
          <p:txBody>
            <a:bodyPr/>
            <a:lstStyle/>
            <a:p>
              <a:endParaRPr lang="et-EE"/>
            </a:p>
          </p:txBody>
        </p:sp>
        <p:sp>
          <p:nvSpPr>
            <p:cNvPr id="4" name="Freeform 4"/>
            <p:cNvSpPr/>
            <p:nvPr/>
          </p:nvSpPr>
          <p:spPr>
            <a:xfrm>
              <a:off x="0" y="0"/>
              <a:ext cx="6089457" cy="3425320"/>
            </a:xfrm>
            <a:custGeom>
              <a:avLst/>
              <a:gdLst/>
              <a:ahLst/>
              <a:cxnLst/>
              <a:rect l="l" t="t" r="r" b="b"/>
              <a:pathLst>
                <a:path w="6089457" h="3425320">
                  <a:moveTo>
                    <a:pt x="0" y="3425320"/>
                  </a:moveTo>
                  <a:lnTo>
                    <a:pt x="0" y="0"/>
                  </a:lnTo>
                  <a:lnTo>
                    <a:pt x="6089457" y="0"/>
                  </a:lnTo>
                  <a:cubicBezTo>
                    <a:pt x="4059638" y="1141773"/>
                    <a:pt x="2029819" y="2283546"/>
                    <a:pt x="0" y="3425320"/>
                  </a:cubicBezTo>
                  <a:close/>
                </a:path>
              </a:pathLst>
            </a:custGeom>
            <a:solidFill>
              <a:srgbClr val="000000">
                <a:alpha val="0"/>
              </a:srgbClr>
            </a:solidFill>
            <a:ln w="12700">
              <a:solidFill>
                <a:srgbClr val="000000"/>
              </a:solidFill>
            </a:ln>
          </p:spPr>
          <p:txBody>
            <a:bodyPr/>
            <a:lstStyle/>
            <a:p>
              <a:endParaRPr lang="et-EE"/>
            </a:p>
          </p:txBody>
        </p:sp>
      </p:grpSp>
      <p:grpSp>
        <p:nvGrpSpPr>
          <p:cNvPr id="5" name="Group 5"/>
          <p:cNvGrpSpPr/>
          <p:nvPr/>
        </p:nvGrpSpPr>
        <p:grpSpPr>
          <a:xfrm rot="-1660488">
            <a:off x="-461165" y="3077979"/>
            <a:ext cx="8282376" cy="404757"/>
            <a:chOff x="0" y="0"/>
            <a:chExt cx="2181367" cy="106603"/>
          </a:xfrm>
        </p:grpSpPr>
        <p:sp>
          <p:nvSpPr>
            <p:cNvPr id="6" name="Freeform 6"/>
            <p:cNvSpPr/>
            <p:nvPr/>
          </p:nvSpPr>
          <p:spPr>
            <a:xfrm>
              <a:off x="0" y="0"/>
              <a:ext cx="2181366" cy="106603"/>
            </a:xfrm>
            <a:custGeom>
              <a:avLst/>
              <a:gdLst/>
              <a:ahLst/>
              <a:cxnLst/>
              <a:rect l="l" t="t" r="r" b="b"/>
              <a:pathLst>
                <a:path w="2181366" h="106603">
                  <a:moveTo>
                    <a:pt x="0" y="0"/>
                  </a:moveTo>
                  <a:lnTo>
                    <a:pt x="2181366" y="0"/>
                  </a:lnTo>
                  <a:lnTo>
                    <a:pt x="2181366" y="106603"/>
                  </a:lnTo>
                  <a:lnTo>
                    <a:pt x="0" y="106603"/>
                  </a:lnTo>
                  <a:close/>
                </a:path>
              </a:pathLst>
            </a:custGeom>
            <a:solidFill>
              <a:srgbClr val="1C5739"/>
            </a:solidFill>
          </p:spPr>
          <p:txBody>
            <a:bodyPr/>
            <a:lstStyle/>
            <a:p>
              <a:endParaRPr lang="et-EE"/>
            </a:p>
          </p:txBody>
        </p:sp>
        <p:sp>
          <p:nvSpPr>
            <p:cNvPr id="7" name="TextBox 7"/>
            <p:cNvSpPr txBox="1"/>
            <p:nvPr/>
          </p:nvSpPr>
          <p:spPr>
            <a:xfrm>
              <a:off x="0" y="-19050"/>
              <a:ext cx="2181367" cy="125653"/>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rot="-1747322">
            <a:off x="1821380" y="1907546"/>
            <a:ext cx="8282376" cy="111180"/>
            <a:chOff x="0" y="0"/>
            <a:chExt cx="2181367" cy="29282"/>
          </a:xfrm>
        </p:grpSpPr>
        <p:sp>
          <p:nvSpPr>
            <p:cNvPr id="9" name="Freeform 9"/>
            <p:cNvSpPr/>
            <p:nvPr/>
          </p:nvSpPr>
          <p:spPr>
            <a:xfrm>
              <a:off x="0" y="0"/>
              <a:ext cx="2181366" cy="29282"/>
            </a:xfrm>
            <a:custGeom>
              <a:avLst/>
              <a:gdLst/>
              <a:ahLst/>
              <a:cxnLst/>
              <a:rect l="l" t="t" r="r" b="b"/>
              <a:pathLst>
                <a:path w="2181366" h="29282">
                  <a:moveTo>
                    <a:pt x="0" y="0"/>
                  </a:moveTo>
                  <a:lnTo>
                    <a:pt x="2181366" y="0"/>
                  </a:lnTo>
                  <a:lnTo>
                    <a:pt x="2181366" y="29282"/>
                  </a:lnTo>
                  <a:lnTo>
                    <a:pt x="0" y="29282"/>
                  </a:lnTo>
                  <a:close/>
                </a:path>
              </a:pathLst>
            </a:custGeom>
            <a:solidFill>
              <a:srgbClr val="1C5739"/>
            </a:solidFill>
          </p:spPr>
          <p:txBody>
            <a:bodyPr/>
            <a:lstStyle/>
            <a:p>
              <a:endParaRPr lang="et-EE"/>
            </a:p>
          </p:txBody>
        </p:sp>
        <p:sp>
          <p:nvSpPr>
            <p:cNvPr id="10" name="TextBox 10"/>
            <p:cNvSpPr txBox="1"/>
            <p:nvPr/>
          </p:nvSpPr>
          <p:spPr>
            <a:xfrm>
              <a:off x="0" y="-19050"/>
              <a:ext cx="2181367" cy="48332"/>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12485593" y="2204304"/>
            <a:ext cx="799426" cy="880347"/>
          </a:xfrm>
          <a:custGeom>
            <a:avLst/>
            <a:gdLst/>
            <a:ahLst/>
            <a:cxnLst/>
            <a:rect l="l" t="t" r="r" b="b"/>
            <a:pathLst>
              <a:path w="799426" h="880347">
                <a:moveTo>
                  <a:pt x="0" y="0"/>
                </a:moveTo>
                <a:lnTo>
                  <a:pt x="799426" y="0"/>
                </a:lnTo>
                <a:lnTo>
                  <a:pt x="799426" y="880347"/>
                </a:lnTo>
                <a:lnTo>
                  <a:pt x="0" y="8803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sp>
        <p:nvSpPr>
          <p:cNvPr id="12" name="Freeform 12"/>
          <p:cNvSpPr/>
          <p:nvPr/>
        </p:nvSpPr>
        <p:spPr>
          <a:xfrm>
            <a:off x="8675865" y="5794043"/>
            <a:ext cx="1029692" cy="892261"/>
          </a:xfrm>
          <a:custGeom>
            <a:avLst/>
            <a:gdLst/>
            <a:ahLst/>
            <a:cxnLst/>
            <a:rect l="l" t="t" r="r" b="b"/>
            <a:pathLst>
              <a:path w="1029692" h="892261">
                <a:moveTo>
                  <a:pt x="0" y="0"/>
                </a:moveTo>
                <a:lnTo>
                  <a:pt x="1029692" y="0"/>
                </a:lnTo>
                <a:lnTo>
                  <a:pt x="1029692" y="892261"/>
                </a:lnTo>
                <a:lnTo>
                  <a:pt x="0" y="8922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sp>
        <p:nvSpPr>
          <p:cNvPr id="13" name="Freeform 13"/>
          <p:cNvSpPr/>
          <p:nvPr/>
        </p:nvSpPr>
        <p:spPr>
          <a:xfrm>
            <a:off x="7007481" y="7667300"/>
            <a:ext cx="724731" cy="1065909"/>
          </a:xfrm>
          <a:custGeom>
            <a:avLst/>
            <a:gdLst/>
            <a:ahLst/>
            <a:cxnLst/>
            <a:rect l="l" t="t" r="r" b="b"/>
            <a:pathLst>
              <a:path w="724731" h="1065909">
                <a:moveTo>
                  <a:pt x="0" y="0"/>
                </a:moveTo>
                <a:lnTo>
                  <a:pt x="724731" y="0"/>
                </a:lnTo>
                <a:lnTo>
                  <a:pt x="724731" y="1065908"/>
                </a:lnTo>
                <a:lnTo>
                  <a:pt x="0" y="10659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t-EE"/>
          </a:p>
        </p:txBody>
      </p:sp>
      <p:sp>
        <p:nvSpPr>
          <p:cNvPr id="14" name="TextBox 14"/>
          <p:cNvSpPr txBox="1"/>
          <p:nvPr/>
        </p:nvSpPr>
        <p:spPr>
          <a:xfrm>
            <a:off x="749838" y="627952"/>
            <a:ext cx="6603355" cy="1635994"/>
          </a:xfrm>
          <a:prstGeom prst="rect">
            <a:avLst/>
          </a:prstGeom>
        </p:spPr>
        <p:txBody>
          <a:bodyPr lIns="0" tIns="0" rIns="0" bIns="0" rtlCol="0" anchor="t">
            <a:spAutoFit/>
          </a:bodyPr>
          <a:lstStyle/>
          <a:p>
            <a:pPr algn="l">
              <a:lnSpc>
                <a:spcPts val="5925"/>
              </a:lnSpc>
            </a:pPr>
            <a:r>
              <a:rPr lang="en-US" sz="5984" spc="209" dirty="0" err="1">
                <a:solidFill>
                  <a:srgbClr val="040506"/>
                </a:solidFill>
                <a:latin typeface="Codec Pro ExtraBold"/>
                <a:ea typeface="Codec Pro ExtraBold"/>
                <a:cs typeface="Codec Pro ExtraBold"/>
                <a:sym typeface="Codec Pro ExtraBold"/>
              </a:rPr>
              <a:t>Mittetoetatavad</a:t>
            </a:r>
            <a:r>
              <a:rPr lang="en-US" sz="5984" spc="209" dirty="0">
                <a:solidFill>
                  <a:srgbClr val="040506"/>
                </a:solidFill>
                <a:latin typeface="Codec Pro ExtraBold"/>
                <a:ea typeface="Codec Pro ExtraBold"/>
                <a:cs typeface="Codec Pro ExtraBold"/>
                <a:sym typeface="Codec Pro ExtraBold"/>
              </a:rPr>
              <a:t> </a:t>
            </a:r>
            <a:r>
              <a:rPr lang="en-US" sz="5984" spc="209" dirty="0" err="1">
                <a:solidFill>
                  <a:srgbClr val="040506"/>
                </a:solidFill>
                <a:latin typeface="Codec Pro ExtraBold"/>
                <a:ea typeface="Codec Pro ExtraBold"/>
                <a:cs typeface="Codec Pro ExtraBold"/>
                <a:sym typeface="Codec Pro ExtraBold"/>
              </a:rPr>
              <a:t>tegevused</a:t>
            </a:r>
            <a:endParaRPr lang="en-US" sz="5984" spc="209" dirty="0">
              <a:solidFill>
                <a:srgbClr val="040506"/>
              </a:solidFill>
              <a:latin typeface="Codec Pro ExtraBold"/>
              <a:ea typeface="Codec Pro ExtraBold"/>
              <a:cs typeface="Codec Pro ExtraBold"/>
              <a:sym typeface="Codec Pro ExtraBold"/>
            </a:endParaRPr>
          </a:p>
        </p:txBody>
      </p:sp>
      <p:sp>
        <p:nvSpPr>
          <p:cNvPr id="15" name="TextBox 15"/>
          <p:cNvSpPr txBox="1"/>
          <p:nvPr/>
        </p:nvSpPr>
        <p:spPr>
          <a:xfrm>
            <a:off x="8063147" y="1456844"/>
            <a:ext cx="9604995" cy="1737490"/>
          </a:xfrm>
          <a:prstGeom prst="rect">
            <a:avLst/>
          </a:prstGeom>
        </p:spPr>
        <p:txBody>
          <a:bodyPr lIns="0" tIns="0" rIns="0" bIns="0" rtlCol="0" anchor="t">
            <a:spAutoFit/>
          </a:bodyPr>
          <a:lstStyle/>
          <a:p>
            <a:pPr algn="ctr">
              <a:lnSpc>
                <a:spcPts val="3496"/>
              </a:lnSpc>
              <a:spcBef>
                <a:spcPct val="0"/>
              </a:spcBef>
            </a:pPr>
            <a:r>
              <a:rPr lang="en-US" sz="2689" b="1">
                <a:solidFill>
                  <a:srgbClr val="000000"/>
                </a:solidFill>
                <a:latin typeface="Open Sauce Bold"/>
                <a:ea typeface="Open Sauce Bold"/>
                <a:cs typeface="Open Sauce Bold"/>
                <a:sym typeface="Open Sauce Bold"/>
              </a:rPr>
              <a:t>Mitteabikõlbulikud kulud on välja toodud regionaalministri määruse nr 29 „LEADERi kohaliku arengu strateegia 2023–2027 rakendamine“ (edaspidi LEADER-määrus) § 25 lõigetes 2 ja 3.</a:t>
            </a:r>
          </a:p>
        </p:txBody>
      </p:sp>
      <p:sp>
        <p:nvSpPr>
          <p:cNvPr id="16" name="TextBox 16"/>
          <p:cNvSpPr txBox="1"/>
          <p:nvPr/>
        </p:nvSpPr>
        <p:spPr>
          <a:xfrm>
            <a:off x="93422" y="8284741"/>
            <a:ext cx="18194578" cy="715010"/>
          </a:xfrm>
          <a:prstGeom prst="rect">
            <a:avLst/>
          </a:prstGeom>
        </p:spPr>
        <p:txBody>
          <a:bodyPr lIns="0" tIns="0" rIns="0" bIns="0" rtlCol="0" anchor="t">
            <a:spAutoFit/>
          </a:bodyPr>
          <a:lstStyle/>
          <a:p>
            <a:pPr algn="ctr">
              <a:lnSpc>
                <a:spcPts val="2859"/>
              </a:lnSpc>
              <a:spcBef>
                <a:spcPct val="0"/>
              </a:spcBef>
            </a:pPr>
            <a:r>
              <a:rPr lang="en-US" sz="2199" b="1" dirty="0">
                <a:solidFill>
                  <a:srgbClr val="000000"/>
                </a:solidFill>
                <a:latin typeface="Open Sauce Bold"/>
                <a:ea typeface="Open Sauce Bold"/>
                <a:cs typeface="Open Sauce Bold"/>
                <a:sym typeface="Open Sauce Bold"/>
              </a:rPr>
              <a:t>Ei </a:t>
            </a:r>
            <a:r>
              <a:rPr lang="en-US" sz="2000" b="1" dirty="0" err="1">
                <a:solidFill>
                  <a:srgbClr val="000000"/>
                </a:solidFill>
                <a:latin typeface="Open Sauce Bold"/>
                <a:ea typeface="Open Sauce Bold"/>
                <a:cs typeface="Open Sauce Bold"/>
                <a:sym typeface="Open Sauce Bold"/>
              </a:rPr>
              <a:t>toetata</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väljaspool</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kohaliku</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tegevusrühma</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tegevuspiirkonda</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teostatavaid</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investeeringuid</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Projektijuhtimine</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ei</a:t>
            </a:r>
            <a:r>
              <a:rPr lang="en-US" sz="2199" b="1" dirty="0">
                <a:solidFill>
                  <a:srgbClr val="000000"/>
                </a:solidFill>
                <a:latin typeface="Open Sauce Bold"/>
                <a:ea typeface="Open Sauce Bold"/>
                <a:cs typeface="Open Sauce Bold"/>
                <a:sym typeface="Open Sauce Bold"/>
              </a:rPr>
              <a:t> ole </a:t>
            </a:r>
            <a:r>
              <a:rPr lang="en-US" sz="2199" b="1" dirty="0" err="1">
                <a:solidFill>
                  <a:srgbClr val="000000"/>
                </a:solidFill>
                <a:latin typeface="Open Sauce Bold"/>
                <a:ea typeface="Open Sauce Bold"/>
                <a:cs typeface="Open Sauce Bold"/>
                <a:sym typeface="Open Sauce Bold"/>
              </a:rPr>
              <a:t>abikõlbulik</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soetuste</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projektide</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puhul</a:t>
            </a:r>
            <a:r>
              <a:rPr lang="en-US" sz="2199" b="1" dirty="0">
                <a:solidFill>
                  <a:srgbClr val="000000"/>
                </a:solidFill>
                <a:latin typeface="Open Sauce Bold"/>
                <a:ea typeface="Open Sauce Bold"/>
                <a:cs typeface="Open Sauce Bold"/>
                <a:sym typeface="Open Sauce Bold"/>
              </a:rPr>
              <a:t>.</a:t>
            </a:r>
          </a:p>
        </p:txBody>
      </p:sp>
      <p:sp>
        <p:nvSpPr>
          <p:cNvPr id="17" name="Freeform 17"/>
          <p:cNvSpPr/>
          <p:nvPr/>
        </p:nvSpPr>
        <p:spPr>
          <a:xfrm>
            <a:off x="669721" y="8776572"/>
            <a:ext cx="3877083" cy="963455"/>
          </a:xfrm>
          <a:custGeom>
            <a:avLst/>
            <a:gdLst/>
            <a:ahLst/>
            <a:cxnLst/>
            <a:rect l="l" t="t" r="r" b="b"/>
            <a:pathLst>
              <a:path w="3877083" h="963455">
                <a:moveTo>
                  <a:pt x="0" y="0"/>
                </a:moveTo>
                <a:lnTo>
                  <a:pt x="3877083" y="0"/>
                </a:lnTo>
                <a:lnTo>
                  <a:pt x="3877083" y="963456"/>
                </a:lnTo>
                <a:lnTo>
                  <a:pt x="0" y="963456"/>
                </a:lnTo>
                <a:lnTo>
                  <a:pt x="0" y="0"/>
                </a:lnTo>
                <a:close/>
              </a:path>
            </a:pathLst>
          </a:custGeom>
          <a:blipFill>
            <a:blip r:embed="rId8"/>
            <a:stretch>
              <a:fillRect/>
            </a:stretch>
          </a:blipFill>
        </p:spPr>
        <p:txBody>
          <a:bodyPr/>
          <a:lstStyle/>
          <a:p>
            <a:endParaRPr lang="et-EE"/>
          </a:p>
        </p:txBody>
      </p:sp>
      <p:sp>
        <p:nvSpPr>
          <p:cNvPr id="18" name="TextBox 18"/>
          <p:cNvSpPr txBox="1"/>
          <p:nvPr/>
        </p:nvSpPr>
        <p:spPr>
          <a:xfrm>
            <a:off x="2736254" y="4102762"/>
            <a:ext cx="14554895" cy="361315"/>
          </a:xfrm>
          <a:prstGeom prst="rect">
            <a:avLst/>
          </a:prstGeom>
        </p:spPr>
        <p:txBody>
          <a:bodyPr lIns="0" tIns="0" rIns="0" bIns="0" rtlCol="0" anchor="t">
            <a:spAutoFit/>
          </a:bodyPr>
          <a:lstStyle/>
          <a:p>
            <a:pPr marL="496569" lvl="1" indent="-248284" algn="l">
              <a:lnSpc>
                <a:spcPts val="2989"/>
              </a:lnSpc>
              <a:buFont typeface="Arial"/>
              <a:buChar char="•"/>
            </a:pPr>
            <a:r>
              <a:rPr lang="en-US" sz="2299" b="1" dirty="0" err="1">
                <a:solidFill>
                  <a:srgbClr val="000000"/>
                </a:solidFill>
                <a:latin typeface="Open Sauce Bold"/>
                <a:ea typeface="Open Sauce Bold"/>
                <a:cs typeface="Open Sauce Bold"/>
                <a:sym typeface="Open Sauce Bold"/>
              </a:rPr>
              <a:t>tulumaksuseaduse</a:t>
            </a:r>
            <a:r>
              <a:rPr lang="en-US" sz="2299" b="1" dirty="0">
                <a:solidFill>
                  <a:srgbClr val="000000"/>
                </a:solidFill>
                <a:latin typeface="Open Sauce Bold"/>
                <a:ea typeface="Open Sauce Bold"/>
                <a:cs typeface="Open Sauce Bold"/>
                <a:sym typeface="Open Sauce Bold"/>
              </a:rPr>
              <a:t> § 8 </a:t>
            </a:r>
            <a:r>
              <a:rPr lang="en-US" sz="2299" b="1" dirty="0" err="1">
                <a:solidFill>
                  <a:srgbClr val="000000"/>
                </a:solidFill>
                <a:latin typeface="Open Sauce Bold"/>
                <a:ea typeface="Open Sauce Bold"/>
                <a:cs typeface="Open Sauce Bold"/>
                <a:sym typeface="Open Sauce Bold"/>
              </a:rPr>
              <a:t>lõike</a:t>
            </a:r>
            <a:r>
              <a:rPr lang="en-US" sz="2299" b="1" dirty="0">
                <a:solidFill>
                  <a:srgbClr val="000000"/>
                </a:solidFill>
                <a:latin typeface="Open Sauce Bold"/>
                <a:ea typeface="Open Sauce Bold"/>
                <a:cs typeface="Open Sauce Bold"/>
                <a:sym typeface="Open Sauce Bold"/>
              </a:rPr>
              <a:t> 1 </a:t>
            </a:r>
            <a:r>
              <a:rPr lang="en-US" sz="2299" b="1" dirty="0" err="1">
                <a:solidFill>
                  <a:srgbClr val="000000"/>
                </a:solidFill>
                <a:latin typeface="Open Sauce Bold"/>
                <a:ea typeface="Open Sauce Bold"/>
                <a:cs typeface="Open Sauce Bold"/>
                <a:sym typeface="Open Sauce Bold"/>
              </a:rPr>
              <a:t>tähenduses</a:t>
            </a:r>
            <a:r>
              <a:rPr lang="en-US" sz="2299" b="1" dirty="0">
                <a:solidFill>
                  <a:srgbClr val="000000"/>
                </a:solidFill>
                <a:latin typeface="Open Sauce Bold"/>
                <a:ea typeface="Open Sauce Bold"/>
                <a:cs typeface="Open Sauce Bold"/>
                <a:sym typeface="Open Sauce Bold"/>
              </a:rPr>
              <a:t> </a:t>
            </a:r>
            <a:r>
              <a:rPr lang="en-US" sz="2299" b="1" dirty="0" err="1">
                <a:solidFill>
                  <a:srgbClr val="000000"/>
                </a:solidFill>
                <a:latin typeface="Open Sauce Bold"/>
                <a:ea typeface="Open Sauce Bold"/>
                <a:cs typeface="Open Sauce Bold"/>
                <a:sym typeface="Open Sauce Bold"/>
              </a:rPr>
              <a:t>seotud</a:t>
            </a:r>
            <a:r>
              <a:rPr lang="en-US" sz="2299" b="1" dirty="0">
                <a:solidFill>
                  <a:srgbClr val="000000"/>
                </a:solidFill>
                <a:latin typeface="Open Sauce Bold"/>
                <a:ea typeface="Open Sauce Bold"/>
                <a:cs typeface="Open Sauce Bold"/>
                <a:sym typeface="Open Sauce Bold"/>
              </a:rPr>
              <a:t> </a:t>
            </a:r>
            <a:r>
              <a:rPr lang="en-US" sz="2299" b="1" dirty="0" err="1">
                <a:solidFill>
                  <a:srgbClr val="000000"/>
                </a:solidFill>
                <a:latin typeface="Open Sauce Bold"/>
                <a:ea typeface="Open Sauce Bold"/>
                <a:cs typeface="Open Sauce Bold"/>
                <a:sym typeface="Open Sauce Bold"/>
              </a:rPr>
              <a:t>isikute</a:t>
            </a:r>
            <a:r>
              <a:rPr lang="en-US" sz="2299" b="1" dirty="0">
                <a:solidFill>
                  <a:srgbClr val="000000"/>
                </a:solidFill>
                <a:latin typeface="Open Sauce Bold"/>
                <a:ea typeface="Open Sauce Bold"/>
                <a:cs typeface="Open Sauce Bold"/>
                <a:sym typeface="Open Sauce Bold"/>
              </a:rPr>
              <a:t> </a:t>
            </a:r>
            <a:r>
              <a:rPr lang="en-US" sz="2299" b="1" dirty="0" err="1">
                <a:solidFill>
                  <a:srgbClr val="000000"/>
                </a:solidFill>
                <a:latin typeface="Open Sauce Bold"/>
                <a:ea typeface="Open Sauce Bold"/>
                <a:cs typeface="Open Sauce Bold"/>
                <a:sym typeface="Open Sauce Bold"/>
              </a:rPr>
              <a:t>vahel</a:t>
            </a:r>
            <a:r>
              <a:rPr lang="en-US" sz="2299" b="1" dirty="0">
                <a:solidFill>
                  <a:srgbClr val="000000"/>
                </a:solidFill>
                <a:latin typeface="Open Sauce Bold"/>
                <a:ea typeface="Open Sauce Bold"/>
                <a:cs typeface="Open Sauce Bold"/>
                <a:sym typeface="Open Sauce Bold"/>
              </a:rPr>
              <a:t> </a:t>
            </a:r>
            <a:r>
              <a:rPr lang="en-US" sz="2299" b="1" dirty="0" err="1">
                <a:solidFill>
                  <a:srgbClr val="000000"/>
                </a:solidFill>
                <a:latin typeface="Open Sauce Bold"/>
                <a:ea typeface="Open Sauce Bold"/>
                <a:cs typeface="Open Sauce Bold"/>
                <a:sym typeface="Open Sauce Bold"/>
              </a:rPr>
              <a:t>sõlmitud</a:t>
            </a:r>
            <a:r>
              <a:rPr lang="en-US" sz="2299" b="1" dirty="0">
                <a:solidFill>
                  <a:srgbClr val="000000"/>
                </a:solidFill>
                <a:latin typeface="Open Sauce Bold"/>
                <a:ea typeface="Open Sauce Bold"/>
                <a:cs typeface="Open Sauce Bold"/>
                <a:sym typeface="Open Sauce Bold"/>
              </a:rPr>
              <a:t> </a:t>
            </a:r>
            <a:r>
              <a:rPr lang="en-US" sz="2299" b="1" dirty="0" err="1">
                <a:solidFill>
                  <a:srgbClr val="000000"/>
                </a:solidFill>
                <a:latin typeface="Open Sauce Bold"/>
                <a:ea typeface="Open Sauce Bold"/>
                <a:cs typeface="Open Sauce Bold"/>
                <a:sym typeface="Open Sauce Bold"/>
              </a:rPr>
              <a:t>tehinguga</a:t>
            </a:r>
            <a:r>
              <a:rPr lang="en-US" sz="2299" b="1" dirty="0">
                <a:solidFill>
                  <a:srgbClr val="000000"/>
                </a:solidFill>
                <a:latin typeface="Open Sauce Bold"/>
                <a:ea typeface="Open Sauce Bold"/>
                <a:cs typeface="Open Sauce Bold"/>
                <a:sym typeface="Open Sauce Bold"/>
              </a:rPr>
              <a:t> </a:t>
            </a:r>
            <a:r>
              <a:rPr lang="en-US" sz="2299" b="1" dirty="0" err="1">
                <a:solidFill>
                  <a:srgbClr val="000000"/>
                </a:solidFill>
                <a:latin typeface="Open Sauce Bold"/>
                <a:ea typeface="Open Sauce Bold"/>
                <a:cs typeface="Open Sauce Bold"/>
                <a:sym typeface="Open Sauce Bold"/>
              </a:rPr>
              <a:t>kaasnev</a:t>
            </a:r>
            <a:r>
              <a:rPr lang="en-US" sz="2299" b="1" dirty="0">
                <a:solidFill>
                  <a:srgbClr val="000000"/>
                </a:solidFill>
                <a:latin typeface="Open Sauce Bold"/>
                <a:ea typeface="Open Sauce Bold"/>
                <a:cs typeface="Open Sauce Bold"/>
                <a:sym typeface="Open Sauce Bold"/>
              </a:rPr>
              <a:t> </a:t>
            </a:r>
            <a:r>
              <a:rPr lang="en-US" sz="2299" b="1" dirty="0" err="1">
                <a:solidFill>
                  <a:srgbClr val="000000"/>
                </a:solidFill>
                <a:latin typeface="Open Sauce Bold"/>
                <a:ea typeface="Open Sauce Bold"/>
                <a:cs typeface="Open Sauce Bold"/>
                <a:sym typeface="Open Sauce Bold"/>
              </a:rPr>
              <a:t>kulu</a:t>
            </a:r>
            <a:r>
              <a:rPr lang="en-US" sz="2299" b="1" dirty="0">
                <a:solidFill>
                  <a:srgbClr val="000000"/>
                </a:solidFill>
                <a:latin typeface="Open Sauce Bold"/>
                <a:ea typeface="Open Sauce Bold"/>
                <a:cs typeface="Open Sauce Bold"/>
                <a:sym typeface="Open Sauce Bold"/>
              </a:rPr>
              <a:t>;</a:t>
            </a:r>
          </a:p>
        </p:txBody>
      </p:sp>
      <p:sp>
        <p:nvSpPr>
          <p:cNvPr id="19" name="TextBox 19"/>
          <p:cNvSpPr txBox="1"/>
          <p:nvPr/>
        </p:nvSpPr>
        <p:spPr>
          <a:xfrm>
            <a:off x="2736254" y="4505180"/>
            <a:ext cx="12669838" cy="388620"/>
          </a:xfrm>
          <a:prstGeom prst="rect">
            <a:avLst/>
          </a:prstGeom>
        </p:spPr>
        <p:txBody>
          <a:bodyPr lIns="0" tIns="0" rIns="0" bIns="0" rtlCol="0" anchor="t">
            <a:spAutoFit/>
          </a:bodyPr>
          <a:lstStyle/>
          <a:p>
            <a:pPr marL="518158" lvl="1" indent="-259079" algn="l">
              <a:lnSpc>
                <a:spcPts val="3119"/>
              </a:lnSpc>
              <a:buFont typeface="Arial"/>
              <a:buChar char="•"/>
            </a:pPr>
            <a:r>
              <a:rPr lang="en-US" sz="2399" b="1" dirty="0" err="1">
                <a:solidFill>
                  <a:srgbClr val="000000"/>
                </a:solidFill>
                <a:latin typeface="Open Sauce Bold"/>
                <a:ea typeface="Open Sauce Bold"/>
                <a:cs typeface="Open Sauce Bold"/>
                <a:sym typeface="Open Sauce Bold"/>
              </a:rPr>
              <a:t>riigilõiv</a:t>
            </a:r>
            <a:r>
              <a:rPr lang="en-US" sz="2399" b="1" dirty="0">
                <a:solidFill>
                  <a:srgbClr val="000000"/>
                </a:solidFill>
                <a:latin typeface="Open Sauce Bold"/>
                <a:ea typeface="Open Sauce Bold"/>
                <a:cs typeface="Open Sauce Bold"/>
                <a:sym typeface="Open Sauce Bold"/>
              </a:rPr>
              <a:t>, </a:t>
            </a:r>
            <a:r>
              <a:rPr lang="en-US" sz="2399" b="1" dirty="0" err="1">
                <a:solidFill>
                  <a:srgbClr val="000000"/>
                </a:solidFill>
                <a:latin typeface="Open Sauce Bold"/>
                <a:ea typeface="Open Sauce Bold"/>
                <a:cs typeface="Open Sauce Bold"/>
                <a:sym typeface="Open Sauce Bold"/>
              </a:rPr>
              <a:t>trahv</a:t>
            </a:r>
            <a:r>
              <a:rPr lang="en-US" sz="2399" b="1" dirty="0">
                <a:solidFill>
                  <a:srgbClr val="000000"/>
                </a:solidFill>
                <a:latin typeface="Open Sauce Bold"/>
                <a:ea typeface="Open Sauce Bold"/>
                <a:cs typeface="Open Sauce Bold"/>
                <a:sym typeface="Open Sauce Bold"/>
              </a:rPr>
              <a:t>, </a:t>
            </a:r>
            <a:r>
              <a:rPr lang="en-US" sz="2399" b="1" dirty="0" err="1">
                <a:solidFill>
                  <a:srgbClr val="000000"/>
                </a:solidFill>
                <a:latin typeface="Open Sauce Bold"/>
                <a:ea typeface="Open Sauce Bold"/>
                <a:cs typeface="Open Sauce Bold"/>
                <a:sym typeface="Open Sauce Bold"/>
              </a:rPr>
              <a:t>finantskaristus</a:t>
            </a:r>
            <a:r>
              <a:rPr lang="en-US" sz="2399" b="1" dirty="0">
                <a:solidFill>
                  <a:srgbClr val="000000"/>
                </a:solidFill>
                <a:latin typeface="Open Sauce Bold"/>
                <a:ea typeface="Open Sauce Bold"/>
                <a:cs typeface="Open Sauce Bold"/>
                <a:sym typeface="Open Sauce Bold"/>
              </a:rPr>
              <a:t> </a:t>
            </a:r>
            <a:r>
              <a:rPr lang="en-US" sz="2399" b="1" dirty="0" err="1">
                <a:solidFill>
                  <a:srgbClr val="000000"/>
                </a:solidFill>
                <a:latin typeface="Open Sauce Bold"/>
                <a:ea typeface="Open Sauce Bold"/>
                <a:cs typeface="Open Sauce Bold"/>
                <a:sym typeface="Open Sauce Bold"/>
              </a:rPr>
              <a:t>ning</a:t>
            </a:r>
            <a:r>
              <a:rPr lang="en-US" sz="2399" b="1" dirty="0">
                <a:solidFill>
                  <a:srgbClr val="000000"/>
                </a:solidFill>
                <a:latin typeface="Open Sauce Bold"/>
                <a:ea typeface="Open Sauce Bold"/>
                <a:cs typeface="Open Sauce Bold"/>
                <a:sym typeface="Open Sauce Bold"/>
              </a:rPr>
              <a:t> </a:t>
            </a:r>
            <a:r>
              <a:rPr lang="en-US" sz="2399" b="1" dirty="0" err="1">
                <a:solidFill>
                  <a:srgbClr val="000000"/>
                </a:solidFill>
                <a:latin typeface="Open Sauce Bold"/>
                <a:ea typeface="Open Sauce Bold"/>
                <a:cs typeface="Open Sauce Bold"/>
                <a:sym typeface="Open Sauce Bold"/>
              </a:rPr>
              <a:t>vaide</a:t>
            </a:r>
            <a:r>
              <a:rPr lang="en-US" sz="2399" b="1" dirty="0">
                <a:solidFill>
                  <a:srgbClr val="000000"/>
                </a:solidFill>
                <a:latin typeface="Open Sauce Bold"/>
                <a:ea typeface="Open Sauce Bold"/>
                <a:cs typeface="Open Sauce Bold"/>
                <a:sym typeface="Open Sauce Bold"/>
              </a:rPr>
              <a:t> ja </a:t>
            </a:r>
            <a:r>
              <a:rPr lang="en-US" sz="2399" b="1" dirty="0" err="1">
                <a:solidFill>
                  <a:srgbClr val="000000"/>
                </a:solidFill>
                <a:latin typeface="Open Sauce Bold"/>
                <a:ea typeface="Open Sauce Bold"/>
                <a:cs typeface="Open Sauce Bold"/>
                <a:sym typeface="Open Sauce Bold"/>
              </a:rPr>
              <a:t>kohtumenetluse</a:t>
            </a:r>
            <a:r>
              <a:rPr lang="en-US" sz="2399" b="1" dirty="0">
                <a:solidFill>
                  <a:srgbClr val="000000"/>
                </a:solidFill>
                <a:latin typeface="Open Sauce Bold"/>
                <a:ea typeface="Open Sauce Bold"/>
                <a:cs typeface="Open Sauce Bold"/>
                <a:sym typeface="Open Sauce Bold"/>
              </a:rPr>
              <a:t> </a:t>
            </a:r>
            <a:r>
              <a:rPr lang="en-US" sz="2399" b="1" dirty="0" err="1">
                <a:solidFill>
                  <a:srgbClr val="000000"/>
                </a:solidFill>
                <a:latin typeface="Open Sauce Bold"/>
                <a:ea typeface="Open Sauce Bold"/>
                <a:cs typeface="Open Sauce Bold"/>
                <a:sym typeface="Open Sauce Bold"/>
              </a:rPr>
              <a:t>korral</a:t>
            </a:r>
            <a:r>
              <a:rPr lang="en-US" sz="2399" b="1" dirty="0">
                <a:solidFill>
                  <a:srgbClr val="000000"/>
                </a:solidFill>
                <a:latin typeface="Open Sauce Bold"/>
                <a:ea typeface="Open Sauce Bold"/>
                <a:cs typeface="Open Sauce Bold"/>
                <a:sym typeface="Open Sauce Bold"/>
              </a:rPr>
              <a:t> </a:t>
            </a:r>
            <a:r>
              <a:rPr lang="en-US" sz="2399" b="1" dirty="0" err="1">
                <a:solidFill>
                  <a:srgbClr val="000000"/>
                </a:solidFill>
                <a:latin typeface="Open Sauce Bold"/>
                <a:ea typeface="Open Sauce Bold"/>
                <a:cs typeface="Open Sauce Bold"/>
                <a:sym typeface="Open Sauce Bold"/>
              </a:rPr>
              <a:t>menetluskulu</a:t>
            </a:r>
            <a:r>
              <a:rPr lang="en-US" sz="2399" b="1" dirty="0">
                <a:solidFill>
                  <a:srgbClr val="000000"/>
                </a:solidFill>
                <a:latin typeface="Open Sauce Bold"/>
                <a:ea typeface="Open Sauce Bold"/>
                <a:cs typeface="Open Sauce Bold"/>
                <a:sym typeface="Open Sauce Bold"/>
              </a:rPr>
              <a:t>;</a:t>
            </a:r>
          </a:p>
        </p:txBody>
      </p:sp>
      <p:sp>
        <p:nvSpPr>
          <p:cNvPr id="20" name="TextBox 20"/>
          <p:cNvSpPr txBox="1"/>
          <p:nvPr/>
        </p:nvSpPr>
        <p:spPr>
          <a:xfrm>
            <a:off x="5562600" y="4934902"/>
            <a:ext cx="12105542" cy="357149"/>
          </a:xfrm>
          <a:prstGeom prst="rect">
            <a:avLst/>
          </a:prstGeom>
        </p:spPr>
        <p:txBody>
          <a:bodyPr wrap="square" lIns="0" tIns="0" rIns="0" bIns="0" rtlCol="0" anchor="t">
            <a:spAutoFit/>
          </a:bodyPr>
          <a:lstStyle/>
          <a:p>
            <a:pPr marL="518158" lvl="1" indent="-259079">
              <a:lnSpc>
                <a:spcPts val="3119"/>
              </a:lnSpc>
              <a:buFont typeface="Arial"/>
              <a:buChar char="•"/>
            </a:pPr>
            <a:r>
              <a:rPr lang="en-US" sz="2000" b="1" dirty="0" err="1">
                <a:solidFill>
                  <a:srgbClr val="000000"/>
                </a:solidFill>
                <a:latin typeface="Open Sauce Bold"/>
                <a:ea typeface="Open Sauce Bold"/>
                <a:cs typeface="Open Sauce Bold"/>
                <a:sym typeface="Open Sauce Bold"/>
              </a:rPr>
              <a:t>lepingu</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sõlmimisega</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või</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kindlustamisega</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seotud</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kulu</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intress</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jm</a:t>
            </a:r>
            <a:endParaRPr lang="en-US" sz="2000" b="1" dirty="0">
              <a:solidFill>
                <a:srgbClr val="000000"/>
              </a:solidFill>
              <a:latin typeface="Open Sauce Bold"/>
              <a:ea typeface="Open Sauce Bold"/>
              <a:cs typeface="Open Sauce Bold"/>
              <a:sym typeface="Open Sauce Bold"/>
            </a:endParaRPr>
          </a:p>
        </p:txBody>
      </p:sp>
      <p:sp>
        <p:nvSpPr>
          <p:cNvPr id="21" name="TextBox 21"/>
          <p:cNvSpPr txBox="1"/>
          <p:nvPr/>
        </p:nvSpPr>
        <p:spPr>
          <a:xfrm>
            <a:off x="2736254" y="5414519"/>
            <a:ext cx="8084146" cy="378245"/>
          </a:xfrm>
          <a:prstGeom prst="rect">
            <a:avLst/>
          </a:prstGeom>
        </p:spPr>
        <p:txBody>
          <a:bodyPr wrap="square" lIns="0" tIns="0" rIns="0" bIns="0" rtlCol="0" anchor="t">
            <a:spAutoFit/>
          </a:bodyPr>
          <a:lstStyle/>
          <a:p>
            <a:pPr marL="598331" lvl="1" indent="-342900">
              <a:lnSpc>
                <a:spcPts val="3076"/>
              </a:lnSpc>
              <a:buFont typeface="Arial" panose="020B0604020202020204" pitchFamily="34" charset="0"/>
              <a:buChar char="•"/>
            </a:pPr>
            <a:r>
              <a:rPr lang="en-US" sz="2366" b="1" dirty="0" err="1">
                <a:solidFill>
                  <a:srgbClr val="000000"/>
                </a:solidFill>
                <a:latin typeface="Open Sauce Bold"/>
                <a:ea typeface="Open Sauce Bold"/>
                <a:cs typeface="Open Sauce Bold"/>
                <a:sym typeface="Open Sauce Bold"/>
              </a:rPr>
              <a:t>sõiduauto</a:t>
            </a:r>
            <a:r>
              <a:rPr lang="en-US" sz="2366" b="1" dirty="0">
                <a:solidFill>
                  <a:srgbClr val="000000"/>
                </a:solidFill>
                <a:latin typeface="Open Sauce Bold"/>
                <a:ea typeface="Open Sauce Bold"/>
                <a:cs typeface="Open Sauce Bold"/>
                <a:sym typeface="Open Sauce Bold"/>
              </a:rPr>
              <a:t> </a:t>
            </a:r>
            <a:r>
              <a:rPr lang="en-US" sz="2366" b="1" dirty="0" err="1">
                <a:solidFill>
                  <a:srgbClr val="000000"/>
                </a:solidFill>
                <a:latin typeface="Open Sauce Bold"/>
                <a:ea typeface="Open Sauce Bold"/>
                <a:cs typeface="Open Sauce Bold"/>
                <a:sym typeface="Open Sauce Bold"/>
              </a:rPr>
              <a:t>soetamise</a:t>
            </a:r>
            <a:r>
              <a:rPr lang="en-US" sz="2366" b="1" dirty="0">
                <a:solidFill>
                  <a:srgbClr val="000000"/>
                </a:solidFill>
                <a:latin typeface="Open Sauce Bold"/>
                <a:ea typeface="Open Sauce Bold"/>
                <a:cs typeface="Open Sauce Bold"/>
                <a:sym typeface="Open Sauce Bold"/>
              </a:rPr>
              <a:t>, </a:t>
            </a:r>
            <a:r>
              <a:rPr lang="en-US" sz="2366" b="1" dirty="0" err="1">
                <a:solidFill>
                  <a:srgbClr val="000000"/>
                </a:solidFill>
                <a:latin typeface="Open Sauce Bold"/>
                <a:ea typeface="Open Sauce Bold"/>
                <a:cs typeface="Open Sauce Bold"/>
                <a:sym typeface="Open Sauce Bold"/>
              </a:rPr>
              <a:t>sealhulgas</a:t>
            </a:r>
            <a:r>
              <a:rPr lang="en-US" sz="2366" b="1" dirty="0">
                <a:solidFill>
                  <a:srgbClr val="000000"/>
                </a:solidFill>
                <a:latin typeface="Open Sauce Bold"/>
                <a:ea typeface="Open Sauce Bold"/>
                <a:cs typeface="Open Sauce Bold"/>
                <a:sym typeface="Open Sauce Bold"/>
              </a:rPr>
              <a:t> </a:t>
            </a:r>
            <a:r>
              <a:rPr lang="en-US" sz="2366" b="1" dirty="0" err="1">
                <a:solidFill>
                  <a:srgbClr val="000000"/>
                </a:solidFill>
                <a:latin typeface="Open Sauce Bold"/>
                <a:ea typeface="Open Sauce Bold"/>
                <a:cs typeface="Open Sauce Bold"/>
                <a:sym typeface="Open Sauce Bold"/>
              </a:rPr>
              <a:t>liisimise</a:t>
            </a:r>
            <a:r>
              <a:rPr lang="et-EE" sz="2366" b="1" dirty="0">
                <a:solidFill>
                  <a:srgbClr val="000000"/>
                </a:solidFill>
                <a:latin typeface="Open Sauce Bold"/>
                <a:ea typeface="Open Sauce Bold"/>
                <a:cs typeface="Open Sauce Bold"/>
                <a:sym typeface="Open Sauce Bold"/>
              </a:rPr>
              <a:t> </a:t>
            </a:r>
            <a:r>
              <a:rPr lang="en-US" sz="2366" b="1" dirty="0">
                <a:solidFill>
                  <a:srgbClr val="000000"/>
                </a:solidFill>
                <a:latin typeface="Open Sauce Bold"/>
                <a:ea typeface="Open Sauce Bold"/>
                <a:cs typeface="Open Sauce Bold"/>
                <a:sym typeface="Open Sauce Bold"/>
              </a:rPr>
              <a:t> </a:t>
            </a:r>
            <a:r>
              <a:rPr lang="et-EE" sz="2366" b="1" dirty="0" err="1">
                <a:solidFill>
                  <a:srgbClr val="000000"/>
                </a:solidFill>
                <a:latin typeface="Open Sauce Bold"/>
                <a:ea typeface="Open Sauce Bold"/>
                <a:cs typeface="Open Sauce Bold"/>
                <a:sym typeface="Open Sauce Bold"/>
              </a:rPr>
              <a:t>kul</a:t>
            </a:r>
            <a:r>
              <a:rPr lang="en-US" sz="2366" b="1" dirty="0">
                <a:solidFill>
                  <a:srgbClr val="000000"/>
                </a:solidFill>
                <a:latin typeface="Open Sauce Bold"/>
                <a:ea typeface="Open Sauce Bold"/>
                <a:cs typeface="Open Sauce Bold"/>
                <a:sym typeface="Open Sauce Bold"/>
              </a:rPr>
              <a:t>u</a:t>
            </a:r>
          </a:p>
        </p:txBody>
      </p:sp>
      <p:sp>
        <p:nvSpPr>
          <p:cNvPr id="22" name="TextBox 22"/>
          <p:cNvSpPr txBox="1"/>
          <p:nvPr/>
        </p:nvSpPr>
        <p:spPr>
          <a:xfrm>
            <a:off x="2736254" y="5985611"/>
            <a:ext cx="9722315" cy="363048"/>
          </a:xfrm>
          <a:prstGeom prst="rect">
            <a:avLst/>
          </a:prstGeom>
        </p:spPr>
        <p:txBody>
          <a:bodyPr lIns="0" tIns="0" rIns="0" bIns="0" rtlCol="0" anchor="t">
            <a:spAutoFit/>
          </a:bodyPr>
          <a:lstStyle/>
          <a:p>
            <a:pPr marL="518158" lvl="1" indent="-259079" algn="l">
              <a:lnSpc>
                <a:spcPts val="3119"/>
              </a:lnSpc>
              <a:buFont typeface="Arial"/>
              <a:buChar char="•"/>
            </a:pPr>
            <a:r>
              <a:rPr lang="en-US" sz="2200" b="1" dirty="0" err="1">
                <a:solidFill>
                  <a:srgbClr val="000000"/>
                </a:solidFill>
                <a:latin typeface="Open Sauce Bold"/>
                <a:ea typeface="Open Sauce Bold"/>
                <a:cs typeface="Open Sauce Bold"/>
                <a:sym typeface="Open Sauce Bold"/>
              </a:rPr>
              <a:t>ehitusmaterjali</a:t>
            </a:r>
            <a:r>
              <a:rPr lang="en-US" sz="2200" b="1" dirty="0">
                <a:solidFill>
                  <a:srgbClr val="000000"/>
                </a:solidFill>
                <a:latin typeface="Open Sauce Bold"/>
                <a:ea typeface="Open Sauce Bold"/>
                <a:cs typeface="Open Sauce Bold"/>
                <a:sym typeface="Open Sauce Bold"/>
              </a:rPr>
              <a:t> </a:t>
            </a:r>
            <a:r>
              <a:rPr lang="en-US" sz="2200" b="1" dirty="0" err="1">
                <a:solidFill>
                  <a:srgbClr val="000000"/>
                </a:solidFill>
                <a:latin typeface="Open Sauce Bold"/>
                <a:ea typeface="Open Sauce Bold"/>
                <a:cs typeface="Open Sauce Bold"/>
                <a:sym typeface="Open Sauce Bold"/>
              </a:rPr>
              <a:t>ostmise</a:t>
            </a:r>
            <a:r>
              <a:rPr lang="en-US" sz="2200" b="1" dirty="0">
                <a:solidFill>
                  <a:srgbClr val="000000"/>
                </a:solidFill>
                <a:latin typeface="Open Sauce Bold"/>
                <a:ea typeface="Open Sauce Bold"/>
                <a:cs typeface="Open Sauce Bold"/>
                <a:sym typeface="Open Sauce Bold"/>
              </a:rPr>
              <a:t> </a:t>
            </a:r>
            <a:r>
              <a:rPr lang="en-US" sz="2200" b="1" dirty="0" err="1">
                <a:solidFill>
                  <a:srgbClr val="000000"/>
                </a:solidFill>
                <a:latin typeface="Open Sauce Bold"/>
                <a:ea typeface="Open Sauce Bold"/>
                <a:cs typeface="Open Sauce Bold"/>
                <a:sym typeface="Open Sauce Bold"/>
              </a:rPr>
              <a:t>kulu</a:t>
            </a:r>
            <a:r>
              <a:rPr lang="en-US" sz="2200" b="1" dirty="0">
                <a:solidFill>
                  <a:srgbClr val="000000"/>
                </a:solidFill>
                <a:latin typeface="Open Sauce Bold"/>
                <a:ea typeface="Open Sauce Bold"/>
                <a:cs typeface="Open Sauce Bold"/>
                <a:sym typeface="Open Sauce Bold"/>
              </a:rPr>
              <a:t> </a:t>
            </a:r>
            <a:r>
              <a:rPr lang="en-US" sz="2200" b="1" dirty="0" err="1">
                <a:solidFill>
                  <a:srgbClr val="000000"/>
                </a:solidFill>
                <a:latin typeface="Open Sauce Bold"/>
                <a:ea typeface="Open Sauce Bold"/>
                <a:cs typeface="Open Sauce Bold"/>
                <a:sym typeface="Open Sauce Bold"/>
              </a:rPr>
              <a:t>ilma</a:t>
            </a:r>
            <a:r>
              <a:rPr lang="en-US" sz="2200" b="1" dirty="0">
                <a:solidFill>
                  <a:srgbClr val="000000"/>
                </a:solidFill>
                <a:latin typeface="Open Sauce Bold"/>
                <a:ea typeface="Open Sauce Bold"/>
                <a:cs typeface="Open Sauce Bold"/>
                <a:sym typeface="Open Sauce Bold"/>
              </a:rPr>
              <a:t> </a:t>
            </a:r>
            <a:r>
              <a:rPr lang="en-US" sz="2200" b="1" dirty="0" err="1">
                <a:solidFill>
                  <a:srgbClr val="000000"/>
                </a:solidFill>
                <a:latin typeface="Open Sauce Bold"/>
                <a:ea typeface="Open Sauce Bold"/>
                <a:cs typeface="Open Sauce Bold"/>
                <a:sym typeface="Open Sauce Bold"/>
              </a:rPr>
              <a:t>ehitustegevuseta</a:t>
            </a:r>
            <a:r>
              <a:rPr lang="en-US" sz="2200" b="1" dirty="0">
                <a:solidFill>
                  <a:srgbClr val="000000"/>
                </a:solidFill>
                <a:latin typeface="Open Sauce Bold"/>
                <a:ea typeface="Open Sauce Bold"/>
                <a:cs typeface="Open Sauce Bold"/>
                <a:sym typeface="Open Sauce Bold"/>
              </a:rPr>
              <a:t>;</a:t>
            </a:r>
          </a:p>
        </p:txBody>
      </p:sp>
      <p:sp>
        <p:nvSpPr>
          <p:cNvPr id="23" name="TextBox 23"/>
          <p:cNvSpPr txBox="1"/>
          <p:nvPr/>
        </p:nvSpPr>
        <p:spPr>
          <a:xfrm>
            <a:off x="2763278" y="6477938"/>
            <a:ext cx="15233828" cy="2212850"/>
          </a:xfrm>
          <a:prstGeom prst="rect">
            <a:avLst/>
          </a:prstGeom>
        </p:spPr>
        <p:txBody>
          <a:bodyPr lIns="0" tIns="0" rIns="0" bIns="0" rtlCol="0" anchor="t">
            <a:spAutoFit/>
          </a:bodyPr>
          <a:lstStyle/>
          <a:p>
            <a:pPr marL="474979" lvl="1" indent="-237490" algn="l">
              <a:lnSpc>
                <a:spcPts val="2859"/>
              </a:lnSpc>
              <a:buFont typeface="Arial"/>
              <a:buChar char="•"/>
            </a:pPr>
            <a:r>
              <a:rPr lang="en-US" sz="2000" b="1" dirty="0" err="1">
                <a:solidFill>
                  <a:srgbClr val="000000"/>
                </a:solidFill>
                <a:latin typeface="Open Sauce Bold"/>
                <a:ea typeface="Open Sauce Bold"/>
                <a:cs typeface="Open Sauce Bold"/>
                <a:sym typeface="Open Sauce Bold"/>
              </a:rPr>
              <a:t>sellise</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ehitustegevuse</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kulu</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mida</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ei</a:t>
            </a:r>
            <a:r>
              <a:rPr lang="en-US" sz="2000" b="1" dirty="0">
                <a:solidFill>
                  <a:srgbClr val="000000"/>
                </a:solidFill>
                <a:latin typeface="Open Sauce Bold"/>
                <a:ea typeface="Open Sauce Bold"/>
                <a:cs typeface="Open Sauce Bold"/>
                <a:sym typeface="Open Sauce Bold"/>
              </a:rPr>
              <a:t> ole </a:t>
            </a:r>
            <a:r>
              <a:rPr lang="en-US" sz="2000" b="1" dirty="0" err="1">
                <a:solidFill>
                  <a:srgbClr val="000000"/>
                </a:solidFill>
                <a:latin typeface="Open Sauce Bold"/>
                <a:ea typeface="Open Sauce Bold"/>
                <a:cs typeface="Open Sauce Bold"/>
                <a:sym typeface="Open Sauce Bold"/>
              </a:rPr>
              <a:t>teinud</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ehitusteenust</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pakkuv</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ettevõtja</a:t>
            </a:r>
            <a:r>
              <a:rPr lang="en-US" sz="2000" b="1" dirty="0">
                <a:solidFill>
                  <a:srgbClr val="000000"/>
                </a:solidFill>
                <a:latin typeface="Open Sauce Bold"/>
                <a:ea typeface="Open Sauce Bold"/>
                <a:cs typeface="Open Sauce Bold"/>
                <a:sym typeface="Open Sauce Bold"/>
              </a:rPr>
              <a:t>;</a:t>
            </a:r>
            <a:endParaRPr lang="et-EE" sz="2000" b="1" dirty="0">
              <a:solidFill>
                <a:srgbClr val="000000"/>
              </a:solidFill>
              <a:latin typeface="Open Sauce Bold"/>
              <a:ea typeface="Open Sauce Bold"/>
              <a:cs typeface="Open Sauce Bold"/>
              <a:sym typeface="Open Sauce Bold"/>
            </a:endParaRPr>
          </a:p>
          <a:p>
            <a:pPr marL="474979" lvl="1" indent="-237490" algn="l">
              <a:lnSpc>
                <a:spcPts val="2859"/>
              </a:lnSpc>
              <a:buFont typeface="Arial"/>
              <a:buChar char="•"/>
            </a:pPr>
            <a:r>
              <a:rPr lang="et-EE" sz="2000" b="1" dirty="0">
                <a:solidFill>
                  <a:srgbClr val="000000"/>
                </a:solidFill>
                <a:latin typeface="Open Sauce Bold"/>
                <a:ea typeface="Open Sauce Bold"/>
                <a:cs typeface="Open Sauce Bold"/>
                <a:sym typeface="Open Sauce Bold"/>
              </a:rPr>
              <a:t>projekteerimine kui projekteerimine teostatakse peale toetustaotluse esitamist (peab olema eelnev tegevus);</a:t>
            </a:r>
            <a:endParaRPr lang="en-US" sz="2000" b="1" dirty="0">
              <a:solidFill>
                <a:srgbClr val="000000"/>
              </a:solidFill>
              <a:latin typeface="Open Sauce Bold"/>
              <a:ea typeface="Open Sauce Bold"/>
              <a:cs typeface="Open Sauce Bold"/>
              <a:sym typeface="Open Sauce Bold"/>
            </a:endParaRPr>
          </a:p>
          <a:p>
            <a:pPr marL="474979" lvl="1" indent="-237490" algn="l">
              <a:lnSpc>
                <a:spcPts val="2859"/>
              </a:lnSpc>
              <a:buFont typeface="Arial"/>
              <a:buChar char="•"/>
            </a:pP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sellise</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ehitustegevuse</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kulu</a:t>
            </a:r>
            <a:r>
              <a:rPr lang="en-US" sz="2000" b="1" dirty="0">
                <a:solidFill>
                  <a:srgbClr val="000000"/>
                </a:solidFill>
                <a:latin typeface="Open Sauce Bold"/>
                <a:ea typeface="Open Sauce Bold"/>
                <a:cs typeface="Open Sauce Bold"/>
                <a:sym typeface="Open Sauce Bold"/>
              </a:rPr>
              <a:t>, mis </a:t>
            </a:r>
            <a:r>
              <a:rPr lang="en-US" sz="2000" b="1" dirty="0" err="1">
                <a:solidFill>
                  <a:srgbClr val="000000"/>
                </a:solidFill>
                <a:latin typeface="Open Sauce Bold"/>
                <a:ea typeface="Open Sauce Bold"/>
                <a:cs typeface="Open Sauce Bold"/>
                <a:sym typeface="Open Sauce Bold"/>
              </a:rPr>
              <a:t>ei</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võimalda</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selle</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elluviimise</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järel</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ehitist</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sihipäraselt</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kasutada</a:t>
            </a:r>
            <a:r>
              <a:rPr lang="en-US" sz="2000" b="1" dirty="0">
                <a:solidFill>
                  <a:srgbClr val="000000"/>
                </a:solidFill>
                <a:latin typeface="Open Sauce Bold"/>
                <a:ea typeface="Open Sauce Bold"/>
                <a:cs typeface="Open Sauce Bold"/>
                <a:sym typeface="Open Sauce Bold"/>
              </a:rPr>
              <a:t>;</a:t>
            </a:r>
          </a:p>
          <a:p>
            <a:pPr marL="474979" lvl="1" indent="-237490" algn="l">
              <a:lnSpc>
                <a:spcPts val="2859"/>
              </a:lnSpc>
              <a:buFont typeface="Arial"/>
              <a:buChar char="•"/>
            </a:pPr>
            <a:r>
              <a:rPr lang="en-US" sz="2000" b="1" dirty="0">
                <a:solidFill>
                  <a:srgbClr val="000000"/>
                </a:solidFill>
                <a:latin typeface="Open Sauce Bold"/>
                <a:ea typeface="Open Sauce Bold"/>
                <a:cs typeface="Open Sauce Bold"/>
                <a:sym typeface="Open Sauce Bold"/>
              </a:rPr>
              <a:t> maa ja </a:t>
            </a:r>
            <a:r>
              <a:rPr lang="en-US" sz="2000" b="1" dirty="0" err="1">
                <a:solidFill>
                  <a:srgbClr val="000000"/>
                </a:solidFill>
                <a:latin typeface="Open Sauce Bold"/>
                <a:ea typeface="Open Sauce Bold"/>
                <a:cs typeface="Open Sauce Bold"/>
                <a:sym typeface="Open Sauce Bold"/>
              </a:rPr>
              <a:t>olemasoleva</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ehitise</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ostmise</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üürimise</a:t>
            </a:r>
            <a:r>
              <a:rPr lang="en-US" sz="2000" b="1" dirty="0">
                <a:solidFill>
                  <a:srgbClr val="000000"/>
                </a:solidFill>
                <a:latin typeface="Open Sauce Bold"/>
                <a:ea typeface="Open Sauce Bold"/>
                <a:cs typeface="Open Sauce Bold"/>
                <a:sym typeface="Open Sauce Bold"/>
              </a:rPr>
              <a:t> ja </a:t>
            </a:r>
            <a:r>
              <a:rPr lang="en-US" sz="2000" b="1" dirty="0" err="1">
                <a:solidFill>
                  <a:srgbClr val="000000"/>
                </a:solidFill>
                <a:latin typeface="Open Sauce Bold"/>
                <a:ea typeface="Open Sauce Bold"/>
                <a:cs typeface="Open Sauce Bold"/>
                <a:sym typeface="Open Sauce Bold"/>
              </a:rPr>
              <a:t>rentimise</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kulu</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välja</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arvatud</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kontoriruumi</a:t>
            </a:r>
            <a:r>
              <a:rPr lang="en-US" sz="2000" b="1" dirty="0">
                <a:solidFill>
                  <a:srgbClr val="000000"/>
                </a:solidFill>
                <a:latin typeface="Open Sauce Bold"/>
                <a:ea typeface="Open Sauce Bold"/>
                <a:cs typeface="Open Sauce Bold"/>
                <a:sym typeface="Open Sauce Bold"/>
              </a:rPr>
              <a:t> </a:t>
            </a:r>
            <a:r>
              <a:rPr lang="en-US" sz="2000" b="1" dirty="0" err="1">
                <a:solidFill>
                  <a:srgbClr val="000000"/>
                </a:solidFill>
                <a:latin typeface="Open Sauce Bold"/>
                <a:ea typeface="Open Sauce Bold"/>
                <a:cs typeface="Open Sauce Bold"/>
                <a:sym typeface="Open Sauce Bold"/>
              </a:rPr>
              <a:t>üürimise</a:t>
            </a:r>
            <a:r>
              <a:rPr lang="en-US" sz="2000" b="1" dirty="0">
                <a:solidFill>
                  <a:srgbClr val="000000"/>
                </a:solidFill>
                <a:latin typeface="Open Sauce Bold"/>
                <a:ea typeface="Open Sauce Bold"/>
                <a:cs typeface="Open Sauce Bold"/>
                <a:sym typeface="Open Sauce Bold"/>
              </a:rPr>
              <a:t> ja </a:t>
            </a:r>
            <a:r>
              <a:rPr lang="en-US" sz="2199" b="1" dirty="0" err="1">
                <a:solidFill>
                  <a:srgbClr val="000000"/>
                </a:solidFill>
                <a:latin typeface="Open Sauce Bold"/>
                <a:ea typeface="Open Sauce Bold"/>
                <a:cs typeface="Open Sauce Bold"/>
                <a:sym typeface="Open Sauce Bold"/>
              </a:rPr>
              <a:t>rentimise</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kulu</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ning</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ürituse</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korraldamiseks</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vajaliku</a:t>
            </a:r>
            <a:r>
              <a:rPr lang="en-US" sz="2199" b="1" dirty="0">
                <a:solidFill>
                  <a:srgbClr val="000000"/>
                </a:solidFill>
                <a:latin typeface="Open Sauce Bold"/>
                <a:ea typeface="Open Sauce Bold"/>
                <a:cs typeface="Open Sauce Bold"/>
                <a:sym typeface="Open Sauce Bold"/>
              </a:rPr>
              <a:t> maa ja </a:t>
            </a:r>
            <a:r>
              <a:rPr lang="en-US" sz="2199" b="1" dirty="0" err="1">
                <a:solidFill>
                  <a:srgbClr val="000000"/>
                </a:solidFill>
                <a:latin typeface="Open Sauce Bold"/>
                <a:ea typeface="Open Sauce Bold"/>
                <a:cs typeface="Open Sauce Bold"/>
                <a:sym typeface="Open Sauce Bold"/>
              </a:rPr>
              <a:t>ruumi</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üürimise</a:t>
            </a:r>
            <a:r>
              <a:rPr lang="en-US" sz="2199" b="1" dirty="0">
                <a:solidFill>
                  <a:srgbClr val="000000"/>
                </a:solidFill>
                <a:latin typeface="Open Sauce Bold"/>
                <a:ea typeface="Open Sauce Bold"/>
                <a:cs typeface="Open Sauce Bold"/>
                <a:sym typeface="Open Sauce Bold"/>
              </a:rPr>
              <a:t> ja </a:t>
            </a:r>
            <a:r>
              <a:rPr lang="en-US" sz="2199" b="1" dirty="0" err="1">
                <a:solidFill>
                  <a:srgbClr val="000000"/>
                </a:solidFill>
                <a:latin typeface="Open Sauce Bold"/>
                <a:ea typeface="Open Sauce Bold"/>
                <a:cs typeface="Open Sauce Bold"/>
                <a:sym typeface="Open Sauce Bold"/>
              </a:rPr>
              <a:t>rentimise</a:t>
            </a:r>
            <a:r>
              <a:rPr lang="en-US" sz="2199" b="1" dirty="0">
                <a:solidFill>
                  <a:srgbClr val="000000"/>
                </a:solidFill>
                <a:latin typeface="Open Sauce Bold"/>
                <a:ea typeface="Open Sauce Bold"/>
                <a:cs typeface="Open Sauce Bold"/>
                <a:sym typeface="Open Sauce Bold"/>
              </a:rPr>
              <a:t> </a:t>
            </a:r>
            <a:r>
              <a:rPr lang="en-US" sz="2199" b="1" dirty="0" err="1">
                <a:solidFill>
                  <a:srgbClr val="000000"/>
                </a:solidFill>
                <a:latin typeface="Open Sauce Bold"/>
                <a:ea typeface="Open Sauce Bold"/>
                <a:cs typeface="Open Sauce Bold"/>
                <a:sym typeface="Open Sauce Bold"/>
              </a:rPr>
              <a:t>kulu</a:t>
            </a:r>
            <a:r>
              <a:rPr lang="en-US" sz="2199" b="1" dirty="0">
                <a:solidFill>
                  <a:srgbClr val="000000"/>
                </a:solidFill>
                <a:latin typeface="Open Sauce Bold"/>
                <a:ea typeface="Open Sauce Bold"/>
                <a:cs typeface="Open Sauce Bold"/>
                <a:sym typeface="Open Sauce Bold"/>
              </a:rPr>
              <a:t>;</a:t>
            </a:r>
            <a:endParaRPr lang="et-EE" sz="2199" b="1" dirty="0">
              <a:solidFill>
                <a:srgbClr val="000000"/>
              </a:solidFill>
              <a:latin typeface="Open Sauce Bold"/>
              <a:ea typeface="Open Sauce Bold"/>
              <a:cs typeface="Open Sauce Bold"/>
              <a:sym typeface="Open Sauce Bold"/>
            </a:endParaRPr>
          </a:p>
          <a:p>
            <a:pPr marL="237489" lvl="1" algn="l">
              <a:lnSpc>
                <a:spcPts val="2859"/>
              </a:lnSpc>
            </a:pPr>
            <a:endParaRPr lang="en-US" sz="2199" b="1" dirty="0">
              <a:solidFill>
                <a:srgbClr val="000000"/>
              </a:solidFill>
              <a:latin typeface="Open Sauce Bold"/>
              <a:ea typeface="Open Sauce Bold"/>
              <a:cs typeface="Open Sauce Bold"/>
              <a:sym typeface="Open Sauce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888" b="-38888"/>
            </a:stretch>
          </a:blipFill>
        </p:spPr>
        <p:txBody>
          <a:bodyPr/>
          <a:lstStyle/>
          <a:p>
            <a:endParaRPr lang="et-EE"/>
          </a:p>
        </p:txBody>
      </p:sp>
      <p:grpSp>
        <p:nvGrpSpPr>
          <p:cNvPr id="3" name="Group 3"/>
          <p:cNvGrpSpPr/>
          <p:nvPr/>
        </p:nvGrpSpPr>
        <p:grpSpPr>
          <a:xfrm>
            <a:off x="633448" y="374453"/>
            <a:ext cx="17021103" cy="3970203"/>
            <a:chOff x="0" y="0"/>
            <a:chExt cx="4482924" cy="1045650"/>
          </a:xfrm>
        </p:grpSpPr>
        <p:sp>
          <p:nvSpPr>
            <p:cNvPr id="4" name="Freeform 4"/>
            <p:cNvSpPr/>
            <p:nvPr/>
          </p:nvSpPr>
          <p:spPr>
            <a:xfrm>
              <a:off x="0" y="0"/>
              <a:ext cx="4482924" cy="1045650"/>
            </a:xfrm>
            <a:custGeom>
              <a:avLst/>
              <a:gdLst/>
              <a:ahLst/>
              <a:cxnLst/>
              <a:rect l="l" t="t" r="r" b="b"/>
              <a:pathLst>
                <a:path w="4482924" h="1045650">
                  <a:moveTo>
                    <a:pt x="0" y="0"/>
                  </a:moveTo>
                  <a:lnTo>
                    <a:pt x="4482924" y="0"/>
                  </a:lnTo>
                  <a:lnTo>
                    <a:pt x="4482924" y="1045650"/>
                  </a:lnTo>
                  <a:lnTo>
                    <a:pt x="0" y="1045650"/>
                  </a:lnTo>
                  <a:close/>
                </a:path>
              </a:pathLst>
            </a:custGeom>
            <a:solidFill>
              <a:srgbClr val="1C5739"/>
            </a:solidFill>
          </p:spPr>
          <p:txBody>
            <a:bodyPr/>
            <a:lstStyle/>
            <a:p>
              <a:endParaRPr lang="et-EE"/>
            </a:p>
          </p:txBody>
        </p:sp>
        <p:sp>
          <p:nvSpPr>
            <p:cNvPr id="5" name="TextBox 5"/>
            <p:cNvSpPr txBox="1"/>
            <p:nvPr/>
          </p:nvSpPr>
          <p:spPr>
            <a:xfrm>
              <a:off x="0" y="-19050"/>
              <a:ext cx="4482924" cy="1064700"/>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6" name="Freeform 6"/>
          <p:cNvSpPr/>
          <p:nvPr/>
        </p:nvSpPr>
        <p:spPr>
          <a:xfrm>
            <a:off x="667020" y="395051"/>
            <a:ext cx="16933642" cy="3949605"/>
          </a:xfrm>
          <a:custGeom>
            <a:avLst/>
            <a:gdLst/>
            <a:ahLst/>
            <a:cxnLst/>
            <a:rect l="l" t="t" r="r" b="b"/>
            <a:pathLst>
              <a:path w="16933642" h="3949605">
                <a:moveTo>
                  <a:pt x="0" y="0"/>
                </a:moveTo>
                <a:lnTo>
                  <a:pt x="16933643" y="0"/>
                </a:lnTo>
                <a:lnTo>
                  <a:pt x="16933643" y="3949605"/>
                </a:lnTo>
                <a:lnTo>
                  <a:pt x="0" y="3949605"/>
                </a:lnTo>
                <a:lnTo>
                  <a:pt x="0" y="0"/>
                </a:lnTo>
                <a:close/>
              </a:path>
            </a:pathLst>
          </a:custGeom>
          <a:blipFill>
            <a:blip r:embed="rId3">
              <a:alphaModFix amt="18000"/>
            </a:blip>
            <a:stretch>
              <a:fillRect t="-92914" b="-92914"/>
            </a:stretch>
          </a:blipFill>
        </p:spPr>
        <p:txBody>
          <a:bodyPr/>
          <a:lstStyle/>
          <a:p>
            <a:endParaRPr lang="et-EE"/>
          </a:p>
        </p:txBody>
      </p:sp>
      <p:sp>
        <p:nvSpPr>
          <p:cNvPr id="7" name="TextBox 7"/>
          <p:cNvSpPr txBox="1"/>
          <p:nvPr/>
        </p:nvSpPr>
        <p:spPr>
          <a:xfrm>
            <a:off x="2573644" y="927657"/>
            <a:ext cx="12050701" cy="2131271"/>
          </a:xfrm>
          <a:prstGeom prst="rect">
            <a:avLst/>
          </a:prstGeom>
        </p:spPr>
        <p:txBody>
          <a:bodyPr lIns="0" tIns="0" rIns="0" bIns="0" rtlCol="0" anchor="t">
            <a:spAutoFit/>
          </a:bodyPr>
          <a:lstStyle/>
          <a:p>
            <a:pPr marL="0" lvl="0" indent="0" algn="ctr">
              <a:lnSpc>
                <a:spcPts val="8190"/>
              </a:lnSpc>
              <a:spcBef>
                <a:spcPct val="0"/>
              </a:spcBef>
            </a:pPr>
            <a:r>
              <a:rPr lang="en-US" sz="5935" spc="581">
                <a:solidFill>
                  <a:srgbClr val="FFFFFF"/>
                </a:solidFill>
                <a:latin typeface="Codec Pro ExtraBold"/>
                <a:ea typeface="Codec Pro ExtraBold"/>
                <a:cs typeface="Codec Pro ExtraBold"/>
                <a:sym typeface="Codec Pro ExtraBold"/>
              </a:rPr>
              <a:t>NÕUDED TAOTLEJALE JA TOETUSE SAAJALE</a:t>
            </a:r>
          </a:p>
        </p:txBody>
      </p:sp>
      <p:sp>
        <p:nvSpPr>
          <p:cNvPr id="8" name="Freeform 8"/>
          <p:cNvSpPr/>
          <p:nvPr/>
        </p:nvSpPr>
        <p:spPr>
          <a:xfrm>
            <a:off x="669721" y="8776572"/>
            <a:ext cx="3877083" cy="963455"/>
          </a:xfrm>
          <a:custGeom>
            <a:avLst/>
            <a:gdLst/>
            <a:ahLst/>
            <a:cxnLst/>
            <a:rect l="l" t="t" r="r" b="b"/>
            <a:pathLst>
              <a:path w="3877083" h="963455">
                <a:moveTo>
                  <a:pt x="0" y="0"/>
                </a:moveTo>
                <a:lnTo>
                  <a:pt x="3877083" y="0"/>
                </a:lnTo>
                <a:lnTo>
                  <a:pt x="3877083" y="963456"/>
                </a:lnTo>
                <a:lnTo>
                  <a:pt x="0" y="963456"/>
                </a:lnTo>
                <a:lnTo>
                  <a:pt x="0" y="0"/>
                </a:lnTo>
                <a:close/>
              </a:path>
            </a:pathLst>
          </a:custGeom>
          <a:blipFill>
            <a:blip r:embed="rId4"/>
            <a:stretch>
              <a:fillRect/>
            </a:stretch>
          </a:blipFill>
        </p:spPr>
        <p:txBody>
          <a:bodyPr/>
          <a:lstStyle/>
          <a:p>
            <a:endParaRPr lang="et-EE"/>
          </a:p>
        </p:txBody>
      </p:sp>
      <p:sp>
        <p:nvSpPr>
          <p:cNvPr id="9" name="TextBox 9"/>
          <p:cNvSpPr txBox="1"/>
          <p:nvPr/>
        </p:nvSpPr>
        <p:spPr>
          <a:xfrm>
            <a:off x="847860" y="4841055"/>
            <a:ext cx="16571963" cy="3401019"/>
          </a:xfrm>
          <a:prstGeom prst="rect">
            <a:avLst/>
          </a:prstGeom>
        </p:spPr>
        <p:txBody>
          <a:bodyPr lIns="0" tIns="0" rIns="0" bIns="0" rtlCol="0" anchor="t">
            <a:spAutoFit/>
          </a:bodyPr>
          <a:lstStyle/>
          <a:p>
            <a:pPr marL="637599" lvl="1" indent="-318800" algn="l">
              <a:lnSpc>
                <a:spcPts val="3839"/>
              </a:lnSpc>
              <a:spcBef>
                <a:spcPct val="0"/>
              </a:spcBef>
              <a:buFont typeface="Arial"/>
              <a:buChar char="•"/>
            </a:pPr>
            <a:r>
              <a:rPr lang="en-US" sz="2953" b="1">
                <a:solidFill>
                  <a:srgbClr val="000000"/>
                </a:solidFill>
                <a:latin typeface="Open Sauce Bold"/>
                <a:ea typeface="Open Sauce Bold"/>
                <a:cs typeface="Open Sauce Bold"/>
                <a:sym typeface="Open Sauce Bold"/>
              </a:rPr>
              <a:t>Toetuse taotleja ja toetuse saaja on tegevusrühma tegevuspiirkonnas registreeritud ja tegutsev kohalik omavalitsus, mittetulundusühing või sihtasutus, kes vastab LEADER-määruse § 23 välja toodud nõuetele.</a:t>
            </a:r>
          </a:p>
          <a:p>
            <a:pPr marL="637599" lvl="1" indent="-318800" algn="l">
              <a:lnSpc>
                <a:spcPts val="3839"/>
              </a:lnSpc>
              <a:buFont typeface="Arial"/>
              <a:buChar char="•"/>
            </a:pPr>
            <a:r>
              <a:rPr lang="en-US" sz="2953" b="1">
                <a:solidFill>
                  <a:srgbClr val="000000"/>
                </a:solidFill>
                <a:latin typeface="Open Sauce Bold"/>
                <a:ea typeface="Open Sauce Bold"/>
                <a:cs typeface="Open Sauce Bold"/>
                <a:sym typeface="Open Sauce Bold"/>
              </a:rPr>
              <a:t> Toetuse taotleja peab olema tegutsenud vähemalt ühe majandusaasta enne toetuse taotlemist.</a:t>
            </a:r>
          </a:p>
          <a:p>
            <a:pPr marL="637599" lvl="1" indent="-318800" algn="l">
              <a:lnSpc>
                <a:spcPts val="3839"/>
              </a:lnSpc>
              <a:buFont typeface="Arial"/>
              <a:buChar char="•"/>
            </a:pPr>
            <a:r>
              <a:rPr lang="en-US" sz="2953" b="1">
                <a:solidFill>
                  <a:srgbClr val="000000"/>
                </a:solidFill>
                <a:latin typeface="Open Sauce Bold"/>
                <a:ea typeface="Open Sauce Bold"/>
                <a:cs typeface="Open Sauce Bold"/>
                <a:sym typeface="Open Sauce Bold"/>
              </a:rPr>
              <a:t>Toetuse taotleja saab ühes voorus esitada ühe taotluse.</a:t>
            </a:r>
          </a:p>
          <a:p>
            <a:pPr marL="637599" lvl="1" indent="-318800" algn="l">
              <a:lnSpc>
                <a:spcPts val="3839"/>
              </a:lnSpc>
              <a:buFont typeface="Arial"/>
              <a:buChar char="•"/>
            </a:pPr>
            <a:r>
              <a:rPr lang="en-US" sz="2953" b="1">
                <a:solidFill>
                  <a:srgbClr val="000000"/>
                </a:solidFill>
                <a:latin typeface="Open Sauce Bold"/>
                <a:ea typeface="Open Sauce Bold"/>
                <a:cs typeface="Open Sauce Bold"/>
                <a:sym typeface="Open Sauce Bold"/>
              </a:rPr>
              <a:t>Toetuse taotlejal tohib taotlemise hetkel olla pooleli kuni üks LEADER-projekt.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483</TotalTime>
  <Words>1862</Words>
  <Application>Microsoft Office PowerPoint</Application>
  <PresentationFormat>Kohandatud</PresentationFormat>
  <Paragraphs>204</Paragraphs>
  <Slides>20</Slides>
  <Notes>1</Notes>
  <HiddenSlides>0</HiddenSlides>
  <MMClips>0</MMClips>
  <ScaleCrop>false</ScaleCrop>
  <HeadingPairs>
    <vt:vector size="6" baseType="variant">
      <vt:variant>
        <vt:lpstr>Kasutatud fondid</vt:lpstr>
      </vt:variant>
      <vt:variant>
        <vt:i4>7</vt:i4>
      </vt:variant>
      <vt:variant>
        <vt:lpstr>Kujundus</vt:lpstr>
      </vt:variant>
      <vt:variant>
        <vt:i4>1</vt:i4>
      </vt:variant>
      <vt:variant>
        <vt:lpstr>Slaidipealkirjad</vt:lpstr>
      </vt:variant>
      <vt:variant>
        <vt:i4>20</vt:i4>
      </vt:variant>
    </vt:vector>
  </HeadingPairs>
  <TitlesOfParts>
    <vt:vector size="28" baseType="lpstr">
      <vt:lpstr>Aptos</vt:lpstr>
      <vt:lpstr>Open Sauce</vt:lpstr>
      <vt:lpstr>Calibri</vt:lpstr>
      <vt:lpstr>Arimo Bold</vt:lpstr>
      <vt:lpstr>Codec Pro ExtraBold</vt:lpstr>
      <vt:lpstr>Arial</vt:lpstr>
      <vt:lpstr>Open Sauce Bold</vt:lpstr>
      <vt:lpstr>Office Theme</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lpstr>PowerPointi esitlus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Investeeringud kogukondadesse</dc:title>
  <dc:creator>Kasutaja</dc:creator>
  <cp:lastModifiedBy>Andra Liibek</cp:lastModifiedBy>
  <cp:revision>2</cp:revision>
  <dcterms:created xsi:type="dcterms:W3CDTF">2006-08-16T00:00:00Z</dcterms:created>
  <dcterms:modified xsi:type="dcterms:W3CDTF">2025-08-21T12:23:37Z</dcterms:modified>
  <dc:identifier>DAGTimveKlo</dc:identifier>
</cp:coreProperties>
</file>