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9" r:id="rId1"/>
  </p:sldMasterIdLst>
  <p:notesMasterIdLst>
    <p:notesMasterId r:id="rId23"/>
  </p:notesMasterIdLst>
  <p:sldIdLst>
    <p:sldId id="285" r:id="rId2"/>
    <p:sldId id="258" r:id="rId3"/>
    <p:sldId id="324" r:id="rId4"/>
    <p:sldId id="323" r:id="rId5"/>
    <p:sldId id="334" r:id="rId6"/>
    <p:sldId id="328" r:id="rId7"/>
    <p:sldId id="329" r:id="rId8"/>
    <p:sldId id="330" r:id="rId9"/>
    <p:sldId id="341" r:id="rId10"/>
    <p:sldId id="342" r:id="rId11"/>
    <p:sldId id="343" r:id="rId12"/>
    <p:sldId id="344" r:id="rId13"/>
    <p:sldId id="295" r:id="rId14"/>
    <p:sldId id="298" r:id="rId15"/>
    <p:sldId id="338" r:id="rId16"/>
    <p:sldId id="339" r:id="rId17"/>
    <p:sldId id="335" r:id="rId18"/>
    <p:sldId id="301" r:id="rId19"/>
    <p:sldId id="302" r:id="rId20"/>
    <p:sldId id="308" r:id="rId21"/>
    <p:sldId id="27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a Liibek" initials="AL" lastIdx="1" clrIdx="0">
    <p:extLst>
      <p:ext uri="{19B8F6BF-5375-455C-9EA6-DF929625EA0E}">
        <p15:presenceInfo xmlns:p15="http://schemas.microsoft.com/office/powerpoint/2012/main" userId="S::andra.liibek@raplaleader.ee::7d2da1f3-aba1-4159-a372-d8fe2f9f984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0C0367-FA38-4574-934B-7BD00EC54207}" v="6" dt="2026-04-14T08:59:36.3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16" autoAdjust="0"/>
    <p:restoredTop sz="94310" autoAdjust="0"/>
  </p:normalViewPr>
  <p:slideViewPr>
    <p:cSldViewPr snapToGrid="0">
      <p:cViewPr varScale="1">
        <p:scale>
          <a:sx n="104" d="100"/>
          <a:sy n="104" d="100"/>
        </p:scale>
        <p:origin x="912" y="108"/>
      </p:cViewPr>
      <p:guideLst/>
    </p:cSldViewPr>
  </p:slideViewPr>
  <p:notesTextViewPr>
    <p:cViewPr>
      <p:scale>
        <a:sx n="1" d="1"/>
        <a:sy n="1" d="1"/>
      </p:scale>
      <p:origin x="0" y="0"/>
    </p:cViewPr>
  </p:notesText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a Liibek" userId="7d2da1f3-aba1-4159-a372-d8fe2f9f9841" providerId="ADAL" clId="{A6214708-683E-4545-95B6-C8FA64C2A831}"/>
    <pc:docChg chg="modSld">
      <pc:chgData name="Andra Liibek" userId="7d2da1f3-aba1-4159-a372-d8fe2f9f9841" providerId="ADAL" clId="{A6214708-683E-4545-95B6-C8FA64C2A831}" dt="2026-04-14T06:19:01.810" v="294" actId="20577"/>
      <pc:docMkLst>
        <pc:docMk/>
      </pc:docMkLst>
      <pc:sldChg chg="modSp mod">
        <pc:chgData name="Andra Liibek" userId="7d2da1f3-aba1-4159-a372-d8fe2f9f9841" providerId="ADAL" clId="{A6214708-683E-4545-95B6-C8FA64C2A831}" dt="2026-04-13T16:05:47.455" v="177" actId="20577"/>
        <pc:sldMkLst>
          <pc:docMk/>
          <pc:sldMk cId="4216364262" sldId="258"/>
        </pc:sldMkLst>
        <pc:spChg chg="mod">
          <ac:chgData name="Andra Liibek" userId="7d2da1f3-aba1-4159-a372-d8fe2f9f9841" providerId="ADAL" clId="{A6214708-683E-4545-95B6-C8FA64C2A831}" dt="2026-04-13T16:01:24.385" v="148" actId="20577"/>
          <ac:spMkLst>
            <pc:docMk/>
            <pc:sldMk cId="4216364262" sldId="258"/>
            <ac:spMk id="2" creationId="{3134D232-699B-4F13-9C0D-B626FDD3B1FA}"/>
          </ac:spMkLst>
        </pc:spChg>
        <pc:spChg chg="mod">
          <ac:chgData name="Andra Liibek" userId="7d2da1f3-aba1-4159-a372-d8fe2f9f9841" providerId="ADAL" clId="{A6214708-683E-4545-95B6-C8FA64C2A831}" dt="2026-04-13T16:05:47.455" v="177" actId="20577"/>
          <ac:spMkLst>
            <pc:docMk/>
            <pc:sldMk cId="4216364262" sldId="258"/>
            <ac:spMk id="3" creationId="{87A039D8-477D-4524-BAA8-AF24177DB34E}"/>
          </ac:spMkLst>
        </pc:spChg>
      </pc:sldChg>
      <pc:sldChg chg="modSp mod">
        <pc:chgData name="Andra Liibek" userId="7d2da1f3-aba1-4159-a372-d8fe2f9f9841" providerId="ADAL" clId="{A6214708-683E-4545-95B6-C8FA64C2A831}" dt="2026-04-13T16:14:07.100" v="246" actId="20577"/>
        <pc:sldMkLst>
          <pc:docMk/>
          <pc:sldMk cId="3883168630" sldId="271"/>
        </pc:sldMkLst>
        <pc:spChg chg="mod">
          <ac:chgData name="Andra Liibek" userId="7d2da1f3-aba1-4159-a372-d8fe2f9f9841" providerId="ADAL" clId="{A6214708-683E-4545-95B6-C8FA64C2A831}" dt="2026-04-13T16:14:07.100" v="246" actId="20577"/>
          <ac:spMkLst>
            <pc:docMk/>
            <pc:sldMk cId="3883168630" sldId="271"/>
            <ac:spMk id="3" creationId="{0C9C94B9-2392-45D5-9B6E-CB409F30B075}"/>
          </ac:spMkLst>
        </pc:spChg>
      </pc:sldChg>
      <pc:sldChg chg="modSp mod">
        <pc:chgData name="Andra Liibek" userId="7d2da1f3-aba1-4159-a372-d8fe2f9f9841" providerId="ADAL" clId="{A6214708-683E-4545-95B6-C8FA64C2A831}" dt="2026-04-14T06:19:01.810" v="294" actId="20577"/>
        <pc:sldMkLst>
          <pc:docMk/>
          <pc:sldMk cId="3764128533" sldId="285"/>
        </pc:sldMkLst>
        <pc:spChg chg="mod">
          <ac:chgData name="Andra Liibek" userId="7d2da1f3-aba1-4159-a372-d8fe2f9f9841" providerId="ADAL" clId="{A6214708-683E-4545-95B6-C8FA64C2A831}" dt="2026-04-14T06:19:01.810" v="294" actId="20577"/>
          <ac:spMkLst>
            <pc:docMk/>
            <pc:sldMk cId="3764128533" sldId="285"/>
            <ac:spMk id="2" creationId="{379C3B5E-5278-351F-271C-B66425BE2AFA}"/>
          </ac:spMkLst>
        </pc:spChg>
      </pc:sldChg>
      <pc:sldChg chg="modSp mod">
        <pc:chgData name="Andra Liibek" userId="7d2da1f3-aba1-4159-a372-d8fe2f9f9841" providerId="ADAL" clId="{A6214708-683E-4545-95B6-C8FA64C2A831}" dt="2026-04-13T16:11:48.385" v="193" actId="20577"/>
        <pc:sldMkLst>
          <pc:docMk/>
          <pc:sldMk cId="2930655877" sldId="301"/>
        </pc:sldMkLst>
        <pc:spChg chg="mod">
          <ac:chgData name="Andra Liibek" userId="7d2da1f3-aba1-4159-a372-d8fe2f9f9841" providerId="ADAL" clId="{A6214708-683E-4545-95B6-C8FA64C2A831}" dt="2026-04-13T16:11:48.385" v="193" actId="20577"/>
          <ac:spMkLst>
            <pc:docMk/>
            <pc:sldMk cId="2930655877" sldId="301"/>
            <ac:spMk id="3" creationId="{5FF309A1-66E3-580D-E3FB-2A93B616E08C}"/>
          </ac:spMkLst>
        </pc:spChg>
      </pc:sldChg>
      <pc:sldChg chg="modSp mod">
        <pc:chgData name="Andra Liibek" userId="7d2da1f3-aba1-4159-a372-d8fe2f9f9841" providerId="ADAL" clId="{A6214708-683E-4545-95B6-C8FA64C2A831}" dt="2026-04-13T16:09:22.690" v="188" actId="20577"/>
        <pc:sldMkLst>
          <pc:docMk/>
          <pc:sldMk cId="1517714599" sldId="324"/>
        </pc:sldMkLst>
        <pc:spChg chg="mod">
          <ac:chgData name="Andra Liibek" userId="7d2da1f3-aba1-4159-a372-d8fe2f9f9841" providerId="ADAL" clId="{A6214708-683E-4545-95B6-C8FA64C2A831}" dt="2026-04-13T16:09:22.690" v="188" actId="20577"/>
          <ac:spMkLst>
            <pc:docMk/>
            <pc:sldMk cId="1517714599" sldId="324"/>
            <ac:spMk id="2" creationId="{2FDF417D-A1DB-1C74-C777-DDE7D062C267}"/>
          </ac:spMkLst>
        </pc:spChg>
      </pc:sldChg>
      <pc:sldChg chg="modSp mod">
        <pc:chgData name="Andra Liibek" userId="7d2da1f3-aba1-4159-a372-d8fe2f9f9841" providerId="ADAL" clId="{A6214708-683E-4545-95B6-C8FA64C2A831}" dt="2026-04-13T16:09:52.343" v="191" actId="20577"/>
        <pc:sldMkLst>
          <pc:docMk/>
          <pc:sldMk cId="68343199" sldId="330"/>
        </pc:sldMkLst>
        <pc:spChg chg="mod">
          <ac:chgData name="Andra Liibek" userId="7d2da1f3-aba1-4159-a372-d8fe2f9f9841" providerId="ADAL" clId="{A6214708-683E-4545-95B6-C8FA64C2A831}" dt="2026-04-13T16:09:52.343" v="191" actId="20577"/>
          <ac:spMkLst>
            <pc:docMk/>
            <pc:sldMk cId="68343199" sldId="330"/>
            <ac:spMk id="3" creationId="{86546B44-0402-650E-0344-CEDD8010E6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äise kohatäid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t-EE"/>
          </a:p>
        </p:txBody>
      </p:sp>
      <p:sp>
        <p:nvSpPr>
          <p:cNvPr id="3" name="Kuupäeva kohatäid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743F18-8AEF-491A-BF60-6188E852332E}" type="datetimeFigureOut">
              <a:rPr lang="et-EE" smtClean="0"/>
              <a:t>14.04.2026</a:t>
            </a:fld>
            <a:endParaRPr lang="et-EE"/>
          </a:p>
        </p:txBody>
      </p:sp>
      <p:sp>
        <p:nvSpPr>
          <p:cNvPr id="4" name="Slaidi pildi kohatäi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t-EE"/>
          </a:p>
        </p:txBody>
      </p:sp>
      <p:sp>
        <p:nvSpPr>
          <p:cNvPr id="5" name="Märkmete kohatäid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t-EE"/>
              <a:t>Klõpsake juhteksemplari tekstilaadide redigeerimiseks</a:t>
            </a:r>
          </a:p>
          <a:p>
            <a:pPr lvl="1"/>
            <a:r>
              <a:rPr lang="et-EE"/>
              <a:t>Teine tase</a:t>
            </a:r>
          </a:p>
          <a:p>
            <a:pPr lvl="2"/>
            <a:r>
              <a:rPr lang="et-EE"/>
              <a:t>Kolmas tase</a:t>
            </a:r>
          </a:p>
          <a:p>
            <a:pPr lvl="3"/>
            <a:r>
              <a:rPr lang="et-EE"/>
              <a:t>Neljas tase</a:t>
            </a:r>
          </a:p>
          <a:p>
            <a:pPr lvl="4"/>
            <a:r>
              <a:rPr lang="et-EE"/>
              <a:t>Viies tase</a:t>
            </a:r>
          </a:p>
        </p:txBody>
      </p:sp>
      <p:sp>
        <p:nvSpPr>
          <p:cNvPr id="6" name="Jaluse kohatäid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t-EE"/>
          </a:p>
        </p:txBody>
      </p:sp>
      <p:sp>
        <p:nvSpPr>
          <p:cNvPr id="7" name="Slaidinumbri kohatäid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7C5F6D-3C96-4102-82C1-75E4603C1492}" type="slidenum">
              <a:rPr lang="et-EE" smtClean="0"/>
              <a:t>‹#›</a:t>
            </a:fld>
            <a:endParaRPr lang="et-EE"/>
          </a:p>
        </p:txBody>
      </p:sp>
    </p:spTree>
    <p:extLst>
      <p:ext uri="{BB962C8B-B14F-4D97-AF65-F5344CB8AC3E}">
        <p14:creationId xmlns:p14="http://schemas.microsoft.com/office/powerpoint/2010/main" val="1941121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idi pildi kohatäide 1"/>
          <p:cNvSpPr>
            <a:spLocks noGrp="1" noRot="1" noChangeAspect="1"/>
          </p:cNvSpPr>
          <p:nvPr>
            <p:ph type="sldImg"/>
          </p:nvPr>
        </p:nvSpPr>
        <p:spPr/>
      </p:sp>
      <p:sp>
        <p:nvSpPr>
          <p:cNvPr id="3" name="Märkmete kohatäide 2"/>
          <p:cNvSpPr>
            <a:spLocks noGrp="1"/>
          </p:cNvSpPr>
          <p:nvPr>
            <p:ph type="body" idx="1"/>
          </p:nvPr>
        </p:nvSpPr>
        <p:spPr/>
        <p:txBody>
          <a:bodyPr/>
          <a:lstStyle/>
          <a:p>
            <a:endParaRPr lang="et-EE" dirty="0"/>
          </a:p>
        </p:txBody>
      </p:sp>
      <p:sp>
        <p:nvSpPr>
          <p:cNvPr id="4" name="Slaidinumbri kohatäide 3"/>
          <p:cNvSpPr>
            <a:spLocks noGrp="1"/>
          </p:cNvSpPr>
          <p:nvPr>
            <p:ph type="sldNum" sz="quarter" idx="5"/>
          </p:nvPr>
        </p:nvSpPr>
        <p:spPr/>
        <p:txBody>
          <a:bodyPr/>
          <a:lstStyle/>
          <a:p>
            <a:fld id="{FF7C5F6D-3C96-4102-82C1-75E4603C1492}" type="slidenum">
              <a:rPr lang="et-EE" smtClean="0"/>
              <a:t>3</a:t>
            </a:fld>
            <a:endParaRPr lang="et-EE"/>
          </a:p>
        </p:txBody>
      </p:sp>
    </p:spTree>
    <p:extLst>
      <p:ext uri="{BB962C8B-B14F-4D97-AF65-F5344CB8AC3E}">
        <p14:creationId xmlns:p14="http://schemas.microsoft.com/office/powerpoint/2010/main" val="2319850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itelslaid">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t-EE"/>
              <a:t>Klõpsake juhteksemplari pealkirja laadi redigeerimiseks</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t-EE"/>
              <a:t>Klõpsake juhteksemplari alapealkirja laadi redigeerimiseks</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6622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Pealkiri ja sisu">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t-EE"/>
              <a:t>Klõpsake juhteksemplari pealkirja laadi redigeerimiseks</a:t>
            </a:r>
            <a:endParaRPr lang="en-US" dirty="0"/>
          </a:p>
        </p:txBody>
      </p:sp>
      <p:sp>
        <p:nvSpPr>
          <p:cNvPr id="3" name="Content Placeholder 2"/>
          <p:cNvSpPr>
            <a:spLocks noGrp="1"/>
          </p:cNvSpPr>
          <p:nvPr>
            <p:ph idx="1"/>
          </p:nvPr>
        </p:nvSpPr>
        <p:spPr/>
        <p:txBody>
          <a:bodyPr/>
          <a:lstStyle/>
          <a:p>
            <a:pPr lvl="0"/>
            <a:r>
              <a:rPr lang="et-EE"/>
              <a:t>Klõpsake juhteksemplari tekstilaadide redigeerimiseks</a:t>
            </a:r>
          </a:p>
          <a:p>
            <a:pPr lvl="1"/>
            <a:r>
              <a:rPr lang="et-EE"/>
              <a:t>Teine tase</a:t>
            </a:r>
          </a:p>
          <a:p>
            <a:pPr lvl="2"/>
            <a:r>
              <a:rPr lang="et-EE"/>
              <a:t>Kolmas tase</a:t>
            </a:r>
          </a:p>
          <a:p>
            <a:pPr lvl="3"/>
            <a:r>
              <a:rPr lang="et-EE"/>
              <a:t>Neljas tase</a:t>
            </a:r>
          </a:p>
          <a:p>
            <a:pPr lvl="4"/>
            <a:r>
              <a:rPr lang="et-EE"/>
              <a:t>Viies tase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5170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Jaotise päis">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t-EE"/>
              <a:t>Klõpsake juhteksemplari pealkirja laadi redigeerimiseks</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t-EE"/>
              <a:t>Klõpsake juhteksemplari tekstilaadide redigeerimiseks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90870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Kaks sis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t-EE"/>
              <a:t>Klõpsake juhteksemplari pealkirja laadi redigeerimiseks</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t-EE"/>
              <a:t>Klõpsake juhteksemplari tekstilaadide redigeerimiseks</a:t>
            </a:r>
          </a:p>
          <a:p>
            <a:pPr lvl="1"/>
            <a:r>
              <a:rPr lang="et-EE"/>
              <a:t>Teine tase</a:t>
            </a:r>
          </a:p>
          <a:p>
            <a:pPr lvl="2"/>
            <a:r>
              <a:rPr lang="et-EE"/>
              <a:t>Kolmas tase</a:t>
            </a:r>
          </a:p>
          <a:p>
            <a:pPr lvl="3"/>
            <a:r>
              <a:rPr lang="et-EE"/>
              <a:t>Neljas tase</a:t>
            </a:r>
          </a:p>
          <a:p>
            <a:pPr lvl="4"/>
            <a:r>
              <a:rPr lang="et-EE"/>
              <a:t>Viies tase</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t-EE"/>
              <a:t>Klõpsake juhteksemplari tekstilaadide redigeerimiseks</a:t>
            </a:r>
          </a:p>
          <a:p>
            <a:pPr lvl="1"/>
            <a:r>
              <a:rPr lang="et-EE"/>
              <a:t>Teine tase</a:t>
            </a:r>
          </a:p>
          <a:p>
            <a:pPr lvl="2"/>
            <a:r>
              <a:rPr lang="et-EE"/>
              <a:t>Kolmas tase</a:t>
            </a:r>
          </a:p>
          <a:p>
            <a:pPr lvl="3"/>
            <a:r>
              <a:rPr lang="et-EE"/>
              <a:t>Neljas tase</a:t>
            </a:r>
          </a:p>
          <a:p>
            <a:pPr lvl="4"/>
            <a:r>
              <a:rPr lang="et-EE"/>
              <a:t>Viies tase</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4/14/2026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530476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õrdl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t-EE"/>
              <a:t>Klõpsake juhteksemplari pealkirja laadi redigeerimiseks</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t-EE"/>
              <a:t>Klõpsake juhteksemplari tekstilaadide redigeerimiseks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t-EE"/>
              <a:t>Klõpsake juhteksemplari tekstilaadide redigeerimiseks</a:t>
            </a:r>
          </a:p>
          <a:p>
            <a:pPr lvl="1"/>
            <a:r>
              <a:rPr lang="et-EE"/>
              <a:t>Teine tase</a:t>
            </a:r>
          </a:p>
          <a:p>
            <a:pPr lvl="2"/>
            <a:r>
              <a:rPr lang="et-EE"/>
              <a:t>Kolmas tase</a:t>
            </a:r>
          </a:p>
          <a:p>
            <a:pPr lvl="3"/>
            <a:r>
              <a:rPr lang="et-EE"/>
              <a:t>Neljas tase</a:t>
            </a:r>
          </a:p>
          <a:p>
            <a:pPr lvl="4"/>
            <a:r>
              <a:rPr lang="et-EE"/>
              <a:t>Viies tase</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t-EE"/>
              <a:t>Klõpsake juhteksemplari tekstilaadide redigeerimiseks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t-EE"/>
              <a:t>Klõpsake juhteksemplari tekstilaadide redigeerimiseks</a:t>
            </a:r>
          </a:p>
          <a:p>
            <a:pPr lvl="1"/>
            <a:r>
              <a:rPr lang="et-EE"/>
              <a:t>Teine tase</a:t>
            </a:r>
          </a:p>
          <a:p>
            <a:pPr lvl="2"/>
            <a:r>
              <a:rPr lang="et-EE"/>
              <a:t>Kolmas tase</a:t>
            </a:r>
          </a:p>
          <a:p>
            <a:pPr lvl="3"/>
            <a:r>
              <a:rPr lang="et-EE"/>
              <a:t>Neljas tase</a:t>
            </a:r>
          </a:p>
          <a:p>
            <a:pPr lvl="4"/>
            <a:r>
              <a:rPr lang="et-EE"/>
              <a:t>Viies tase</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39013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inult pealkiri">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t-EE"/>
              <a:t>Klõpsake juhteksemplari pealkirja laadi redigeerimiseks</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1288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ühi">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5773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Pealdisega sisu">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t-EE"/>
              <a:t>Klõpsake juhteksemplari pealkirja laadi redigeerimiseks</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t-EE"/>
              <a:t>Klõpsake juhteksemplari tekstilaadide redigeerimiseks</a:t>
            </a:r>
          </a:p>
          <a:p>
            <a:pPr lvl="1"/>
            <a:r>
              <a:rPr lang="et-EE"/>
              <a:t>Teine tase</a:t>
            </a:r>
          </a:p>
          <a:p>
            <a:pPr lvl="2"/>
            <a:r>
              <a:rPr lang="et-EE"/>
              <a:t>Kolmas tase</a:t>
            </a:r>
          </a:p>
          <a:p>
            <a:pPr lvl="3"/>
            <a:r>
              <a:rPr lang="et-EE"/>
              <a:t>Neljas tase</a:t>
            </a:r>
          </a:p>
          <a:p>
            <a:pPr lvl="4"/>
            <a:r>
              <a:rPr lang="et-EE"/>
              <a:t>Viies tase</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t-EE"/>
              <a:t>Klõpsake juhteksemplari tekstilaadide redigeerimiseks</a:t>
            </a:r>
          </a:p>
        </p:txBody>
      </p:sp>
      <p:sp>
        <p:nvSpPr>
          <p:cNvPr id="5" name="Date Placeholder 4"/>
          <p:cNvSpPr>
            <a:spLocks noGrp="1"/>
          </p:cNvSpPr>
          <p:nvPr>
            <p:ph type="dt" sz="half" idx="10"/>
          </p:nvPr>
        </p:nvSpPr>
        <p:spPr/>
        <p:txBody>
          <a:bodyPr/>
          <a:lstStyle/>
          <a:p>
            <a:fld id="{42A54C80-263E-416B-A8E0-580EDEADCBDC}" type="datetimeFigureOut">
              <a:rPr lang="en-US" smtClean="0"/>
              <a:t>4/14/2026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347715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ldiallkirjaga pilt">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t-EE"/>
              <a:t>Klõpsake juhteksemplari pealkirja laadi redigeerimiseks</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t-EE"/>
              <a:t>Pildi lisamiseks klõpsake ikooni</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t-EE"/>
              <a:t>Klõpsake juhteksemplari tekstilaadide redigeerimiseks</a:t>
            </a:r>
          </a:p>
        </p:txBody>
      </p:sp>
      <p:sp>
        <p:nvSpPr>
          <p:cNvPr id="5" name="Date Placeholder 4"/>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56962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ealkiri ja pildiallkiri">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t-EE"/>
              <a:t>Klõpsake juhteksemplari pealkirja laadi redigeerimiseks</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t-EE"/>
              <a:t>Klõpsake juhteksemplari tekstilaadide redigeerimiseks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40625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Viiteallkirjaga tsitaat">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t-EE"/>
              <a:t>Klõpsake juhteksemplari pealkirja laadi redigeerimiseks</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t-EE"/>
              <a:t>Klõpsake juhteksemplari tekstilaadide redigeerimiseks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t-EE"/>
              <a:t>Klõpsake juhteksemplari tekstilaadide redigeerimiseks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37104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Visiitkaart">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t-EE"/>
              <a:t>Klõpsake juhteksemplari pealkirja laadi redigeerimiseks</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t-EE"/>
              <a:t>Klõpsake juhteksemplari tekstilaadide redigeerimiseks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77285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sitaadi visiitkaart">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t-EE"/>
              <a:t>Klõpsake juhteksemplari pealkirja laadi redigeerimiseks</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t-EE"/>
              <a:t>Klõpsake juhteksemplari tekstilaadide redigeerimiseks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t-EE"/>
              <a:t>Klõpsake juhteksemplari tekstilaadide redigeerimiseks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77508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Õige või val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t-EE"/>
              <a:t>Klõpsake juhteksemplari pealkirja laadi redigeerimiseks</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t-EE"/>
              <a:t>Klõpsake juhteksemplari tekstilaadide redigeerimiseks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t-EE"/>
              <a:t>Klõpsake juhteksemplari tekstilaadide redigeerimiseks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68494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itel ja vertikaalteks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t-EE"/>
              <a:t>Klõpsake juhteksemplari pealkirja laadi redigeerimiseks</a:t>
            </a:r>
            <a:endParaRPr lang="en-US" dirty="0"/>
          </a:p>
        </p:txBody>
      </p:sp>
      <p:sp>
        <p:nvSpPr>
          <p:cNvPr id="3" name="Vertical Text Placeholder 2"/>
          <p:cNvSpPr>
            <a:spLocks noGrp="1"/>
          </p:cNvSpPr>
          <p:nvPr>
            <p:ph type="body" orient="vert" idx="1"/>
          </p:nvPr>
        </p:nvSpPr>
        <p:spPr/>
        <p:txBody>
          <a:bodyPr vert="eaVert"/>
          <a:lstStyle/>
          <a:p>
            <a:pPr lvl="0"/>
            <a:r>
              <a:rPr lang="et-EE"/>
              <a:t>Klõpsake juhteksemplari tekstilaadide redigeerimiseks</a:t>
            </a:r>
          </a:p>
          <a:p>
            <a:pPr lvl="1"/>
            <a:r>
              <a:rPr lang="et-EE"/>
              <a:t>Teine tase</a:t>
            </a:r>
          </a:p>
          <a:p>
            <a:pPr lvl="2"/>
            <a:r>
              <a:rPr lang="et-EE"/>
              <a:t>Kolmas tase</a:t>
            </a:r>
          </a:p>
          <a:p>
            <a:pPr lvl="3"/>
            <a:r>
              <a:rPr lang="et-EE"/>
              <a:t>Neljas tase</a:t>
            </a:r>
          </a:p>
          <a:p>
            <a:pPr lvl="4"/>
            <a:r>
              <a:rPr lang="et-EE"/>
              <a:t>Viies tase</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5676979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kaaltiitel ja teks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t-EE"/>
              <a:t>Klõpsake juhteksemplari pealkirja laadi redigeerimiseks</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t-EE"/>
              <a:t>Klõpsake juhteksemplari tekstilaadide redigeerimiseks</a:t>
            </a:r>
          </a:p>
          <a:p>
            <a:pPr lvl="1"/>
            <a:r>
              <a:rPr lang="et-EE"/>
              <a:t>Teine tase</a:t>
            </a:r>
          </a:p>
          <a:p>
            <a:pPr lvl="2"/>
            <a:r>
              <a:rPr lang="et-EE"/>
              <a:t>Kolmas tase</a:t>
            </a:r>
          </a:p>
          <a:p>
            <a:pPr lvl="3"/>
            <a:r>
              <a:rPr lang="et-EE"/>
              <a:t>Neljas tase</a:t>
            </a:r>
          </a:p>
          <a:p>
            <a:pPr lvl="4"/>
            <a:r>
              <a:rPr lang="et-EE"/>
              <a:t>Viies tase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2323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t-EE"/>
              <a:t>Klõpsake juhteksemplari pealkirja laadi redigeerimiseks</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t-EE"/>
              <a:t>Klõpsake juhteksemplari tekstilaadide redigeerimiseks</a:t>
            </a:r>
          </a:p>
          <a:p>
            <a:pPr lvl="1"/>
            <a:r>
              <a:rPr lang="et-EE"/>
              <a:t>Teine tase</a:t>
            </a:r>
          </a:p>
          <a:p>
            <a:pPr lvl="2"/>
            <a:r>
              <a:rPr lang="et-EE"/>
              <a:t>Kolmas tase</a:t>
            </a:r>
          </a:p>
          <a:p>
            <a:pPr lvl="3"/>
            <a:r>
              <a:rPr lang="et-EE"/>
              <a:t>Neljas tase</a:t>
            </a:r>
          </a:p>
          <a:p>
            <a:pPr lvl="4"/>
            <a:r>
              <a:rPr lang="et-EE"/>
              <a:t>Viies tase</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4/14/2026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9090484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raplaleader.ee/taotlejale/kogukonna-edendamine/" TargetMode="External"/><Relationship Id="rId2" Type="http://schemas.openxmlformats.org/officeDocument/2006/relationships/hyperlink" Target="https://raplaleader.ee/taotlejale/ettevotluse-toetamine/"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riigiteataja.ee/akt/124112023003?leiaKehtiv"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riigiteataja.ee/akt/121022025007?leiaKehtiv" TargetMode="External"/><Relationship Id="rId2" Type="http://schemas.openxmlformats.org/officeDocument/2006/relationships/hyperlink" Target="https://raplaleader.ee/wp-content/uploads/2025/03/LEADER-taotluste-esitamine-e-PRIAs-2.pdf" TargetMode="Externa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hyperlink" Target="https://view.officeapps.live.com/op/view.aspx?src=https%3A%2F%2Fraplaleader.ee%2Fwp-content%2Fuploads%2F2024%2F03%2FUhistegevuse-tegevuskava-vorm.docx&amp;wdOrigin=BROWSELINK"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raplaleader.ee/wp-content/uploads/2025/03/LEADER-taotluste-esitamine-e-PRIAs-2.pdf"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riigiteataja.ee/akt/124112023003?leiaKehtiv"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raplaleader.ee/elluviijal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pria.ee/toetused/leader-projektitoetus-2023-2027" TargetMode="External"/><Relationship Id="rId3" Type="http://schemas.openxmlformats.org/officeDocument/2006/relationships/hyperlink" Target="https://raplaleader.ee/wp-content/uploads/2024/03/Lisa-4-Strateegia-2023-2029-PUHAS-KINNITATUD-uldkoosolek-veebruar-2024.pdf" TargetMode="External"/><Relationship Id="rId7" Type="http://schemas.openxmlformats.org/officeDocument/2006/relationships/hyperlink" Target="https://www.pria.ee/toetused/leader-projektitoetus-2023-2027#s23579" TargetMode="External"/><Relationship Id="rId2" Type="http://schemas.openxmlformats.org/officeDocument/2006/relationships/hyperlink" Target="https://www.riigiteataja.ee/akt/124112023003?leiaKehtiv" TargetMode="External"/><Relationship Id="rId1" Type="http://schemas.openxmlformats.org/officeDocument/2006/relationships/slideLayout" Target="../slideLayouts/slideLayout2.xml"/><Relationship Id="rId6" Type="http://schemas.openxmlformats.org/officeDocument/2006/relationships/hyperlink" Target="https://raplaleader.ee/wp-content/uploads/2024/06/Meetmete_hindamiskriteeriumid_hindamispunktid-2024-koonddokument-M1-3.1.pdf" TargetMode="External"/><Relationship Id="rId5" Type="http://schemas.openxmlformats.org/officeDocument/2006/relationships/hyperlink" Target="https://raplaleader.ee/wp-content/uploads/2025/02/Lisa-6-Meede-3.1-meetmeleht-parandatud.pdf" TargetMode="External"/><Relationship Id="rId10" Type="http://schemas.openxmlformats.org/officeDocument/2006/relationships/image" Target="../media/image12.png"/><Relationship Id="rId4" Type="http://schemas.openxmlformats.org/officeDocument/2006/relationships/hyperlink" Target="https://raplaleader.ee/wp-content/uploads/2025/12/Meede-3.1-meetmeleht-muudetud-dets-2025.pdf" TargetMode="External"/><Relationship Id="rId9" Type="http://schemas.openxmlformats.org/officeDocument/2006/relationships/hyperlink" Target="https://raplaleader.ee/taotlejale/kogukonna-edendamine/"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379C3B5E-5278-351F-271C-B66425BE2AFA}"/>
              </a:ext>
            </a:extLst>
          </p:cNvPr>
          <p:cNvSpPr>
            <a:spLocks noGrp="1"/>
          </p:cNvSpPr>
          <p:nvPr>
            <p:ph type="title"/>
          </p:nvPr>
        </p:nvSpPr>
        <p:spPr>
          <a:xfrm>
            <a:off x="-1" y="960119"/>
            <a:ext cx="7419975" cy="5967154"/>
          </a:xfrm>
        </p:spPr>
        <p:txBody>
          <a:bodyPr vert="horz" lIns="91440" tIns="45720" rIns="91440" bIns="45720" rtlCol="0" anchor="b">
            <a:noAutofit/>
          </a:bodyPr>
          <a:lstStyle/>
          <a:p>
            <a:pPr algn="ctr">
              <a:lnSpc>
                <a:spcPct val="90000"/>
              </a:lnSpc>
            </a:pPr>
            <a:r>
              <a:rPr lang="en-US" b="1" dirty="0">
                <a:solidFill>
                  <a:schemeClr val="accent2">
                    <a:lumMod val="75000"/>
                  </a:schemeClr>
                </a:solidFill>
              </a:rPr>
              <a:t>Raplamaa Partnerluskogu</a:t>
            </a:r>
            <a:br>
              <a:rPr lang="en-US" b="1" dirty="0">
                <a:solidFill>
                  <a:schemeClr val="accent2">
                    <a:lumMod val="75000"/>
                  </a:schemeClr>
                </a:solidFill>
              </a:rPr>
            </a:br>
            <a:r>
              <a:rPr lang="et-EE" b="1" dirty="0">
                <a:solidFill>
                  <a:schemeClr val="accent2">
                    <a:lumMod val="75000"/>
                  </a:schemeClr>
                </a:solidFill>
              </a:rPr>
              <a:t>LEADER meetme „Kogukonna edendamine“ infotund</a:t>
            </a:r>
            <a:br>
              <a:rPr lang="et-EE" b="1" dirty="0">
                <a:solidFill>
                  <a:schemeClr val="accent2">
                    <a:lumMod val="75000"/>
                  </a:schemeClr>
                </a:solidFill>
              </a:rPr>
            </a:br>
            <a:br>
              <a:rPr lang="et-EE" b="1" dirty="0">
                <a:solidFill>
                  <a:schemeClr val="accent2">
                    <a:lumMod val="75000"/>
                  </a:schemeClr>
                </a:solidFill>
              </a:rPr>
            </a:br>
            <a:r>
              <a:rPr lang="et-EE" sz="2400" b="1" dirty="0">
                <a:solidFill>
                  <a:schemeClr val="accent2">
                    <a:lumMod val="75000"/>
                  </a:schemeClr>
                </a:solidFill>
              </a:rPr>
              <a:t>14.aprillil kell 15.00 </a:t>
            </a:r>
            <a:br>
              <a:rPr lang="et-EE" sz="2400" b="1" dirty="0">
                <a:solidFill>
                  <a:schemeClr val="accent2">
                    <a:lumMod val="75000"/>
                  </a:schemeClr>
                </a:solidFill>
              </a:rPr>
            </a:br>
            <a:r>
              <a:rPr lang="et-EE" sz="2400" b="1" dirty="0">
                <a:solidFill>
                  <a:schemeClr val="accent2">
                    <a:lumMod val="75000"/>
                  </a:schemeClr>
                </a:solidFill>
              </a:rPr>
              <a:t>veebikeskkonnas</a:t>
            </a:r>
            <a:br>
              <a:rPr lang="et-EE" sz="2800" b="1" dirty="0">
                <a:solidFill>
                  <a:schemeClr val="accent2">
                    <a:lumMod val="75000"/>
                  </a:schemeClr>
                </a:solidFill>
              </a:rPr>
            </a:br>
            <a:br>
              <a:rPr lang="et-EE" sz="2800" b="1" dirty="0">
                <a:solidFill>
                  <a:schemeClr val="accent2">
                    <a:lumMod val="75000"/>
                  </a:schemeClr>
                </a:solidFill>
              </a:rPr>
            </a:br>
            <a:br>
              <a:rPr lang="et-EE" sz="2800" b="1" dirty="0">
                <a:solidFill>
                  <a:schemeClr val="accent2">
                    <a:lumMod val="75000"/>
                  </a:schemeClr>
                </a:solidFill>
              </a:rPr>
            </a:br>
            <a:br>
              <a:rPr lang="en-US" b="1" dirty="0">
                <a:solidFill>
                  <a:schemeClr val="accent2">
                    <a:lumMod val="75000"/>
                  </a:schemeClr>
                </a:solidFill>
              </a:rPr>
            </a:br>
            <a:br>
              <a:rPr lang="en-US" b="1" dirty="0">
                <a:solidFill>
                  <a:schemeClr val="accent2">
                    <a:lumMod val="75000"/>
                  </a:schemeClr>
                </a:solidFill>
              </a:rPr>
            </a:br>
            <a:endParaRPr lang="en-US" b="1" dirty="0">
              <a:solidFill>
                <a:schemeClr val="accent2">
                  <a:lumMod val="75000"/>
                </a:schemeClr>
              </a:solidFill>
            </a:endParaRPr>
          </a:p>
        </p:txBody>
      </p:sp>
      <p:pic>
        <p:nvPicPr>
          <p:cNvPr id="7" name="Sisu kohatäide 6">
            <a:extLst>
              <a:ext uri="{FF2B5EF4-FFF2-40B4-BE49-F238E27FC236}">
                <a16:creationId xmlns:a16="http://schemas.microsoft.com/office/drawing/2014/main" id="{8926D3AC-F28F-4D77-CEB9-439FD116557C}"/>
              </a:ext>
            </a:extLst>
          </p:cNvPr>
          <p:cNvPicPr>
            <a:picLocks noGrp="1" noChangeAspect="1"/>
          </p:cNvPicPr>
          <p:nvPr>
            <p:ph idx="1"/>
          </p:nvPr>
        </p:nvPicPr>
        <p:blipFill rotWithShape="1">
          <a:blip r:embed="rId2"/>
          <a:srcRect l="22693" t="4378" r="13241" b="1"/>
          <a:stretch/>
        </p:blipFill>
        <p:spPr>
          <a:xfrm>
            <a:off x="6623811" y="-1"/>
            <a:ext cx="5542957"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pic>
        <p:nvPicPr>
          <p:cNvPr id="4" name="Pilt 3">
            <a:extLst>
              <a:ext uri="{FF2B5EF4-FFF2-40B4-BE49-F238E27FC236}">
                <a16:creationId xmlns:a16="http://schemas.microsoft.com/office/drawing/2014/main" id="{2C68A59E-8152-7ACB-AFA6-7107FA1CCCD7}"/>
              </a:ext>
            </a:extLst>
          </p:cNvPr>
          <p:cNvPicPr>
            <a:picLocks noChangeAspect="1"/>
          </p:cNvPicPr>
          <p:nvPr/>
        </p:nvPicPr>
        <p:blipFill>
          <a:blip r:embed="rId3"/>
          <a:stretch>
            <a:fillRect/>
          </a:stretch>
        </p:blipFill>
        <p:spPr>
          <a:xfrm>
            <a:off x="200025" y="6070531"/>
            <a:ext cx="1600200" cy="397650"/>
          </a:xfrm>
          <a:prstGeom prst="rect">
            <a:avLst/>
          </a:prstGeom>
        </p:spPr>
      </p:pic>
    </p:spTree>
    <p:extLst>
      <p:ext uri="{BB962C8B-B14F-4D97-AF65-F5344CB8AC3E}">
        <p14:creationId xmlns:p14="http://schemas.microsoft.com/office/powerpoint/2010/main" val="3764128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3134D232-699B-4F13-9C0D-B626FDD3B1FA}"/>
              </a:ext>
            </a:extLst>
          </p:cNvPr>
          <p:cNvSpPr>
            <a:spLocks noGrp="1"/>
          </p:cNvSpPr>
          <p:nvPr>
            <p:ph type="title"/>
          </p:nvPr>
        </p:nvSpPr>
        <p:spPr>
          <a:xfrm>
            <a:off x="548125" y="748144"/>
            <a:ext cx="8521530" cy="1126837"/>
          </a:xfrm>
        </p:spPr>
        <p:txBody>
          <a:bodyPr>
            <a:noAutofit/>
          </a:bodyPr>
          <a:lstStyle/>
          <a:p>
            <a:pPr algn="ctr"/>
            <a:r>
              <a:rPr lang="et-EE" sz="20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Uue perioodi strateegia (2023-2027) elluviimiseks on Raplamaa Partnerluskogu LEADER meetmete toetuseks </a:t>
            </a:r>
            <a:br>
              <a:rPr lang="et-EE" sz="20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br>
            <a:r>
              <a:rPr lang="et-EE" sz="20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2,5 miljonit eurot</a:t>
            </a:r>
            <a:br>
              <a:rPr lang="et-EE" sz="20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br>
            <a:br>
              <a:rPr lang="et-EE" sz="28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br>
            <a:r>
              <a:rPr lang="et-EE" sz="2000" b="1" dirty="0">
                <a:solidFill>
                  <a:schemeClr val="accent2"/>
                </a:solidFill>
                <a:latin typeface="Calibri" panose="020F0502020204030204" pitchFamily="34" charset="0"/>
                <a:ea typeface="Calibri" panose="020F0502020204030204" pitchFamily="34" charset="0"/>
                <a:cs typeface="Calibri" panose="020F0502020204030204" pitchFamily="34" charset="0"/>
              </a:rPr>
              <a:t>Mis see LEADER on? </a:t>
            </a:r>
            <a:r>
              <a:rPr lang="et-EE" sz="2000" dirty="0">
                <a:solidFill>
                  <a:schemeClr val="tx1"/>
                </a:solidFill>
                <a:latin typeface="Calibri" panose="020F0502020204030204" pitchFamily="34" charset="0"/>
                <a:ea typeface="Calibri" panose="020F0502020204030204" pitchFamily="34" charset="0"/>
                <a:cs typeface="Calibri" panose="020F0502020204030204" pitchFamily="34" charset="0"/>
              </a:rPr>
              <a:t>LEADER on Euroopa Liidu ühenduse algatusprogramm. Programmi eesmärk on edendada kohalikku elu maapiirkonnas läbi kohaliku tasandi koostöö- kohaliku elu arendamine, maaelu ja külade ning  kohaliku ettevõtluse säilimine ja arendamine.</a:t>
            </a:r>
            <a:endParaRPr lang="et-EE" sz="2000"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3" name="Sisu kohatäide 2">
            <a:extLst>
              <a:ext uri="{FF2B5EF4-FFF2-40B4-BE49-F238E27FC236}">
                <a16:creationId xmlns:a16="http://schemas.microsoft.com/office/drawing/2014/main" id="{87A039D8-477D-4524-BAA8-AF24177DB34E}"/>
              </a:ext>
            </a:extLst>
          </p:cNvPr>
          <p:cNvSpPr>
            <a:spLocks noGrp="1"/>
          </p:cNvSpPr>
          <p:nvPr>
            <p:ph idx="1"/>
          </p:nvPr>
        </p:nvSpPr>
        <p:spPr>
          <a:xfrm>
            <a:off x="714380" y="3777672"/>
            <a:ext cx="9036494" cy="2488201"/>
          </a:xfrm>
        </p:spPr>
        <p:txBody>
          <a:bodyPr>
            <a:normAutofit/>
          </a:bodyPr>
          <a:lstStyle/>
          <a:p>
            <a:pPr marL="0" indent="0">
              <a:buNone/>
            </a:pPr>
            <a:r>
              <a:rPr lang="et-EE" sz="2000" b="1" dirty="0">
                <a:solidFill>
                  <a:schemeClr val="tx1"/>
                </a:solidFill>
                <a:latin typeface="Calibri" panose="020F0502020204030204" pitchFamily="34" charset="0"/>
                <a:ea typeface="Calibri" panose="020F0502020204030204" pitchFamily="34" charset="0"/>
                <a:cs typeface="Calibri" panose="020F0502020204030204" pitchFamily="34" charset="0"/>
              </a:rPr>
              <a:t>Raplamaa Partnerluskogu avab käesoleval aastal  2 toetusmeedet, kogusummas ligemale 400 tuhat eurot</a:t>
            </a:r>
            <a:endParaRPr lang="et-EE" sz="2000" dirty="0">
              <a:latin typeface="Calibri" panose="020F0502020204030204" pitchFamily="34" charset="0"/>
              <a:ea typeface="Calibri" panose="020F0502020204030204" pitchFamily="34" charset="0"/>
              <a:cs typeface="Calibri" panose="020F0502020204030204" pitchFamily="34" charset="0"/>
            </a:endParaRPr>
          </a:p>
          <a:p>
            <a:r>
              <a:rPr lang="et-EE" sz="2400" dirty="0">
                <a:latin typeface="Calibri" panose="020F0502020204030204" pitchFamily="34" charset="0"/>
                <a:ea typeface="Calibri" panose="020F0502020204030204" pitchFamily="34" charset="0"/>
                <a:cs typeface="Calibri" panose="020F0502020204030204" pitchFamily="34" charset="0"/>
                <a:hlinkClick r:id="rId2"/>
              </a:rPr>
              <a:t>Ettevõtluse konkurentsivõime tugevdamine</a:t>
            </a:r>
            <a:r>
              <a:rPr lang="et-EE" sz="2400" dirty="0">
                <a:latin typeface="Calibri" panose="020F0502020204030204" pitchFamily="34" charset="0"/>
                <a:ea typeface="Calibri" panose="020F0502020204030204" pitchFamily="34" charset="0"/>
                <a:cs typeface="Calibri" panose="020F0502020204030204" pitchFamily="34" charset="0"/>
              </a:rPr>
              <a:t> (343 805,97</a:t>
            </a:r>
            <a:r>
              <a:rPr lang="et-EE" sz="2000" dirty="0">
                <a:latin typeface="Calibri" panose="020F0502020204030204" pitchFamily="34" charset="0"/>
                <a:ea typeface="Calibri" panose="020F0502020204030204" pitchFamily="34" charset="0"/>
                <a:cs typeface="Calibri" panose="020F0502020204030204" pitchFamily="34" charset="0"/>
              </a:rPr>
              <a:t>eurot</a:t>
            </a:r>
            <a:r>
              <a:rPr lang="et-EE" sz="2400" dirty="0">
                <a:latin typeface="Calibri" panose="020F0502020204030204" pitchFamily="34" charset="0"/>
                <a:ea typeface="Calibri" panose="020F0502020204030204" pitchFamily="34" charset="0"/>
                <a:cs typeface="Calibri" panose="020F0502020204030204" pitchFamily="34" charset="0"/>
              </a:rPr>
              <a:t>)</a:t>
            </a:r>
          </a:p>
          <a:p>
            <a:r>
              <a:rPr lang="et-EE" sz="2400" dirty="0">
                <a:latin typeface="Calibri" panose="020F0502020204030204" pitchFamily="34" charset="0"/>
                <a:ea typeface="Calibri" panose="020F0502020204030204" pitchFamily="34" charset="0"/>
                <a:cs typeface="Calibri" panose="020F0502020204030204" pitchFamily="34" charset="0"/>
                <a:hlinkClick r:id="rId3"/>
              </a:rPr>
              <a:t>Kogukonna edendamine </a:t>
            </a:r>
            <a:r>
              <a:rPr lang="et-EE" sz="2400" dirty="0">
                <a:latin typeface="Calibri" panose="020F0502020204030204" pitchFamily="34" charset="0"/>
                <a:ea typeface="Calibri" panose="020F0502020204030204" pitchFamily="34" charset="0"/>
                <a:cs typeface="Calibri" panose="020F0502020204030204" pitchFamily="34" charset="0"/>
              </a:rPr>
              <a:t>(</a:t>
            </a:r>
            <a:r>
              <a:rPr lang="et-EE" sz="2000" dirty="0">
                <a:latin typeface="Calibri" panose="020F0502020204030204" pitchFamily="34" charset="0"/>
                <a:ea typeface="Calibri" panose="020F0502020204030204" pitchFamily="34" charset="0"/>
                <a:cs typeface="Calibri" panose="020F0502020204030204" pitchFamily="34" charset="0"/>
              </a:rPr>
              <a:t> 50 207,08 eurot</a:t>
            </a:r>
            <a:r>
              <a:rPr lang="et-EE" sz="2400" dirty="0">
                <a:latin typeface="Calibri" panose="020F0502020204030204" pitchFamily="34" charset="0"/>
                <a:ea typeface="Calibri" panose="020F0502020204030204" pitchFamily="34" charset="0"/>
                <a:cs typeface="Calibri" panose="020F0502020204030204" pitchFamily="34" charset="0"/>
              </a:rPr>
              <a:t>)</a:t>
            </a:r>
          </a:p>
          <a:p>
            <a:pPr marL="0" indent="0">
              <a:buNone/>
            </a:pPr>
            <a:endParaRPr lang="et-EE" sz="2800" dirty="0"/>
          </a:p>
          <a:p>
            <a:pPr marL="0" indent="0">
              <a:buNone/>
            </a:pPr>
            <a:endParaRPr lang="et-EE" sz="2400" dirty="0"/>
          </a:p>
          <a:p>
            <a:endParaRPr lang="et-EE" sz="2400" dirty="0"/>
          </a:p>
          <a:p>
            <a:pPr marL="0" indent="0">
              <a:buNone/>
            </a:pPr>
            <a:endParaRPr lang="et-EE" sz="2400" dirty="0"/>
          </a:p>
        </p:txBody>
      </p:sp>
      <p:pic>
        <p:nvPicPr>
          <p:cNvPr id="4" name="Pilt 3">
            <a:extLst>
              <a:ext uri="{FF2B5EF4-FFF2-40B4-BE49-F238E27FC236}">
                <a16:creationId xmlns:a16="http://schemas.microsoft.com/office/drawing/2014/main" id="{090A74B0-1E86-83B4-6E4D-5DA342281731}"/>
              </a:ext>
            </a:extLst>
          </p:cNvPr>
          <p:cNvPicPr>
            <a:picLocks noChangeAspect="1"/>
          </p:cNvPicPr>
          <p:nvPr/>
        </p:nvPicPr>
        <p:blipFill>
          <a:blip r:embed="rId4"/>
          <a:stretch>
            <a:fillRect/>
          </a:stretch>
        </p:blipFill>
        <p:spPr>
          <a:xfrm>
            <a:off x="201480" y="6155038"/>
            <a:ext cx="1597290" cy="396274"/>
          </a:xfrm>
          <a:prstGeom prst="rect">
            <a:avLst/>
          </a:prstGeom>
        </p:spPr>
      </p:pic>
    </p:spTree>
    <p:extLst>
      <p:ext uri="{BB962C8B-B14F-4D97-AF65-F5344CB8AC3E}">
        <p14:creationId xmlns:p14="http://schemas.microsoft.com/office/powerpoint/2010/main" val="4216364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2FDF417D-A1DB-1C74-C777-DDE7D062C267}"/>
              </a:ext>
            </a:extLst>
          </p:cNvPr>
          <p:cNvSpPr>
            <a:spLocks noGrp="1"/>
          </p:cNvSpPr>
          <p:nvPr>
            <p:ph type="title"/>
          </p:nvPr>
        </p:nvSpPr>
        <p:spPr>
          <a:xfrm>
            <a:off x="495130" y="663682"/>
            <a:ext cx="5832517" cy="4054622"/>
          </a:xfrm>
        </p:spPr>
        <p:txBody>
          <a:bodyPr vert="horz" lIns="91440" tIns="45720" rIns="91440" bIns="45720" rtlCol="0" anchor="b">
            <a:normAutofit/>
          </a:bodyPr>
          <a:lstStyle/>
          <a:p>
            <a:pPr algn="ctr">
              <a:lnSpc>
                <a:spcPct val="90000"/>
              </a:lnSpc>
            </a:pPr>
            <a:r>
              <a:rPr lang="en-US" b="1" dirty="0" err="1">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Kogukonna</a:t>
            </a:r>
            <a:r>
              <a:rPr lang="en-US"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 </a:t>
            </a:r>
            <a:r>
              <a:rPr lang="en-US" b="1" dirty="0" err="1">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edendamine</a:t>
            </a:r>
            <a:r>
              <a:rPr lang="en-US"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 (</a:t>
            </a:r>
            <a:r>
              <a:rPr lang="en-US" b="1" dirty="0" err="1">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ühisprojektid</a:t>
            </a:r>
            <a:r>
              <a:rPr lang="en-US"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a:t>
            </a:r>
            <a:br>
              <a:rPr lang="et-EE" sz="41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br>
            <a:br>
              <a:rPr lang="et-EE" sz="41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br>
            <a:r>
              <a:rPr lang="et-EE" sz="27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Taotlusvoor avatud e-PRIAs</a:t>
            </a:r>
            <a:br>
              <a:rPr lang="et-EE" sz="27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br>
            <a:r>
              <a:rPr lang="et-EE" sz="27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 04.-18.05.2026</a:t>
            </a:r>
            <a:endParaRPr lang="en-US" sz="2700"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3" name="Sisu kohatäide 2">
            <a:extLst>
              <a:ext uri="{FF2B5EF4-FFF2-40B4-BE49-F238E27FC236}">
                <a16:creationId xmlns:a16="http://schemas.microsoft.com/office/drawing/2014/main" id="{3FFC332A-0C16-CE05-DE61-93A1E2A25A85}"/>
              </a:ext>
            </a:extLst>
          </p:cNvPr>
          <p:cNvPicPr>
            <a:picLocks noGrp="1" noChangeAspect="1"/>
          </p:cNvPicPr>
          <p:nvPr>
            <p:ph idx="1"/>
          </p:nvPr>
        </p:nvPicPr>
        <p:blipFill rotWithShape="1">
          <a:blip r:embed="rId3"/>
          <a:srcRect l="22693" t="4378" r="13241" b="1"/>
          <a:stretch/>
        </p:blipFill>
        <p:spPr>
          <a:xfrm>
            <a:off x="6096000" y="-1"/>
            <a:ext cx="6095999"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pic>
        <p:nvPicPr>
          <p:cNvPr id="5" name="Pilt 4">
            <a:extLst>
              <a:ext uri="{FF2B5EF4-FFF2-40B4-BE49-F238E27FC236}">
                <a16:creationId xmlns:a16="http://schemas.microsoft.com/office/drawing/2014/main" id="{8E6EFE95-5F6A-1160-2375-DF770DC7C7A5}"/>
              </a:ext>
            </a:extLst>
          </p:cNvPr>
          <p:cNvPicPr>
            <a:picLocks noChangeAspect="1"/>
          </p:cNvPicPr>
          <p:nvPr/>
        </p:nvPicPr>
        <p:blipFill>
          <a:blip r:embed="rId4"/>
          <a:stretch>
            <a:fillRect/>
          </a:stretch>
        </p:blipFill>
        <p:spPr>
          <a:xfrm>
            <a:off x="5126735" y="-1"/>
            <a:ext cx="7065264" cy="6858000"/>
          </a:xfrm>
          <a:prstGeom prst="rect">
            <a:avLst/>
          </a:prstGeom>
        </p:spPr>
      </p:pic>
      <p:pic>
        <p:nvPicPr>
          <p:cNvPr id="6" name="Pilt 5">
            <a:extLst>
              <a:ext uri="{FF2B5EF4-FFF2-40B4-BE49-F238E27FC236}">
                <a16:creationId xmlns:a16="http://schemas.microsoft.com/office/drawing/2014/main" id="{9A1AF07A-A6B0-B6C9-8348-0506AD4A658D}"/>
              </a:ext>
            </a:extLst>
          </p:cNvPr>
          <p:cNvPicPr>
            <a:picLocks noChangeAspect="1"/>
          </p:cNvPicPr>
          <p:nvPr/>
        </p:nvPicPr>
        <p:blipFill>
          <a:blip r:embed="rId5"/>
          <a:stretch>
            <a:fillRect/>
          </a:stretch>
        </p:blipFill>
        <p:spPr>
          <a:xfrm>
            <a:off x="171173" y="6194318"/>
            <a:ext cx="1597290" cy="396274"/>
          </a:xfrm>
          <a:prstGeom prst="rect">
            <a:avLst/>
          </a:prstGeom>
        </p:spPr>
      </p:pic>
    </p:spTree>
    <p:extLst>
      <p:ext uri="{BB962C8B-B14F-4D97-AF65-F5344CB8AC3E}">
        <p14:creationId xmlns:p14="http://schemas.microsoft.com/office/powerpoint/2010/main" val="1517714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2FDF417D-A1DB-1C74-C777-DDE7D062C267}"/>
              </a:ext>
            </a:extLst>
          </p:cNvPr>
          <p:cNvSpPr>
            <a:spLocks noGrp="1"/>
          </p:cNvSpPr>
          <p:nvPr>
            <p:ph type="title"/>
          </p:nvPr>
        </p:nvSpPr>
        <p:spPr>
          <a:xfrm>
            <a:off x="1710050" y="281680"/>
            <a:ext cx="8488018" cy="844826"/>
          </a:xfrm>
        </p:spPr>
        <p:txBody>
          <a:bodyPr>
            <a:normAutofit/>
          </a:bodyPr>
          <a:lstStyle/>
          <a:p>
            <a:r>
              <a:rPr lang="et-EE"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 </a:t>
            </a:r>
            <a:endParaRPr lang="et-EE" dirty="0">
              <a:solidFill>
                <a:schemeClr val="accent2">
                  <a:lumMod val="75000"/>
                </a:schemeClr>
              </a:solidFill>
            </a:endParaRPr>
          </a:p>
        </p:txBody>
      </p:sp>
      <p:sp>
        <p:nvSpPr>
          <p:cNvPr id="7" name="Sisu kohatäide 6">
            <a:extLst>
              <a:ext uri="{FF2B5EF4-FFF2-40B4-BE49-F238E27FC236}">
                <a16:creationId xmlns:a16="http://schemas.microsoft.com/office/drawing/2014/main" id="{AC54A927-0251-B222-F10B-8656FB2F2FBF}"/>
              </a:ext>
            </a:extLst>
          </p:cNvPr>
          <p:cNvSpPr>
            <a:spLocks noGrp="1"/>
          </p:cNvSpPr>
          <p:nvPr>
            <p:ph idx="1"/>
          </p:nvPr>
        </p:nvSpPr>
        <p:spPr>
          <a:xfrm>
            <a:off x="2456873" y="640080"/>
            <a:ext cx="7065818" cy="6623834"/>
          </a:xfrm>
        </p:spPr>
        <p:txBody>
          <a:bodyPr>
            <a:noAutofit/>
          </a:bodyPr>
          <a:lstStyle/>
          <a:p>
            <a:pPr marL="0" indent="0" algn="ctr">
              <a:lnSpc>
                <a:spcPct val="90000"/>
              </a:lnSpc>
              <a:buNone/>
            </a:pPr>
            <a:r>
              <a:rPr lang="et-EE" sz="24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Toetatavad tegevused</a:t>
            </a:r>
          </a:p>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Tegevused </a:t>
            </a:r>
            <a:r>
              <a:rPr lang="et-EE" sz="2000" b="1" dirty="0">
                <a:latin typeface="Calibri" panose="020F0502020204030204" pitchFamily="34" charset="0"/>
                <a:ea typeface="Calibri" panose="020F0502020204030204" pitchFamily="34" charset="0"/>
                <a:cs typeface="Calibri" panose="020F0502020204030204" pitchFamily="34" charset="0"/>
              </a:rPr>
              <a:t>kultuuripärandi</a:t>
            </a:r>
            <a:r>
              <a:rPr lang="et-EE" sz="2000" dirty="0">
                <a:latin typeface="Calibri" panose="020F0502020204030204" pitchFamily="34" charset="0"/>
                <a:ea typeface="Calibri" panose="020F0502020204030204" pitchFamily="34" charset="0"/>
                <a:cs typeface="Calibri" panose="020F0502020204030204" pitchFamily="34" charset="0"/>
              </a:rPr>
              <a:t> väärtustamiseks ja </a:t>
            </a:r>
            <a:r>
              <a:rPr lang="et-EE" sz="2000" b="1" dirty="0">
                <a:latin typeface="Calibri" panose="020F0502020204030204" pitchFamily="34" charset="0"/>
                <a:ea typeface="Calibri" panose="020F0502020204030204" pitchFamily="34" charset="0"/>
                <a:cs typeface="Calibri" panose="020F0502020204030204" pitchFamily="34" charset="0"/>
              </a:rPr>
              <a:t>kogukonna</a:t>
            </a:r>
            <a:r>
              <a:rPr lang="et-EE" sz="2000" dirty="0">
                <a:latin typeface="Calibri" panose="020F0502020204030204" pitchFamily="34" charset="0"/>
                <a:ea typeface="Calibri" panose="020F0502020204030204" pitchFamily="34" charset="0"/>
                <a:cs typeface="Calibri" panose="020F0502020204030204" pitchFamily="34" charset="0"/>
              </a:rPr>
              <a:t> </a:t>
            </a:r>
            <a:r>
              <a:rPr lang="et-EE" sz="2000" b="1" dirty="0">
                <a:latin typeface="Calibri" panose="020F0502020204030204" pitchFamily="34" charset="0"/>
                <a:ea typeface="Calibri" panose="020F0502020204030204" pitchFamily="34" charset="0"/>
                <a:cs typeface="Calibri" panose="020F0502020204030204" pitchFamily="34" charset="0"/>
              </a:rPr>
              <a:t>edendamiseks</a:t>
            </a:r>
            <a:r>
              <a:rPr lang="et-EE" sz="2000" dirty="0">
                <a:latin typeface="Calibri" panose="020F0502020204030204" pitchFamily="34" charset="0"/>
                <a:ea typeface="Calibri" panose="020F0502020204030204" pitchFamily="34" charset="0"/>
                <a:cs typeface="Calibri" panose="020F0502020204030204" pitchFamily="34" charset="0"/>
              </a:rPr>
              <a:t> (nt koolitused, külakoosolekud, ümarlauad, õppereisid, õpitoad, kontserdid, konverentsid, näitused, etendused, festivalid, tunnustamine, sündmused jms);</a:t>
            </a:r>
          </a:p>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kogukonnaliikmete sotsiaalne kaasamine, omavaheline </a:t>
            </a:r>
            <a:r>
              <a:rPr lang="et-EE" sz="2000" b="1" dirty="0">
                <a:latin typeface="Calibri" panose="020F0502020204030204" pitchFamily="34" charset="0"/>
                <a:ea typeface="Calibri" panose="020F0502020204030204" pitchFamily="34" charset="0"/>
                <a:cs typeface="Calibri" panose="020F0502020204030204" pitchFamily="34" charset="0"/>
              </a:rPr>
              <a:t>koostöö </a:t>
            </a:r>
            <a:r>
              <a:rPr lang="et-EE" sz="2000" dirty="0">
                <a:latin typeface="Calibri" panose="020F0502020204030204" pitchFamily="34" charset="0"/>
                <a:ea typeface="Calibri" panose="020F0502020204030204" pitchFamily="34" charset="0"/>
                <a:cs typeface="Calibri" panose="020F0502020204030204" pitchFamily="34" charset="0"/>
              </a:rPr>
              <a:t>ja sotsiaalsete </a:t>
            </a:r>
            <a:r>
              <a:rPr lang="et-EE" sz="2000" b="1" dirty="0">
                <a:latin typeface="Calibri" panose="020F0502020204030204" pitchFamily="34" charset="0"/>
                <a:ea typeface="Calibri" panose="020F0502020204030204" pitchFamily="34" charset="0"/>
                <a:cs typeface="Calibri" panose="020F0502020204030204" pitchFamily="34" charset="0"/>
              </a:rPr>
              <a:t>võrgustike loomine</a:t>
            </a:r>
            <a:r>
              <a:rPr lang="et-EE" sz="2000" dirty="0">
                <a:latin typeface="Calibri" panose="020F0502020204030204" pitchFamily="34" charset="0"/>
                <a:ea typeface="Calibri" panose="020F0502020204030204" pitchFamily="34" charset="0"/>
                <a:cs typeface="Calibri" panose="020F0502020204030204" pitchFamily="34" charset="0"/>
              </a:rPr>
              <a:t>, arendamine ning uute koostöövormide leidmine (nt meeskonnatöö ja organisatsiooni arendamise koolitused jms);</a:t>
            </a:r>
          </a:p>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piirkonna eripära, </a:t>
            </a:r>
            <a:r>
              <a:rPr lang="et-EE" sz="2000" b="1" dirty="0">
                <a:latin typeface="Calibri" panose="020F0502020204030204" pitchFamily="34" charset="0"/>
                <a:ea typeface="Calibri" panose="020F0502020204030204" pitchFamily="34" charset="0"/>
                <a:cs typeface="Calibri" panose="020F0502020204030204" pitchFamily="34" charset="0"/>
              </a:rPr>
              <a:t>traditsioonide</a:t>
            </a:r>
            <a:r>
              <a:rPr lang="et-EE" sz="2000" dirty="0">
                <a:latin typeface="Calibri" panose="020F0502020204030204" pitchFamily="34" charset="0"/>
                <a:ea typeface="Calibri" panose="020F0502020204030204" pitchFamily="34" charset="0"/>
                <a:cs typeface="Calibri" panose="020F0502020204030204" pitchFamily="34" charset="0"/>
              </a:rPr>
              <a:t>, </a:t>
            </a:r>
            <a:r>
              <a:rPr lang="et-EE" sz="2000" b="1" dirty="0">
                <a:latin typeface="Calibri" panose="020F0502020204030204" pitchFamily="34" charset="0"/>
                <a:ea typeface="Calibri" panose="020F0502020204030204" pitchFamily="34" charset="0"/>
                <a:cs typeface="Calibri" panose="020F0502020204030204" pitchFamily="34" charset="0"/>
              </a:rPr>
              <a:t>kodu- ja kultuuriloo uurimine</a:t>
            </a:r>
            <a:r>
              <a:rPr lang="et-EE" sz="2000" dirty="0">
                <a:latin typeface="Calibri" panose="020F0502020204030204" pitchFamily="34" charset="0"/>
                <a:ea typeface="Calibri" panose="020F0502020204030204" pitchFamily="34" charset="0"/>
                <a:cs typeface="Calibri" panose="020F0502020204030204" pitchFamily="34" charset="0"/>
              </a:rPr>
              <a:t>, säilitamine, tutvustamine ning arendamine (nt rahvakultuur, käsitöö, kohalik toit, arhitektuur, kultuurilugu, ajalugu, loodus jms). Tegevuspiirkonna eripära tutvustamine väljaspool piirkonda, mainekujundus, turundustegevused;</a:t>
            </a:r>
          </a:p>
          <a:p>
            <a:pPr>
              <a:lnSpc>
                <a:spcPct val="90000"/>
              </a:lnSpc>
            </a:pPr>
            <a:r>
              <a:rPr lang="et-EE" sz="2000" b="1" dirty="0">
                <a:latin typeface="Calibri" panose="020F0502020204030204" pitchFamily="34" charset="0"/>
                <a:ea typeface="Calibri" panose="020F0502020204030204" pitchFamily="34" charset="0"/>
                <a:cs typeface="Calibri" panose="020F0502020204030204" pitchFamily="34" charset="0"/>
              </a:rPr>
              <a:t>kultuurialaste</a:t>
            </a:r>
            <a:r>
              <a:rPr lang="et-EE" sz="2000" dirty="0">
                <a:latin typeface="Calibri" panose="020F0502020204030204" pitchFamily="34" charset="0"/>
                <a:ea typeface="Calibri" panose="020F0502020204030204" pitchFamily="34" charset="0"/>
                <a:cs typeface="Calibri" panose="020F0502020204030204" pitchFamily="34" charset="0"/>
              </a:rPr>
              <a:t> ühisprojektide ja koostöövõrgustike arendamine ja toetamine (nt etenduskunstid – teater, kino, muusika, tants jms). </a:t>
            </a:r>
          </a:p>
          <a:p>
            <a:pPr>
              <a:lnSpc>
                <a:spcPct val="90000"/>
              </a:lnSpc>
            </a:pPr>
            <a:endParaRPr lang="et-EE" sz="2000" dirty="0">
              <a:latin typeface="Calibri" panose="020F0502020204030204" pitchFamily="34" charset="0"/>
              <a:ea typeface="Calibri" panose="020F0502020204030204" pitchFamily="34" charset="0"/>
              <a:cs typeface="Calibri" panose="020F0502020204030204" pitchFamily="34" charset="0"/>
            </a:endParaRPr>
          </a:p>
        </p:txBody>
      </p:sp>
      <p:pic>
        <p:nvPicPr>
          <p:cNvPr id="9" name="Pilt 8">
            <a:extLst>
              <a:ext uri="{FF2B5EF4-FFF2-40B4-BE49-F238E27FC236}">
                <a16:creationId xmlns:a16="http://schemas.microsoft.com/office/drawing/2014/main" id="{C7B14D46-A177-0959-649B-7539CCA3990E}"/>
              </a:ext>
            </a:extLst>
          </p:cNvPr>
          <p:cNvPicPr>
            <a:picLocks noChangeAspect="1"/>
          </p:cNvPicPr>
          <p:nvPr/>
        </p:nvPicPr>
        <p:blipFill rotWithShape="1">
          <a:blip r:embed="rId2"/>
          <a:srcRect l="29517" t="142" r="10928"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pic>
        <p:nvPicPr>
          <p:cNvPr id="4" name="Pilt 3">
            <a:extLst>
              <a:ext uri="{FF2B5EF4-FFF2-40B4-BE49-F238E27FC236}">
                <a16:creationId xmlns:a16="http://schemas.microsoft.com/office/drawing/2014/main" id="{B4F60858-90DD-E52A-C0A3-F4F3455CA476}"/>
              </a:ext>
            </a:extLst>
          </p:cNvPr>
          <p:cNvPicPr>
            <a:picLocks noChangeAspect="1"/>
          </p:cNvPicPr>
          <p:nvPr/>
        </p:nvPicPr>
        <p:blipFill>
          <a:blip r:embed="rId3"/>
          <a:stretch>
            <a:fillRect/>
          </a:stretch>
        </p:blipFill>
        <p:spPr>
          <a:xfrm>
            <a:off x="287205" y="6237196"/>
            <a:ext cx="1597290" cy="396274"/>
          </a:xfrm>
          <a:prstGeom prst="rect">
            <a:avLst/>
          </a:prstGeom>
        </p:spPr>
      </p:pic>
    </p:spTree>
    <p:extLst>
      <p:ext uri="{BB962C8B-B14F-4D97-AF65-F5344CB8AC3E}">
        <p14:creationId xmlns:p14="http://schemas.microsoft.com/office/powerpoint/2010/main" val="1123390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2FDF417D-A1DB-1C74-C777-DDE7D062C267}"/>
              </a:ext>
            </a:extLst>
          </p:cNvPr>
          <p:cNvSpPr>
            <a:spLocks noGrp="1"/>
          </p:cNvSpPr>
          <p:nvPr>
            <p:ph type="title"/>
          </p:nvPr>
        </p:nvSpPr>
        <p:spPr>
          <a:xfrm>
            <a:off x="1710050" y="281680"/>
            <a:ext cx="8488018" cy="844826"/>
          </a:xfrm>
        </p:spPr>
        <p:txBody>
          <a:bodyPr>
            <a:normAutofit/>
          </a:bodyPr>
          <a:lstStyle/>
          <a:p>
            <a:r>
              <a:rPr lang="et-EE"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 </a:t>
            </a:r>
            <a:endParaRPr lang="et-EE" dirty="0">
              <a:solidFill>
                <a:schemeClr val="accent2">
                  <a:lumMod val="75000"/>
                </a:schemeClr>
              </a:solidFill>
            </a:endParaRPr>
          </a:p>
        </p:txBody>
      </p:sp>
      <p:sp>
        <p:nvSpPr>
          <p:cNvPr id="7" name="Sisu kohatäide 6">
            <a:extLst>
              <a:ext uri="{FF2B5EF4-FFF2-40B4-BE49-F238E27FC236}">
                <a16:creationId xmlns:a16="http://schemas.microsoft.com/office/drawing/2014/main" id="{AC54A927-0251-B222-F10B-8656FB2F2FBF}"/>
              </a:ext>
            </a:extLst>
          </p:cNvPr>
          <p:cNvSpPr>
            <a:spLocks noGrp="1"/>
          </p:cNvSpPr>
          <p:nvPr>
            <p:ph idx="1"/>
          </p:nvPr>
        </p:nvSpPr>
        <p:spPr>
          <a:xfrm>
            <a:off x="2355318" y="450919"/>
            <a:ext cx="7453700" cy="5977590"/>
          </a:xfrm>
        </p:spPr>
        <p:txBody>
          <a:bodyPr>
            <a:noAutofit/>
          </a:bodyPr>
          <a:lstStyle/>
          <a:p>
            <a:pPr marL="0" indent="0" algn="ctr">
              <a:lnSpc>
                <a:spcPct val="90000"/>
              </a:lnSpc>
              <a:buNone/>
            </a:pPr>
            <a:r>
              <a:rPr lang="et-EE" sz="24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Toetatavad tegevused</a:t>
            </a:r>
          </a:p>
          <a:p>
            <a:pPr>
              <a:lnSpc>
                <a:spcPct val="90000"/>
              </a:lnSpc>
            </a:pPr>
            <a:r>
              <a:rPr lang="et-EE" sz="2000" b="1" dirty="0">
                <a:latin typeface="Calibri" panose="020F0502020204030204" pitchFamily="34" charset="0"/>
                <a:ea typeface="Calibri" panose="020F0502020204030204" pitchFamily="34" charset="0"/>
                <a:cs typeface="Calibri" panose="020F0502020204030204" pitchFamily="34" charset="0"/>
              </a:rPr>
              <a:t>Infomaterjalide</a:t>
            </a:r>
            <a:r>
              <a:rPr lang="et-EE" sz="2000" dirty="0">
                <a:latin typeface="Calibri" panose="020F0502020204030204" pitchFamily="34" charset="0"/>
                <a:ea typeface="Calibri" panose="020F0502020204030204" pitchFamily="34" charset="0"/>
                <a:cs typeface="Calibri" panose="020F0502020204030204" pitchFamily="34" charset="0"/>
              </a:rPr>
              <a:t> väljaandmine (nt kodulooline uurimus, trükise väljaandmine, video valmistamine, stendi koostamine jms).Kogukonnaliikumise edendajate </a:t>
            </a:r>
            <a:r>
              <a:rPr lang="et-EE" sz="2000" b="1" dirty="0">
                <a:latin typeface="Calibri" panose="020F0502020204030204" pitchFamily="34" charset="0"/>
                <a:ea typeface="Calibri" panose="020F0502020204030204" pitchFamily="34" charset="0"/>
                <a:cs typeface="Calibri" panose="020F0502020204030204" pitchFamily="34" charset="0"/>
              </a:rPr>
              <a:t>koolitamine</a:t>
            </a:r>
            <a:r>
              <a:rPr lang="et-EE" sz="2000" dirty="0">
                <a:latin typeface="Calibri" panose="020F0502020204030204" pitchFamily="34" charset="0"/>
                <a:ea typeface="Calibri" panose="020F0502020204030204" pitchFamily="34" charset="0"/>
                <a:cs typeface="Calibri" panose="020F0502020204030204" pitchFamily="34" charset="0"/>
              </a:rPr>
              <a:t> ja tunnustamine (nt koolitused, teabepäevad, sündmused jms);</a:t>
            </a:r>
          </a:p>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kodulehtede, andmebaaside loomine, materjalide </a:t>
            </a:r>
            <a:r>
              <a:rPr lang="et-EE" sz="2000" b="1" dirty="0" err="1">
                <a:latin typeface="Calibri" panose="020F0502020204030204" pitchFamily="34" charset="0"/>
                <a:ea typeface="Calibri" panose="020F0502020204030204" pitchFamily="34" charset="0"/>
                <a:cs typeface="Calibri" panose="020F0502020204030204" pitchFamily="34" charset="0"/>
              </a:rPr>
              <a:t>digiteerimine</a:t>
            </a:r>
            <a:r>
              <a:rPr lang="et-EE" sz="2000" dirty="0">
                <a:latin typeface="Calibri" panose="020F0502020204030204" pitchFamily="34" charset="0"/>
                <a:ea typeface="Calibri" panose="020F0502020204030204" pitchFamily="34" charset="0"/>
                <a:cs typeface="Calibri" panose="020F0502020204030204" pitchFamily="34" charset="0"/>
              </a:rPr>
              <a:t>;</a:t>
            </a:r>
          </a:p>
          <a:p>
            <a:pPr>
              <a:lnSpc>
                <a:spcPct val="90000"/>
              </a:lnSpc>
            </a:pPr>
            <a:r>
              <a:rPr lang="et-EE" sz="2000" b="1" dirty="0">
                <a:latin typeface="Calibri" panose="020F0502020204030204" pitchFamily="34" charset="0"/>
                <a:ea typeface="Calibri" panose="020F0502020204030204" pitchFamily="34" charset="0"/>
                <a:cs typeface="Calibri" panose="020F0502020204030204" pitchFamily="34" charset="0"/>
              </a:rPr>
              <a:t>lastele ja noortele </a:t>
            </a:r>
            <a:r>
              <a:rPr lang="et-EE" sz="2000" dirty="0">
                <a:latin typeface="Calibri" panose="020F0502020204030204" pitchFamily="34" charset="0"/>
                <a:ea typeface="Calibri" panose="020F0502020204030204" pitchFamily="34" charset="0"/>
                <a:cs typeface="Calibri" panose="020F0502020204030204" pitchFamily="34" charset="0"/>
              </a:rPr>
              <a:t>suunatud tegevused, </a:t>
            </a:r>
            <a:r>
              <a:rPr lang="et-EE" sz="2000" dirty="0" err="1">
                <a:latin typeface="Calibri" panose="020F0502020204030204" pitchFamily="34" charset="0"/>
                <a:ea typeface="Calibri" panose="020F0502020204030204" pitchFamily="34" charset="0"/>
                <a:cs typeface="Calibri" panose="020F0502020204030204" pitchFamily="34" charset="0"/>
              </a:rPr>
              <a:t>noortealgatused</a:t>
            </a:r>
            <a:r>
              <a:rPr lang="et-EE" sz="2000" dirty="0">
                <a:latin typeface="Calibri" panose="020F0502020204030204" pitchFamily="34" charset="0"/>
                <a:ea typeface="Calibri" panose="020F0502020204030204" pitchFamily="34" charset="0"/>
                <a:cs typeface="Calibri" panose="020F0502020204030204" pitchFamily="34" charset="0"/>
              </a:rPr>
              <a:t>;</a:t>
            </a:r>
          </a:p>
          <a:p>
            <a:pPr>
              <a:lnSpc>
                <a:spcPct val="90000"/>
              </a:lnSpc>
            </a:pPr>
            <a:r>
              <a:rPr lang="et-EE" sz="2000" b="1" dirty="0" err="1">
                <a:latin typeface="Calibri" panose="020F0502020204030204" pitchFamily="34" charset="0"/>
                <a:ea typeface="Calibri" panose="020F0502020204030204" pitchFamily="34" charset="0"/>
                <a:cs typeface="Calibri" panose="020F0502020204030204" pitchFamily="34" charset="0"/>
              </a:rPr>
              <a:t>tervisedendusele</a:t>
            </a:r>
            <a:r>
              <a:rPr lang="et-EE" sz="2000" dirty="0">
                <a:latin typeface="Calibri" panose="020F0502020204030204" pitchFamily="34" charset="0"/>
                <a:ea typeface="Calibri" panose="020F0502020204030204" pitchFamily="34" charset="0"/>
                <a:cs typeface="Calibri" panose="020F0502020204030204" pitchFamily="34" charset="0"/>
              </a:rPr>
              <a:t> suunatud tegevused (nt koolitused, uuringud, loengud, ennetustöö jms);</a:t>
            </a:r>
          </a:p>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tegevused </a:t>
            </a:r>
            <a:r>
              <a:rPr lang="et-EE" sz="2000" b="1" dirty="0">
                <a:latin typeface="Calibri" panose="020F0502020204030204" pitchFamily="34" charset="0"/>
                <a:ea typeface="Calibri" panose="020F0502020204030204" pitchFamily="34" charset="0"/>
                <a:cs typeface="Calibri" panose="020F0502020204030204" pitchFamily="34" charset="0"/>
              </a:rPr>
              <a:t>kultuurielu mitmekesistamiseks </a:t>
            </a:r>
            <a:r>
              <a:rPr lang="et-EE" sz="2000" dirty="0">
                <a:latin typeface="Calibri" panose="020F0502020204030204" pitchFamily="34" charset="0"/>
                <a:ea typeface="Calibri" panose="020F0502020204030204" pitchFamily="34" charset="0"/>
                <a:cs typeface="Calibri" panose="020F0502020204030204" pitchFamily="34" charset="0"/>
              </a:rPr>
              <a:t>(nt kultuurisündmused, laadad, väljasõidud, matkad, kogemusreisid, kogupereüritused, näituste korraldamine jms);</a:t>
            </a:r>
          </a:p>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tegevused </a:t>
            </a:r>
            <a:r>
              <a:rPr lang="et-EE" sz="2000" b="1" dirty="0">
                <a:latin typeface="Calibri" panose="020F0502020204030204" pitchFamily="34" charset="0"/>
                <a:ea typeface="Calibri" panose="020F0502020204030204" pitchFamily="34" charset="0"/>
                <a:cs typeface="Calibri" panose="020F0502020204030204" pitchFamily="34" charset="0"/>
              </a:rPr>
              <a:t>spordielu mitmekesistamiseks </a:t>
            </a:r>
            <a:r>
              <a:rPr lang="et-EE" sz="2000" dirty="0">
                <a:latin typeface="Calibri" panose="020F0502020204030204" pitchFamily="34" charset="0"/>
                <a:ea typeface="Calibri" panose="020F0502020204030204" pitchFamily="34" charset="0"/>
                <a:cs typeface="Calibri" panose="020F0502020204030204" pitchFamily="34" charset="0"/>
              </a:rPr>
              <a:t>(nt spordivõistluste korraldamine, laste osalemine võistlustel, laagrid, koolitused jms); </a:t>
            </a:r>
          </a:p>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kogukonnateenuste arendamine.  </a:t>
            </a:r>
            <a:r>
              <a:rPr lang="et-EE" sz="2000" b="1" dirty="0">
                <a:latin typeface="Calibri" panose="020F0502020204030204" pitchFamily="34" charset="0"/>
                <a:ea typeface="Calibri" panose="020F0502020204030204" pitchFamily="34" charset="0"/>
                <a:cs typeface="Calibri" panose="020F0502020204030204" pitchFamily="34" charset="0"/>
              </a:rPr>
              <a:t>Aruka küla </a:t>
            </a:r>
            <a:r>
              <a:rPr lang="et-EE" sz="2000" dirty="0">
                <a:latin typeface="Calibri" panose="020F0502020204030204" pitchFamily="34" charset="0"/>
                <a:ea typeface="Calibri" panose="020F0502020204030204" pitchFamily="34" charset="0"/>
                <a:cs typeface="Calibri" panose="020F0502020204030204" pitchFamily="34" charset="0"/>
              </a:rPr>
              <a:t>strateegia loomine ja piloottegevuste rakendamine. </a:t>
            </a:r>
            <a:r>
              <a:rPr lang="et-EE" sz="2000" i="1" dirty="0">
                <a:latin typeface="Calibri" panose="020F0502020204030204" pitchFamily="34" charset="0"/>
                <a:ea typeface="Calibri" panose="020F0502020204030204" pitchFamily="34" charset="0"/>
                <a:cs typeface="Calibri" panose="020F0502020204030204" pitchFamily="34" charset="0"/>
              </a:rPr>
              <a:t>Arukas küla on jätkusuutlik kogukond, kes </a:t>
            </a:r>
            <a:r>
              <a:rPr lang="fi-FI" sz="2000" i="1" dirty="0" err="1">
                <a:latin typeface="Calibri" panose="020F0502020204030204" pitchFamily="34" charset="0"/>
                <a:ea typeface="Calibri" panose="020F0502020204030204" pitchFamily="34" charset="0"/>
                <a:cs typeface="Calibri" panose="020F0502020204030204" pitchFamily="34" charset="0"/>
              </a:rPr>
              <a:t>tegele</a:t>
            </a:r>
            <a:r>
              <a:rPr lang="et-EE" sz="2000" i="1" dirty="0">
                <a:latin typeface="Calibri" panose="020F0502020204030204" pitchFamily="34" charset="0"/>
                <a:ea typeface="Calibri" panose="020F0502020204030204" pitchFamily="34" charset="0"/>
                <a:cs typeface="Calibri" panose="020F0502020204030204" pitchFamily="34" charset="0"/>
              </a:rPr>
              <a:t>b</a:t>
            </a:r>
            <a:r>
              <a:rPr lang="fi-FI" sz="2000" i="1" dirty="0">
                <a:latin typeface="Calibri" panose="020F0502020204030204" pitchFamily="34" charset="0"/>
                <a:ea typeface="Calibri" panose="020F0502020204030204" pitchFamily="34" charset="0"/>
                <a:cs typeface="Calibri" panose="020F0502020204030204" pitchFamily="34" charset="0"/>
              </a:rPr>
              <a:t> nii </a:t>
            </a:r>
            <a:r>
              <a:rPr lang="fi-FI" sz="2000" i="1" dirty="0" err="1">
                <a:latin typeface="Calibri" panose="020F0502020204030204" pitchFamily="34" charset="0"/>
                <a:ea typeface="Calibri" panose="020F0502020204030204" pitchFamily="34" charset="0"/>
                <a:cs typeface="Calibri" panose="020F0502020204030204" pitchFamily="34" charset="0"/>
              </a:rPr>
              <a:t>olemasolevate</a:t>
            </a:r>
            <a:r>
              <a:rPr lang="fi-FI" sz="2000" i="1" dirty="0">
                <a:latin typeface="Calibri" panose="020F0502020204030204" pitchFamily="34" charset="0"/>
                <a:ea typeface="Calibri" panose="020F0502020204030204" pitchFamily="34" charset="0"/>
                <a:cs typeface="Calibri" panose="020F0502020204030204" pitchFamily="34" charset="0"/>
              </a:rPr>
              <a:t> </a:t>
            </a:r>
            <a:r>
              <a:rPr lang="fi-FI" sz="2000" i="1" dirty="0" err="1">
                <a:latin typeface="Calibri" panose="020F0502020204030204" pitchFamily="34" charset="0"/>
                <a:ea typeface="Calibri" panose="020F0502020204030204" pitchFamily="34" charset="0"/>
                <a:cs typeface="Calibri" panose="020F0502020204030204" pitchFamily="34" charset="0"/>
              </a:rPr>
              <a:t>tugevuste</a:t>
            </a:r>
            <a:r>
              <a:rPr lang="fi-FI" sz="2000" i="1" dirty="0">
                <a:latin typeface="Calibri" panose="020F0502020204030204" pitchFamily="34" charset="0"/>
                <a:ea typeface="Calibri" panose="020F0502020204030204" pitchFamily="34" charset="0"/>
                <a:cs typeface="Calibri" panose="020F0502020204030204" pitchFamily="34" charset="0"/>
              </a:rPr>
              <a:t> ja </a:t>
            </a:r>
            <a:r>
              <a:rPr lang="fi-FI" sz="2000" i="1" dirty="0" err="1">
                <a:latin typeface="Calibri" panose="020F0502020204030204" pitchFamily="34" charset="0"/>
                <a:ea typeface="Calibri" panose="020F0502020204030204" pitchFamily="34" charset="0"/>
                <a:cs typeface="Calibri" panose="020F0502020204030204" pitchFamily="34" charset="0"/>
              </a:rPr>
              <a:t>väärtustega</a:t>
            </a:r>
            <a:r>
              <a:rPr lang="fi-FI" sz="2000" i="1" dirty="0">
                <a:latin typeface="Calibri" panose="020F0502020204030204" pitchFamily="34" charset="0"/>
                <a:ea typeface="Calibri" panose="020F0502020204030204" pitchFamily="34" charset="0"/>
                <a:cs typeface="Calibri" panose="020F0502020204030204" pitchFamily="34" charset="0"/>
              </a:rPr>
              <a:t> </a:t>
            </a:r>
            <a:r>
              <a:rPr lang="fi-FI" sz="2000" i="1" dirty="0" err="1">
                <a:latin typeface="Calibri" panose="020F0502020204030204" pitchFamily="34" charset="0"/>
                <a:ea typeface="Calibri" panose="020F0502020204030204" pitchFamily="34" charset="0"/>
                <a:cs typeface="Calibri" panose="020F0502020204030204" pitchFamily="34" charset="0"/>
              </a:rPr>
              <a:t>kui</a:t>
            </a:r>
            <a:r>
              <a:rPr lang="fi-FI" sz="2000" i="1" dirty="0">
                <a:latin typeface="Calibri" panose="020F0502020204030204" pitchFamily="34" charset="0"/>
                <a:ea typeface="Calibri" panose="020F0502020204030204" pitchFamily="34" charset="0"/>
                <a:cs typeface="Calibri" panose="020F0502020204030204" pitchFamily="34" charset="0"/>
              </a:rPr>
              <a:t> </a:t>
            </a:r>
            <a:r>
              <a:rPr lang="fi-FI" sz="2000" i="1" dirty="0" err="1">
                <a:latin typeface="Calibri" panose="020F0502020204030204" pitchFamily="34" charset="0"/>
                <a:ea typeface="Calibri" panose="020F0502020204030204" pitchFamily="34" charset="0"/>
                <a:cs typeface="Calibri" panose="020F0502020204030204" pitchFamily="34" charset="0"/>
              </a:rPr>
              <a:t>arenda</a:t>
            </a:r>
            <a:r>
              <a:rPr lang="et-EE" sz="2000" i="1" dirty="0">
                <a:latin typeface="Calibri" panose="020F0502020204030204" pitchFamily="34" charset="0"/>
                <a:ea typeface="Calibri" panose="020F0502020204030204" pitchFamily="34" charset="0"/>
                <a:cs typeface="Calibri" panose="020F0502020204030204" pitchFamily="34" charset="0"/>
              </a:rPr>
              <a:t>b</a:t>
            </a:r>
            <a:r>
              <a:rPr lang="fi-FI" sz="2000" i="1" dirty="0">
                <a:latin typeface="Calibri" panose="020F0502020204030204" pitchFamily="34" charset="0"/>
                <a:ea typeface="Calibri" panose="020F0502020204030204" pitchFamily="34" charset="0"/>
                <a:cs typeface="Calibri" panose="020F0502020204030204" pitchFamily="34" charset="0"/>
              </a:rPr>
              <a:t> </a:t>
            </a:r>
            <a:r>
              <a:rPr lang="fi-FI" sz="2000" i="1" dirty="0" err="1">
                <a:latin typeface="Calibri" panose="020F0502020204030204" pitchFamily="34" charset="0"/>
                <a:ea typeface="Calibri" panose="020F0502020204030204" pitchFamily="34" charset="0"/>
                <a:cs typeface="Calibri" panose="020F0502020204030204" pitchFamily="34" charset="0"/>
              </a:rPr>
              <a:t>välja</a:t>
            </a:r>
            <a:r>
              <a:rPr lang="fi-FI" sz="2000" i="1" dirty="0">
                <a:latin typeface="Calibri" panose="020F0502020204030204" pitchFamily="34" charset="0"/>
                <a:ea typeface="Calibri" panose="020F0502020204030204" pitchFamily="34" charset="0"/>
                <a:cs typeface="Calibri" panose="020F0502020204030204" pitchFamily="34" charset="0"/>
              </a:rPr>
              <a:t> uusi </a:t>
            </a:r>
            <a:r>
              <a:rPr lang="fi-FI" sz="2000" i="1" dirty="0" err="1">
                <a:latin typeface="Calibri" panose="020F0502020204030204" pitchFamily="34" charset="0"/>
                <a:ea typeface="Calibri" panose="020F0502020204030204" pitchFamily="34" charset="0"/>
                <a:cs typeface="Calibri" panose="020F0502020204030204" pitchFamily="34" charset="0"/>
              </a:rPr>
              <a:t>võimalusi</a:t>
            </a:r>
            <a:r>
              <a:rPr lang="fi-FI" sz="2000" i="1" dirty="0">
                <a:latin typeface="Calibri" panose="020F0502020204030204" pitchFamily="34" charset="0"/>
                <a:ea typeface="Calibri" panose="020F0502020204030204" pitchFamily="34" charset="0"/>
                <a:cs typeface="Calibri" panose="020F0502020204030204" pitchFamily="34" charset="0"/>
              </a:rPr>
              <a:t>.</a:t>
            </a:r>
            <a:endParaRPr lang="et-EE" sz="2000" i="1" dirty="0">
              <a:latin typeface="Calibri" panose="020F0502020204030204" pitchFamily="34" charset="0"/>
              <a:ea typeface="Calibri" panose="020F0502020204030204" pitchFamily="34" charset="0"/>
              <a:cs typeface="Calibri" panose="020F0502020204030204" pitchFamily="34" charset="0"/>
            </a:endParaRPr>
          </a:p>
          <a:p>
            <a:pPr marL="0" indent="0" algn="ctr">
              <a:lnSpc>
                <a:spcPct val="90000"/>
              </a:lnSpc>
              <a:buNone/>
            </a:pPr>
            <a:endParaRPr lang="et-EE" sz="1400" b="1" dirty="0">
              <a:latin typeface="Calibri" panose="020F0502020204030204" pitchFamily="34" charset="0"/>
              <a:ea typeface="Calibri" panose="020F0502020204030204" pitchFamily="34" charset="0"/>
              <a:cs typeface="Calibri" panose="020F0502020204030204" pitchFamily="34" charset="0"/>
            </a:endParaRPr>
          </a:p>
        </p:txBody>
      </p:sp>
      <p:pic>
        <p:nvPicPr>
          <p:cNvPr id="9" name="Pilt 8">
            <a:extLst>
              <a:ext uri="{FF2B5EF4-FFF2-40B4-BE49-F238E27FC236}">
                <a16:creationId xmlns:a16="http://schemas.microsoft.com/office/drawing/2014/main" id="{C7B14D46-A177-0959-649B-7539CCA3990E}"/>
              </a:ext>
            </a:extLst>
          </p:cNvPr>
          <p:cNvPicPr>
            <a:picLocks noChangeAspect="1"/>
          </p:cNvPicPr>
          <p:nvPr/>
        </p:nvPicPr>
        <p:blipFill rotWithShape="1">
          <a:blip r:embed="rId2"/>
          <a:srcRect l="29517" t="142" r="10928"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pic>
        <p:nvPicPr>
          <p:cNvPr id="4" name="Pilt 3">
            <a:extLst>
              <a:ext uri="{FF2B5EF4-FFF2-40B4-BE49-F238E27FC236}">
                <a16:creationId xmlns:a16="http://schemas.microsoft.com/office/drawing/2014/main" id="{0436EC6F-12FD-8CE9-BE91-98CC23104E1B}"/>
              </a:ext>
            </a:extLst>
          </p:cNvPr>
          <p:cNvPicPr>
            <a:picLocks noChangeAspect="1"/>
          </p:cNvPicPr>
          <p:nvPr/>
        </p:nvPicPr>
        <p:blipFill>
          <a:blip r:embed="rId3"/>
          <a:stretch>
            <a:fillRect/>
          </a:stretch>
        </p:blipFill>
        <p:spPr>
          <a:xfrm>
            <a:off x="249105" y="6230372"/>
            <a:ext cx="1597290" cy="396274"/>
          </a:xfrm>
          <a:prstGeom prst="rect">
            <a:avLst/>
          </a:prstGeom>
        </p:spPr>
      </p:pic>
    </p:spTree>
    <p:extLst>
      <p:ext uri="{BB962C8B-B14F-4D97-AF65-F5344CB8AC3E}">
        <p14:creationId xmlns:p14="http://schemas.microsoft.com/office/powerpoint/2010/main" val="3817563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EA07DC69-C467-8F1D-AD58-D0AB90259907}"/>
              </a:ext>
            </a:extLst>
          </p:cNvPr>
          <p:cNvSpPr>
            <a:spLocks noGrp="1"/>
          </p:cNvSpPr>
          <p:nvPr>
            <p:ph type="title"/>
          </p:nvPr>
        </p:nvSpPr>
        <p:spPr>
          <a:xfrm>
            <a:off x="677333" y="461818"/>
            <a:ext cx="8596668" cy="1468583"/>
          </a:xfrm>
        </p:spPr>
        <p:txBody>
          <a:bodyPr>
            <a:normAutofit/>
          </a:bodyPr>
          <a:lstStyle/>
          <a:p>
            <a:pPr algn="ctr"/>
            <a:r>
              <a:rPr lang="et-EE" dirty="0"/>
              <a:t> </a:t>
            </a:r>
            <a:r>
              <a:rPr lang="et-EE" sz="24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Mittetoetatavad tegevused</a:t>
            </a:r>
            <a:br>
              <a:rPr lang="et-EE" sz="36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br>
            <a:endParaRPr lang="et-EE" dirty="0"/>
          </a:p>
        </p:txBody>
      </p:sp>
      <p:sp>
        <p:nvSpPr>
          <p:cNvPr id="3" name="Sisu kohatäide 2">
            <a:extLst>
              <a:ext uri="{FF2B5EF4-FFF2-40B4-BE49-F238E27FC236}">
                <a16:creationId xmlns:a16="http://schemas.microsoft.com/office/drawing/2014/main" id="{86546B44-0402-650E-0344-CEDD8010E600}"/>
              </a:ext>
            </a:extLst>
          </p:cNvPr>
          <p:cNvSpPr>
            <a:spLocks noGrp="1"/>
          </p:cNvSpPr>
          <p:nvPr>
            <p:ph idx="1"/>
          </p:nvPr>
        </p:nvSpPr>
        <p:spPr>
          <a:xfrm>
            <a:off x="415637" y="1394691"/>
            <a:ext cx="9208654" cy="4839854"/>
          </a:xfrm>
        </p:spPr>
        <p:txBody>
          <a:bodyPr>
            <a:normAutofit/>
          </a:bodyPr>
          <a:lstStyle/>
          <a:p>
            <a:pPr marL="0" indent="0">
              <a:buNone/>
            </a:pPr>
            <a:r>
              <a:rPr lang="et-EE" sz="2000" dirty="0">
                <a:latin typeface="Calibri" panose="020F0502020204030204" pitchFamily="34" charset="0"/>
                <a:ea typeface="Calibri" panose="020F0502020204030204" pitchFamily="34" charset="0"/>
                <a:cs typeface="Calibri" panose="020F0502020204030204" pitchFamily="34" charset="0"/>
              </a:rPr>
              <a:t>Ei toetata investeeringuid, välja arvatud väikesemahulised soetused kuni 15% abikõlbulikust kulust ühistegevuste elluviimiseks ja ühisprojekti eesmärgi saavutamiseks.</a:t>
            </a:r>
          </a:p>
          <a:p>
            <a:pPr algn="l"/>
            <a:r>
              <a:rPr lang="et-EE" sz="2000" dirty="0">
                <a:latin typeface="Calibri" panose="020F0502020204030204" pitchFamily="34" charset="0"/>
                <a:ea typeface="Calibri" panose="020F0502020204030204" pitchFamily="34" charset="0"/>
                <a:cs typeface="Calibri" panose="020F0502020204030204" pitchFamily="34" charset="0"/>
              </a:rPr>
              <a:t>Mitteabikõlbulikud kulud on välja toodud regionaalministri määruse nr 29 </a:t>
            </a:r>
            <a:r>
              <a:rPr lang="et-EE" sz="2000" dirty="0">
                <a:latin typeface="Calibri" panose="020F0502020204030204" pitchFamily="34" charset="0"/>
                <a:ea typeface="Calibri" panose="020F0502020204030204" pitchFamily="34" charset="0"/>
                <a:cs typeface="Calibri" panose="020F0502020204030204" pitchFamily="34" charset="0"/>
                <a:hlinkClick r:id="rId2"/>
              </a:rPr>
              <a:t>„</a:t>
            </a:r>
            <a:r>
              <a:rPr lang="et-EE" sz="2000" dirty="0" err="1">
                <a:latin typeface="Calibri" panose="020F0502020204030204" pitchFamily="34" charset="0"/>
                <a:ea typeface="Calibri" panose="020F0502020204030204" pitchFamily="34" charset="0"/>
                <a:cs typeface="Calibri" panose="020F0502020204030204" pitchFamily="34" charset="0"/>
                <a:hlinkClick r:id="rId2"/>
              </a:rPr>
              <a:t>LEADERi</a:t>
            </a:r>
            <a:r>
              <a:rPr lang="et-EE" sz="2000" dirty="0">
                <a:latin typeface="Calibri" panose="020F0502020204030204" pitchFamily="34" charset="0"/>
                <a:ea typeface="Calibri" panose="020F0502020204030204" pitchFamily="34" charset="0"/>
                <a:cs typeface="Calibri" panose="020F0502020204030204" pitchFamily="34" charset="0"/>
                <a:hlinkClick r:id="rId2"/>
              </a:rPr>
              <a:t> kohaliku arengu strateegia 2023–2027 rakendamine“</a:t>
            </a:r>
            <a:r>
              <a:rPr lang="et-EE" sz="2000" dirty="0">
                <a:latin typeface="Calibri" panose="020F0502020204030204" pitchFamily="34" charset="0"/>
                <a:ea typeface="Calibri" panose="020F0502020204030204" pitchFamily="34" charset="0"/>
                <a:cs typeface="Calibri" panose="020F0502020204030204" pitchFamily="34" charset="0"/>
              </a:rPr>
              <a:t>  </a:t>
            </a:r>
            <a:r>
              <a:rPr lang="et-EE" sz="2000" i="0" dirty="0">
                <a:effectLst/>
                <a:highlight>
                  <a:srgbClr val="FFFFFF"/>
                </a:highlight>
                <a:latin typeface="Arial" panose="020B0604020202020204" pitchFamily="34" charset="0"/>
              </a:rPr>
              <a:t>§ 25 </a:t>
            </a:r>
            <a:r>
              <a:rPr lang="et-EE" sz="2000" dirty="0">
                <a:latin typeface="Calibri" panose="020F0502020204030204" pitchFamily="34" charset="0"/>
                <a:ea typeface="Calibri" panose="020F0502020204030204" pitchFamily="34" charset="0"/>
                <a:cs typeface="Calibri" panose="020F0502020204030204" pitchFamily="34" charset="0"/>
              </a:rPr>
              <a:t>lõigetes 2 ja 3</a:t>
            </a:r>
          </a:p>
          <a:p>
            <a:r>
              <a:rPr lang="et-EE" sz="2000" i="1" dirty="0">
                <a:latin typeface="Calibri" panose="020F0502020204030204" pitchFamily="34" charset="0"/>
                <a:ea typeface="Calibri" panose="020F0502020204030204" pitchFamily="34" charset="0"/>
                <a:cs typeface="Calibri" panose="020F0502020204030204" pitchFamily="34" charset="0"/>
              </a:rPr>
              <a:t>seotud isikute vahel sõlmitud tehinguga kaasnev kulu (</a:t>
            </a:r>
            <a:r>
              <a:rPr lang="et-EE" sz="1700" i="1" dirty="0">
                <a:latin typeface="Calibri" panose="020F0502020204030204" pitchFamily="34" charset="0"/>
                <a:ea typeface="Calibri" panose="020F0502020204030204" pitchFamily="34" charset="0"/>
                <a:cs typeface="Calibri" panose="020F0502020204030204" pitchFamily="34" charset="0"/>
              </a:rPr>
              <a:t>tulumaksuseaduse § 8 lõike 1 tähenduses) ;</a:t>
            </a:r>
          </a:p>
          <a:p>
            <a:pPr algn="l"/>
            <a:r>
              <a:rPr lang="et-EE" sz="2000" i="1" dirty="0">
                <a:latin typeface="Calibri" panose="020F0502020204030204" pitchFamily="34" charset="0"/>
                <a:ea typeface="Calibri" panose="020F0502020204030204" pitchFamily="34" charset="0"/>
                <a:cs typeface="Calibri" panose="020F0502020204030204" pitchFamily="34" charset="0"/>
              </a:rPr>
              <a:t> käibemaks, kui see on käibemaksuseaduse alusel tagasi saadav;</a:t>
            </a:r>
          </a:p>
          <a:p>
            <a:pPr algn="l"/>
            <a:r>
              <a:rPr lang="et-EE" sz="2000" i="1" dirty="0">
                <a:latin typeface="Calibri" panose="020F0502020204030204" pitchFamily="34" charset="0"/>
                <a:ea typeface="Calibri" panose="020F0502020204030204" pitchFamily="34" charset="0"/>
                <a:cs typeface="Calibri" panose="020F0502020204030204" pitchFamily="34" charset="0"/>
              </a:rPr>
              <a:t> erisoodustuselt tulumaksuseaduse § 48 lõike 4 tähenduses tasutav maks;</a:t>
            </a:r>
          </a:p>
          <a:p>
            <a:pPr algn="l"/>
            <a:r>
              <a:rPr lang="et-EE" sz="2000" i="1" dirty="0">
                <a:latin typeface="Calibri" panose="020F0502020204030204" pitchFamily="34" charset="0"/>
                <a:ea typeface="Calibri" panose="020F0502020204030204" pitchFamily="34" charset="0"/>
                <a:cs typeface="Calibri" panose="020F0502020204030204" pitchFamily="34" charset="0"/>
              </a:rPr>
              <a:t> riigilõiv, trahv, finantskaristus ning vaide ja kohtumenetluse korral menetluskulu;</a:t>
            </a:r>
          </a:p>
          <a:p>
            <a:pPr algn="l"/>
            <a:r>
              <a:rPr lang="et-EE" sz="2000" i="1" dirty="0">
                <a:latin typeface="Calibri" panose="020F0502020204030204" pitchFamily="34" charset="0"/>
                <a:ea typeface="Calibri" panose="020F0502020204030204" pitchFamily="34" charset="0"/>
                <a:cs typeface="Calibri" panose="020F0502020204030204" pitchFamily="34" charset="0"/>
              </a:rPr>
              <a:t> sularahamakse, lepingu sõlmimisega või kindlustamisega seotud kulu, intress, tagatismakse ja finantsteenustega seotud muu kulu;</a:t>
            </a:r>
          </a:p>
          <a:p>
            <a:pPr marL="0" indent="0" algn="l">
              <a:buNone/>
            </a:pPr>
            <a:endParaRPr lang="et-EE" sz="2000" i="1" dirty="0">
              <a:latin typeface="Calibri" panose="020F0502020204030204" pitchFamily="34" charset="0"/>
              <a:ea typeface="Calibri" panose="020F0502020204030204" pitchFamily="34" charset="0"/>
              <a:cs typeface="Calibri" panose="020F0502020204030204" pitchFamily="34" charset="0"/>
            </a:endParaRPr>
          </a:p>
          <a:p>
            <a:pPr algn="l"/>
            <a:endParaRPr lang="et-EE" sz="20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t-EE" sz="20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t-EE" dirty="0"/>
          </a:p>
        </p:txBody>
      </p:sp>
      <p:pic>
        <p:nvPicPr>
          <p:cNvPr id="4" name="Pilt 3">
            <a:extLst>
              <a:ext uri="{FF2B5EF4-FFF2-40B4-BE49-F238E27FC236}">
                <a16:creationId xmlns:a16="http://schemas.microsoft.com/office/drawing/2014/main" id="{27514811-28BF-D53B-F266-4B30756961D4}"/>
              </a:ext>
            </a:extLst>
          </p:cNvPr>
          <p:cNvPicPr>
            <a:picLocks noChangeAspect="1"/>
          </p:cNvPicPr>
          <p:nvPr/>
        </p:nvPicPr>
        <p:blipFill>
          <a:blip r:embed="rId3"/>
          <a:stretch>
            <a:fillRect/>
          </a:stretch>
        </p:blipFill>
        <p:spPr>
          <a:xfrm>
            <a:off x="163380" y="6234545"/>
            <a:ext cx="1597290" cy="396274"/>
          </a:xfrm>
          <a:prstGeom prst="rect">
            <a:avLst/>
          </a:prstGeom>
        </p:spPr>
      </p:pic>
    </p:spTree>
    <p:extLst>
      <p:ext uri="{BB962C8B-B14F-4D97-AF65-F5344CB8AC3E}">
        <p14:creationId xmlns:p14="http://schemas.microsoft.com/office/powerpoint/2010/main" val="1953641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EA07DC69-C467-8F1D-AD58-D0AB90259907}"/>
              </a:ext>
            </a:extLst>
          </p:cNvPr>
          <p:cNvSpPr>
            <a:spLocks noGrp="1"/>
          </p:cNvSpPr>
          <p:nvPr>
            <p:ph type="title"/>
          </p:nvPr>
        </p:nvSpPr>
        <p:spPr>
          <a:xfrm>
            <a:off x="2849562" y="609600"/>
            <a:ext cx="6424440" cy="835152"/>
          </a:xfrm>
        </p:spPr>
        <p:txBody>
          <a:bodyPr>
            <a:normAutofit/>
          </a:bodyPr>
          <a:lstStyle/>
          <a:p>
            <a:pPr algn="ctr"/>
            <a:r>
              <a:rPr lang="et-EE" sz="2400" dirty="0">
                <a:latin typeface="Calibri" panose="020F0502020204030204" pitchFamily="34" charset="0"/>
                <a:ea typeface="Calibri" panose="020F0502020204030204" pitchFamily="34" charset="0"/>
                <a:cs typeface="Calibri" panose="020F0502020204030204" pitchFamily="34" charset="0"/>
              </a:rPr>
              <a:t> </a:t>
            </a:r>
            <a:r>
              <a:rPr lang="et-EE" sz="24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Toetuse taotleja</a:t>
            </a:r>
          </a:p>
        </p:txBody>
      </p:sp>
      <p:pic>
        <p:nvPicPr>
          <p:cNvPr id="4" name="Pilt 3">
            <a:extLst>
              <a:ext uri="{FF2B5EF4-FFF2-40B4-BE49-F238E27FC236}">
                <a16:creationId xmlns:a16="http://schemas.microsoft.com/office/drawing/2014/main" id="{033A27D2-AFC3-CCE0-2976-E4575857E30B}"/>
              </a:ext>
            </a:extLst>
          </p:cNvPr>
          <p:cNvPicPr>
            <a:picLocks noChangeAspect="1"/>
          </p:cNvPicPr>
          <p:nvPr/>
        </p:nvPicPr>
        <p:blipFill rotWithShape="1">
          <a:blip r:embed="rId2"/>
          <a:srcRect l="37354" r="8017" b="9090"/>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3" name="Sisu kohatäide 2">
            <a:extLst>
              <a:ext uri="{FF2B5EF4-FFF2-40B4-BE49-F238E27FC236}">
                <a16:creationId xmlns:a16="http://schemas.microsoft.com/office/drawing/2014/main" id="{86546B44-0402-650E-0344-CEDD8010E600}"/>
              </a:ext>
            </a:extLst>
          </p:cNvPr>
          <p:cNvSpPr>
            <a:spLocks noGrp="1"/>
          </p:cNvSpPr>
          <p:nvPr>
            <p:ph idx="1"/>
          </p:nvPr>
        </p:nvSpPr>
        <p:spPr>
          <a:xfrm>
            <a:off x="2148681" y="1191676"/>
            <a:ext cx="7894638" cy="4850296"/>
          </a:xfrm>
        </p:spPr>
        <p:txBody>
          <a:bodyPr>
            <a:normAutofit lnSpcReduction="10000"/>
          </a:bodyPr>
          <a:lstStyle/>
          <a:p>
            <a:r>
              <a:rPr lang="et-EE" sz="2000" dirty="0">
                <a:latin typeface="Calibri" panose="020F0502020204030204" pitchFamily="34" charset="0"/>
                <a:ea typeface="Calibri" panose="020F0502020204030204" pitchFamily="34" charset="0"/>
                <a:cs typeface="Calibri" panose="020F0502020204030204" pitchFamily="34" charset="0"/>
              </a:rPr>
              <a:t>Toetuse taotleja on tegevusrühma </a:t>
            </a:r>
            <a:r>
              <a:rPr lang="et-EE" sz="2000" b="1" dirty="0">
                <a:latin typeface="Calibri" panose="020F0502020204030204" pitchFamily="34" charset="0"/>
                <a:ea typeface="Calibri" panose="020F0502020204030204" pitchFamily="34" charset="0"/>
                <a:cs typeface="Calibri" panose="020F0502020204030204" pitchFamily="34" charset="0"/>
              </a:rPr>
              <a:t>tegevuspiirkonnas registreeritud ja tegutsev kohalik omavalitsus, mittetulundusühing</a:t>
            </a:r>
            <a:r>
              <a:rPr lang="et-EE" sz="2000" dirty="0">
                <a:latin typeface="Calibri" panose="020F0502020204030204" pitchFamily="34" charset="0"/>
                <a:ea typeface="Calibri" panose="020F0502020204030204" pitchFamily="34" charset="0"/>
                <a:cs typeface="Calibri" panose="020F0502020204030204" pitchFamily="34" charset="0"/>
              </a:rPr>
              <a:t>, sealhulgas kohalik tegevusrühm või sihtasutus.</a:t>
            </a:r>
          </a:p>
          <a:p>
            <a:r>
              <a:rPr lang="et-EE" sz="2000" b="1" dirty="0">
                <a:latin typeface="Calibri" panose="020F0502020204030204" pitchFamily="34" charset="0"/>
                <a:ea typeface="Calibri" panose="020F0502020204030204" pitchFamily="34" charset="0"/>
                <a:cs typeface="Calibri" panose="020F0502020204030204" pitchFamily="34" charset="0"/>
              </a:rPr>
              <a:t>Ühistegevuse</a:t>
            </a:r>
            <a:r>
              <a:rPr lang="et-EE" sz="2000" dirty="0">
                <a:latin typeface="Calibri" panose="020F0502020204030204" pitchFamily="34" charset="0"/>
                <a:ea typeface="Calibri" panose="020F0502020204030204" pitchFamily="34" charset="0"/>
                <a:cs typeface="Calibri" panose="020F0502020204030204" pitchFamily="34" charset="0"/>
              </a:rPr>
              <a:t> elluviimiseks antakse projektitoetust, kui selle viivad  kuni kaheaastase tegevuskava alusel ellu </a:t>
            </a:r>
            <a:r>
              <a:rPr lang="et-EE" sz="2000" b="1" dirty="0">
                <a:latin typeface="Calibri" panose="020F0502020204030204" pitchFamily="34" charset="0"/>
                <a:ea typeface="Calibri" panose="020F0502020204030204" pitchFamily="34" charset="0"/>
                <a:cs typeface="Calibri" panose="020F0502020204030204" pitchFamily="34" charset="0"/>
              </a:rPr>
              <a:t>partnerid</a:t>
            </a:r>
            <a:r>
              <a:rPr lang="et-EE" sz="2000" dirty="0">
                <a:latin typeface="Calibri" panose="020F0502020204030204" pitchFamily="34" charset="0"/>
                <a:ea typeface="Calibri" panose="020F0502020204030204" pitchFamily="34" charset="0"/>
                <a:cs typeface="Calibri" panose="020F0502020204030204" pitchFamily="34" charset="0"/>
              </a:rPr>
              <a:t>, kelleks on vähemalt kaks juriidilist isikut.</a:t>
            </a:r>
          </a:p>
          <a:p>
            <a:r>
              <a:rPr lang="et-EE" sz="2000" dirty="0">
                <a:latin typeface="Calibri" panose="020F0502020204030204" pitchFamily="34" charset="0"/>
                <a:ea typeface="Calibri" panose="020F0502020204030204" pitchFamily="34" charset="0"/>
                <a:cs typeface="Calibri" panose="020F0502020204030204" pitchFamily="34" charset="0"/>
              </a:rPr>
              <a:t>Toetuse taotleja peab olema tegutsenud vähemalt ühe majandusaasta enne taotluse esitamist.</a:t>
            </a:r>
          </a:p>
          <a:p>
            <a:r>
              <a:rPr lang="et-EE" sz="2000" dirty="0">
                <a:latin typeface="Calibri" panose="020F0502020204030204" pitchFamily="34" charset="0"/>
                <a:ea typeface="Calibri" panose="020F0502020204030204" pitchFamily="34" charset="0"/>
                <a:cs typeface="Calibri" panose="020F0502020204030204" pitchFamily="34" charset="0"/>
              </a:rPr>
              <a:t>Toetuse taotleja saab ühes voorus esitada ühe taotluse.</a:t>
            </a:r>
          </a:p>
          <a:p>
            <a:r>
              <a:rPr lang="et-EE" sz="2000" dirty="0">
                <a:latin typeface="Calibri" panose="020F0502020204030204" pitchFamily="34" charset="0"/>
                <a:ea typeface="Calibri" panose="020F0502020204030204" pitchFamily="34" charset="0"/>
                <a:cs typeface="Calibri" panose="020F0502020204030204" pitchFamily="34" charset="0"/>
              </a:rPr>
              <a:t>Toetuse taotlejal tohib taotlemise hetkel olla pooleli </a:t>
            </a:r>
            <a:r>
              <a:rPr lang="et-EE" sz="2000" b="1" dirty="0">
                <a:latin typeface="Calibri" panose="020F0502020204030204" pitchFamily="34" charset="0"/>
                <a:ea typeface="Calibri" panose="020F0502020204030204" pitchFamily="34" charset="0"/>
                <a:cs typeface="Calibri" panose="020F0502020204030204" pitchFamily="34" charset="0"/>
              </a:rPr>
              <a:t>kuni üks </a:t>
            </a:r>
            <a:r>
              <a:rPr lang="et-EE" sz="2000" dirty="0">
                <a:latin typeface="Calibri" panose="020F0502020204030204" pitchFamily="34" charset="0"/>
                <a:ea typeface="Calibri" panose="020F0502020204030204" pitchFamily="34" charset="0"/>
                <a:cs typeface="Calibri" panose="020F0502020204030204" pitchFamily="34" charset="0"/>
              </a:rPr>
              <a:t>LEADER projekt.</a:t>
            </a:r>
          </a:p>
          <a:p>
            <a:r>
              <a:rPr lang="fi-FI" sz="2000" dirty="0" err="1">
                <a:latin typeface="Calibri" panose="020F0502020204030204" pitchFamily="34" charset="0"/>
                <a:ea typeface="Calibri" panose="020F0502020204030204" pitchFamily="34" charset="0"/>
                <a:cs typeface="Calibri" panose="020F0502020204030204" pitchFamily="34" charset="0"/>
              </a:rPr>
              <a:t>Toetuse</a:t>
            </a:r>
            <a:r>
              <a:rPr lang="fi-FI" sz="2000" dirty="0">
                <a:latin typeface="Calibri" panose="020F0502020204030204" pitchFamily="34" charset="0"/>
                <a:ea typeface="Calibri" panose="020F0502020204030204" pitchFamily="34" charset="0"/>
                <a:cs typeface="Calibri" panose="020F0502020204030204" pitchFamily="34" charset="0"/>
              </a:rPr>
              <a:t> saaja </a:t>
            </a:r>
            <a:r>
              <a:rPr lang="fi-FI" sz="2000" dirty="0" err="1">
                <a:latin typeface="Calibri" panose="020F0502020204030204" pitchFamily="34" charset="0"/>
                <a:ea typeface="Calibri" panose="020F0502020204030204" pitchFamily="34" charset="0"/>
                <a:cs typeface="Calibri" panose="020F0502020204030204" pitchFamily="34" charset="0"/>
              </a:rPr>
              <a:t>kohustub</a:t>
            </a:r>
            <a:r>
              <a:rPr lang="fi-FI" sz="2000" dirty="0">
                <a:latin typeface="Calibri" panose="020F0502020204030204" pitchFamily="34" charset="0"/>
                <a:ea typeface="Calibri" panose="020F0502020204030204" pitchFamily="34" charset="0"/>
                <a:cs typeface="Calibri" panose="020F0502020204030204" pitchFamily="34" charset="0"/>
              </a:rPr>
              <a:t> projekti </a:t>
            </a:r>
            <a:r>
              <a:rPr lang="fi-FI" sz="2000" dirty="0" err="1">
                <a:latin typeface="Calibri" panose="020F0502020204030204" pitchFamily="34" charset="0"/>
                <a:ea typeface="Calibri" panose="020F0502020204030204" pitchFamily="34" charset="0"/>
                <a:cs typeface="Calibri" panose="020F0502020204030204" pitchFamily="34" charset="0"/>
              </a:rPr>
              <a:t>elluviimist</a:t>
            </a:r>
            <a:r>
              <a:rPr lang="fi-FI" sz="2000" dirty="0">
                <a:latin typeface="Calibri" panose="020F0502020204030204" pitchFamily="34" charset="0"/>
                <a:ea typeface="Calibri" panose="020F0502020204030204" pitchFamily="34" charset="0"/>
                <a:cs typeface="Calibri" panose="020F0502020204030204" pitchFamily="34" charset="0"/>
              </a:rPr>
              <a:t> </a:t>
            </a:r>
            <a:r>
              <a:rPr lang="fi-FI" sz="2000" b="1" dirty="0">
                <a:latin typeface="Calibri" panose="020F0502020204030204" pitchFamily="34" charset="0"/>
                <a:ea typeface="Calibri" panose="020F0502020204030204" pitchFamily="34" charset="0"/>
                <a:cs typeface="Calibri" panose="020F0502020204030204" pitchFamily="34" charset="0"/>
              </a:rPr>
              <a:t>alustama </a:t>
            </a:r>
            <a:r>
              <a:rPr lang="fi-FI" sz="2000" b="1" dirty="0" err="1">
                <a:latin typeface="Calibri" panose="020F0502020204030204" pitchFamily="34" charset="0"/>
                <a:ea typeface="Calibri" panose="020F0502020204030204" pitchFamily="34" charset="0"/>
                <a:cs typeface="Calibri" panose="020F0502020204030204" pitchFamily="34" charset="0"/>
              </a:rPr>
              <a:t>hiljemalt</a:t>
            </a:r>
            <a:r>
              <a:rPr lang="fi-FI" sz="2000" b="1" dirty="0">
                <a:latin typeface="Calibri" panose="020F0502020204030204" pitchFamily="34" charset="0"/>
                <a:ea typeface="Calibri" panose="020F0502020204030204" pitchFamily="34" charset="0"/>
                <a:cs typeface="Calibri" panose="020F0502020204030204" pitchFamily="34" charset="0"/>
              </a:rPr>
              <a:t> 9 kuu </a:t>
            </a:r>
            <a:r>
              <a:rPr lang="fi-FI" sz="2000" dirty="0" err="1">
                <a:latin typeface="Calibri" panose="020F0502020204030204" pitchFamily="34" charset="0"/>
                <a:ea typeface="Calibri" panose="020F0502020204030204" pitchFamily="34" charset="0"/>
                <a:cs typeface="Calibri" panose="020F0502020204030204" pitchFamily="34" charset="0"/>
              </a:rPr>
              <a:t>jooksul</a:t>
            </a:r>
            <a:r>
              <a:rPr lang="fi-FI" sz="2000" dirty="0">
                <a:latin typeface="Calibri" panose="020F0502020204030204" pitchFamily="34" charset="0"/>
                <a:ea typeface="Calibri" panose="020F0502020204030204" pitchFamily="34" charset="0"/>
                <a:cs typeface="Calibri" panose="020F0502020204030204" pitchFamily="34" charset="0"/>
              </a:rPr>
              <a:t> </a:t>
            </a:r>
            <a:r>
              <a:rPr lang="et-EE" sz="2000" dirty="0">
                <a:latin typeface="Calibri" panose="020F0502020204030204" pitchFamily="34" charset="0"/>
                <a:ea typeface="Calibri" panose="020F0502020204030204" pitchFamily="34" charset="0"/>
                <a:cs typeface="Calibri" panose="020F0502020204030204" pitchFamily="34" charset="0"/>
              </a:rPr>
              <a:t>peale otsuse saamist </a:t>
            </a:r>
            <a:r>
              <a:rPr lang="fi-FI" sz="2000" dirty="0">
                <a:latin typeface="Calibri" panose="020F0502020204030204" pitchFamily="34" charset="0"/>
                <a:ea typeface="Calibri" panose="020F0502020204030204" pitchFamily="34" charset="0"/>
                <a:cs typeface="Calibri" panose="020F0502020204030204" pitchFamily="34" charset="0"/>
              </a:rPr>
              <a:t>ja projekti </a:t>
            </a:r>
            <a:r>
              <a:rPr lang="fi-FI" sz="2000" dirty="0" err="1">
                <a:latin typeface="Calibri" panose="020F0502020204030204" pitchFamily="34" charset="0"/>
                <a:ea typeface="Calibri" panose="020F0502020204030204" pitchFamily="34" charset="0"/>
                <a:cs typeface="Calibri" panose="020F0502020204030204" pitchFamily="34" charset="0"/>
              </a:rPr>
              <a:t>ellu</a:t>
            </a:r>
            <a:r>
              <a:rPr lang="fi-FI" sz="2000" dirty="0">
                <a:latin typeface="Calibri" panose="020F0502020204030204" pitchFamily="34" charset="0"/>
                <a:ea typeface="Calibri" panose="020F0502020204030204" pitchFamily="34" charset="0"/>
                <a:cs typeface="Calibri" panose="020F0502020204030204" pitchFamily="34" charset="0"/>
              </a:rPr>
              <a:t> viima</a:t>
            </a:r>
            <a:r>
              <a:rPr lang="et-EE" sz="2000" dirty="0">
                <a:latin typeface="Calibri" panose="020F0502020204030204" pitchFamily="34" charset="0"/>
                <a:ea typeface="Calibri" panose="020F0502020204030204" pitchFamily="34" charset="0"/>
                <a:cs typeface="Calibri" panose="020F0502020204030204" pitchFamily="34" charset="0"/>
              </a:rPr>
              <a:t> tegevuskava alusel</a:t>
            </a:r>
            <a:r>
              <a:rPr lang="fi-FI" sz="2000" dirty="0">
                <a:latin typeface="Calibri" panose="020F0502020204030204" pitchFamily="34" charset="0"/>
                <a:ea typeface="Calibri" panose="020F0502020204030204" pitchFamily="34" charset="0"/>
                <a:cs typeface="Calibri" panose="020F0502020204030204" pitchFamily="34" charset="0"/>
              </a:rPr>
              <a:t> </a:t>
            </a:r>
            <a:r>
              <a:rPr lang="fi-FI" sz="2000" dirty="0" err="1">
                <a:latin typeface="Calibri" panose="020F0502020204030204" pitchFamily="34" charset="0"/>
                <a:ea typeface="Calibri" panose="020F0502020204030204" pitchFamily="34" charset="0"/>
                <a:cs typeface="Calibri" panose="020F0502020204030204" pitchFamily="34" charset="0"/>
              </a:rPr>
              <a:t>kahe</a:t>
            </a:r>
            <a:r>
              <a:rPr lang="fi-FI" sz="2000" dirty="0">
                <a:latin typeface="Calibri" panose="020F0502020204030204" pitchFamily="34" charset="0"/>
                <a:ea typeface="Calibri" panose="020F0502020204030204" pitchFamily="34" charset="0"/>
                <a:cs typeface="Calibri" panose="020F0502020204030204" pitchFamily="34" charset="0"/>
              </a:rPr>
              <a:t> </a:t>
            </a:r>
            <a:r>
              <a:rPr lang="fi-FI" sz="2000" dirty="0" err="1">
                <a:latin typeface="Calibri" panose="020F0502020204030204" pitchFamily="34" charset="0"/>
                <a:ea typeface="Calibri" panose="020F0502020204030204" pitchFamily="34" charset="0"/>
                <a:cs typeface="Calibri" panose="020F0502020204030204" pitchFamily="34" charset="0"/>
              </a:rPr>
              <a:t>aasta</a:t>
            </a:r>
            <a:r>
              <a:rPr lang="fi-FI" sz="2000" dirty="0">
                <a:latin typeface="Calibri" panose="020F0502020204030204" pitchFamily="34" charset="0"/>
                <a:ea typeface="Calibri" panose="020F0502020204030204" pitchFamily="34" charset="0"/>
                <a:cs typeface="Calibri" panose="020F0502020204030204" pitchFamily="34" charset="0"/>
              </a:rPr>
              <a:t> </a:t>
            </a:r>
            <a:r>
              <a:rPr lang="fi-FI" sz="2000" dirty="0" err="1">
                <a:latin typeface="Calibri" panose="020F0502020204030204" pitchFamily="34" charset="0"/>
                <a:ea typeface="Calibri" panose="020F0502020204030204" pitchFamily="34" charset="0"/>
                <a:cs typeface="Calibri" panose="020F0502020204030204" pitchFamily="34" charset="0"/>
              </a:rPr>
              <a:t>jooksul</a:t>
            </a:r>
            <a:r>
              <a:rPr lang="et-EE" sz="2000" dirty="0">
                <a:latin typeface="Calibri" panose="020F0502020204030204" pitchFamily="34" charset="0"/>
                <a:ea typeface="Calibri" panose="020F0502020204030204" pitchFamily="34" charset="0"/>
                <a:cs typeface="Calibri" panose="020F0502020204030204" pitchFamily="34" charset="0"/>
              </a:rPr>
              <a:t>.</a:t>
            </a:r>
          </a:p>
          <a:p>
            <a:endParaRPr lang="et-EE" sz="2000" dirty="0">
              <a:latin typeface="Calibri" panose="020F0502020204030204" pitchFamily="34" charset="0"/>
              <a:ea typeface="Calibri" panose="020F0502020204030204" pitchFamily="34" charset="0"/>
              <a:cs typeface="Calibri" panose="020F0502020204030204" pitchFamily="34" charset="0"/>
            </a:endParaRPr>
          </a:p>
          <a:p>
            <a:endParaRPr lang="et-EE" sz="2000" b="1" dirty="0">
              <a:latin typeface="Calibri" panose="020F0502020204030204" pitchFamily="34" charset="0"/>
              <a:ea typeface="Calibri" panose="020F0502020204030204" pitchFamily="34" charset="0"/>
              <a:cs typeface="Calibri" panose="020F0502020204030204" pitchFamily="34" charset="0"/>
            </a:endParaRPr>
          </a:p>
        </p:txBody>
      </p:sp>
      <p:pic>
        <p:nvPicPr>
          <p:cNvPr id="5" name="Pilt 4">
            <a:extLst>
              <a:ext uri="{FF2B5EF4-FFF2-40B4-BE49-F238E27FC236}">
                <a16:creationId xmlns:a16="http://schemas.microsoft.com/office/drawing/2014/main" id="{B31872A6-8401-DCD1-2878-7B1DBB6FE6D9}"/>
              </a:ext>
            </a:extLst>
          </p:cNvPr>
          <p:cNvPicPr>
            <a:picLocks noChangeAspect="1"/>
          </p:cNvPicPr>
          <p:nvPr/>
        </p:nvPicPr>
        <p:blipFill>
          <a:blip r:embed="rId3"/>
          <a:stretch>
            <a:fillRect/>
          </a:stretch>
        </p:blipFill>
        <p:spPr>
          <a:xfrm>
            <a:off x="238327" y="6174088"/>
            <a:ext cx="1597290" cy="396274"/>
          </a:xfrm>
          <a:prstGeom prst="rect">
            <a:avLst/>
          </a:prstGeom>
        </p:spPr>
      </p:pic>
    </p:spTree>
    <p:extLst>
      <p:ext uri="{BB962C8B-B14F-4D97-AF65-F5344CB8AC3E}">
        <p14:creationId xmlns:p14="http://schemas.microsoft.com/office/powerpoint/2010/main" val="2022065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EA07DC69-C467-8F1D-AD58-D0AB90259907}"/>
              </a:ext>
            </a:extLst>
          </p:cNvPr>
          <p:cNvSpPr>
            <a:spLocks noGrp="1"/>
          </p:cNvSpPr>
          <p:nvPr>
            <p:ph type="title"/>
          </p:nvPr>
        </p:nvSpPr>
        <p:spPr>
          <a:xfrm>
            <a:off x="896112" y="773686"/>
            <a:ext cx="8377890" cy="789432"/>
          </a:xfrm>
        </p:spPr>
        <p:txBody>
          <a:bodyPr>
            <a:normAutofit fontScale="90000"/>
          </a:bodyPr>
          <a:lstStyle/>
          <a:p>
            <a:pPr algn="ctr"/>
            <a:r>
              <a:rPr lang="et-EE" dirty="0"/>
              <a:t> </a:t>
            </a:r>
            <a:r>
              <a:rPr lang="et-EE" sz="27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Toetuse määr ja summad</a:t>
            </a:r>
            <a:br>
              <a:rPr lang="et-EE" sz="3600" b="1" dirty="0">
                <a:latin typeface="Calibri" panose="020F0502020204030204" pitchFamily="34" charset="0"/>
                <a:ea typeface="Calibri" panose="020F0502020204030204" pitchFamily="34" charset="0"/>
                <a:cs typeface="Calibri" panose="020F0502020204030204" pitchFamily="34" charset="0"/>
              </a:rPr>
            </a:br>
            <a:endParaRPr lang="et-EE" dirty="0">
              <a:solidFill>
                <a:schemeClr val="accent2">
                  <a:lumMod val="75000"/>
                </a:schemeClr>
              </a:solidFill>
            </a:endParaRPr>
          </a:p>
        </p:txBody>
      </p:sp>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3" name="Sisu kohatäide 2">
            <a:extLst>
              <a:ext uri="{FF2B5EF4-FFF2-40B4-BE49-F238E27FC236}">
                <a16:creationId xmlns:a16="http://schemas.microsoft.com/office/drawing/2014/main" id="{86546B44-0402-650E-0344-CEDD8010E600}"/>
              </a:ext>
            </a:extLst>
          </p:cNvPr>
          <p:cNvSpPr>
            <a:spLocks noGrp="1"/>
          </p:cNvSpPr>
          <p:nvPr>
            <p:ph idx="1"/>
          </p:nvPr>
        </p:nvSpPr>
        <p:spPr>
          <a:xfrm>
            <a:off x="605537" y="1702767"/>
            <a:ext cx="9189720" cy="4748696"/>
          </a:xfrm>
        </p:spPr>
        <p:txBody>
          <a:bodyPr>
            <a:normAutofit/>
          </a:bodyPr>
          <a:lstStyle/>
          <a:p>
            <a:r>
              <a:rPr lang="et-EE" sz="2000" b="1" dirty="0">
                <a:latin typeface="Calibri" panose="020F0502020204030204" pitchFamily="34" charset="0"/>
                <a:ea typeface="Calibri" panose="020F0502020204030204" pitchFamily="34" charset="0"/>
                <a:cs typeface="Calibri" panose="020F0502020204030204" pitchFamily="34" charset="0"/>
              </a:rPr>
              <a:t>Toetuse</a:t>
            </a:r>
            <a:r>
              <a:rPr lang="et-EE" sz="2000" dirty="0">
                <a:latin typeface="Calibri" panose="020F0502020204030204" pitchFamily="34" charset="0"/>
                <a:ea typeface="Calibri" panose="020F0502020204030204" pitchFamily="34" charset="0"/>
                <a:cs typeface="Calibri" panose="020F0502020204030204" pitchFamily="34" charset="0"/>
              </a:rPr>
              <a:t> määr abikõlbulike kulude maksumusest on kuni </a:t>
            </a:r>
            <a:r>
              <a:rPr lang="et-EE" sz="2000" b="1" dirty="0">
                <a:latin typeface="Calibri" panose="020F0502020204030204" pitchFamily="34" charset="0"/>
                <a:ea typeface="Calibri" panose="020F0502020204030204" pitchFamily="34" charset="0"/>
                <a:cs typeface="Calibri" panose="020F0502020204030204" pitchFamily="34" charset="0"/>
              </a:rPr>
              <a:t>90%</a:t>
            </a:r>
            <a:r>
              <a:rPr lang="et-EE" sz="2000" dirty="0">
                <a:latin typeface="Calibri" panose="020F0502020204030204" pitchFamily="34" charset="0"/>
                <a:ea typeface="Calibri" panose="020F0502020204030204" pitchFamily="34" charset="0"/>
                <a:cs typeface="Calibri" panose="020F0502020204030204" pitchFamily="34" charset="0"/>
              </a:rPr>
              <a:t>.</a:t>
            </a:r>
          </a:p>
          <a:p>
            <a:r>
              <a:rPr lang="et-EE" sz="2000" dirty="0">
                <a:latin typeface="Calibri" panose="020F0502020204030204" pitchFamily="34" charset="0"/>
                <a:ea typeface="Calibri" panose="020F0502020204030204" pitchFamily="34" charset="0"/>
                <a:cs typeface="Calibri" panose="020F0502020204030204" pitchFamily="34" charset="0"/>
              </a:rPr>
              <a:t>Toetuse summa ühele toetuse taotlejale ühes voorus on kuni kaheaastase tegevuskavaga ühisprojektile kuni </a:t>
            </a:r>
            <a:r>
              <a:rPr lang="et-EE" sz="2000" b="1" dirty="0">
                <a:latin typeface="Calibri" panose="020F0502020204030204" pitchFamily="34" charset="0"/>
                <a:ea typeface="Calibri" panose="020F0502020204030204" pitchFamily="34" charset="0"/>
                <a:cs typeface="Calibri" panose="020F0502020204030204" pitchFamily="34" charset="0"/>
              </a:rPr>
              <a:t>7 000 eurot </a:t>
            </a:r>
            <a:r>
              <a:rPr lang="et-EE" sz="2000" dirty="0">
                <a:latin typeface="Calibri" panose="020F0502020204030204" pitchFamily="34" charset="0"/>
                <a:ea typeface="Calibri" panose="020F0502020204030204" pitchFamily="34" charset="0"/>
                <a:cs typeface="Calibri" panose="020F0502020204030204" pitchFamily="34" charset="0"/>
              </a:rPr>
              <a:t>ja minimaalne on 3 000 eurot. </a:t>
            </a:r>
          </a:p>
          <a:p>
            <a:r>
              <a:rPr lang="et-EE" sz="2000" dirty="0">
                <a:latin typeface="Calibri" panose="020F0502020204030204" pitchFamily="34" charset="0"/>
                <a:ea typeface="Calibri" panose="020F0502020204030204" pitchFamily="34" charset="0"/>
                <a:cs typeface="Calibri" panose="020F0502020204030204" pitchFamily="34" charset="0"/>
              </a:rPr>
              <a:t>Projekti abikõlbulikust maksumusest kuni 15% võivad olla väikesemahulised soetused ühistegevuste elluviimiseks ja ühisprojekti eesmärgi saavutamiseks.</a:t>
            </a:r>
          </a:p>
          <a:p>
            <a:r>
              <a:rPr lang="et-EE" sz="2000" dirty="0">
                <a:latin typeface="Calibri" panose="020F0502020204030204" pitchFamily="34" charset="0"/>
                <a:ea typeface="Calibri" panose="020F0502020204030204" pitchFamily="34" charset="0"/>
                <a:cs typeface="Calibri" panose="020F0502020204030204" pitchFamily="34" charset="0"/>
              </a:rPr>
              <a:t>Ei toetata suurte investeeringute tegemist (ehitamine, renoveerimine, masinate, seadmete jne ostmist). </a:t>
            </a:r>
          </a:p>
          <a:p>
            <a:r>
              <a:rPr lang="et-EE" sz="2000" dirty="0">
                <a:latin typeface="Calibri" panose="020F0502020204030204" pitchFamily="34" charset="0"/>
                <a:ea typeface="Calibri" panose="020F0502020204030204" pitchFamily="34" charset="0"/>
                <a:cs typeface="Calibri" panose="020F0502020204030204" pitchFamily="34" charset="0"/>
              </a:rPr>
              <a:t>Projektitoetuse minimaalne määr on 15% toetatava tegevuse abikõlbliku kulu</a:t>
            </a:r>
          </a:p>
          <a:p>
            <a:r>
              <a:rPr lang="et-EE" sz="2000" dirty="0">
                <a:latin typeface="Calibri" panose="020F0502020204030204" pitchFamily="34" charset="0"/>
                <a:ea typeface="Calibri" panose="020F0502020204030204" pitchFamily="34" charset="0"/>
                <a:cs typeface="Calibri" panose="020F0502020204030204" pitchFamily="34" charset="0"/>
              </a:rPr>
              <a:t>maksumusest.</a:t>
            </a:r>
          </a:p>
          <a:p>
            <a:r>
              <a:rPr lang="et-EE" sz="2000" dirty="0">
                <a:latin typeface="Calibri" panose="020F0502020204030204" pitchFamily="34" charset="0"/>
                <a:ea typeface="Calibri" panose="020F0502020204030204" pitchFamily="34" charset="0"/>
                <a:cs typeface="Calibri" panose="020F0502020204030204" pitchFamily="34" charset="0"/>
              </a:rPr>
              <a:t>Projektijuhtimine on kuni 20% abikõlbulikust kulust</a:t>
            </a:r>
            <a:endParaRPr lang="et-EE" sz="2000" b="1"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t-EE" sz="2000" b="1" dirty="0">
              <a:latin typeface="Calibri" panose="020F0502020204030204" pitchFamily="34" charset="0"/>
              <a:ea typeface="Calibri" panose="020F0502020204030204" pitchFamily="34" charset="0"/>
              <a:cs typeface="Calibri" panose="020F0502020204030204" pitchFamily="34" charset="0"/>
            </a:endParaRPr>
          </a:p>
        </p:txBody>
      </p:sp>
      <p:pic>
        <p:nvPicPr>
          <p:cNvPr id="5" name="Pilt 4">
            <a:extLst>
              <a:ext uri="{FF2B5EF4-FFF2-40B4-BE49-F238E27FC236}">
                <a16:creationId xmlns:a16="http://schemas.microsoft.com/office/drawing/2014/main" id="{F994BE11-A213-A92F-45E0-A9282B4EB17B}"/>
              </a:ext>
            </a:extLst>
          </p:cNvPr>
          <p:cNvPicPr>
            <a:picLocks noChangeAspect="1"/>
          </p:cNvPicPr>
          <p:nvPr/>
        </p:nvPicPr>
        <p:blipFill>
          <a:blip r:embed="rId2"/>
          <a:stretch>
            <a:fillRect/>
          </a:stretch>
        </p:blipFill>
        <p:spPr>
          <a:xfrm>
            <a:off x="8617527" y="0"/>
            <a:ext cx="3574473" cy="6858000"/>
          </a:xfrm>
          <a:prstGeom prst="rect">
            <a:avLst/>
          </a:prstGeom>
        </p:spPr>
      </p:pic>
      <p:pic>
        <p:nvPicPr>
          <p:cNvPr id="6" name="Pilt 5">
            <a:extLst>
              <a:ext uri="{FF2B5EF4-FFF2-40B4-BE49-F238E27FC236}">
                <a16:creationId xmlns:a16="http://schemas.microsoft.com/office/drawing/2014/main" id="{8E657BC9-586F-97CF-551C-314A9EB3E283}"/>
              </a:ext>
            </a:extLst>
          </p:cNvPr>
          <p:cNvPicPr>
            <a:picLocks noChangeAspect="1"/>
          </p:cNvPicPr>
          <p:nvPr/>
        </p:nvPicPr>
        <p:blipFill>
          <a:blip r:embed="rId3"/>
          <a:stretch>
            <a:fillRect/>
          </a:stretch>
        </p:blipFill>
        <p:spPr>
          <a:xfrm>
            <a:off x="238327" y="6160202"/>
            <a:ext cx="1597290" cy="396274"/>
          </a:xfrm>
          <a:prstGeom prst="rect">
            <a:avLst/>
          </a:prstGeom>
        </p:spPr>
      </p:pic>
    </p:spTree>
    <p:extLst>
      <p:ext uri="{BB962C8B-B14F-4D97-AF65-F5344CB8AC3E}">
        <p14:creationId xmlns:p14="http://schemas.microsoft.com/office/powerpoint/2010/main" val="68343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EA07DC69-C467-8F1D-AD58-D0AB90259907}"/>
              </a:ext>
            </a:extLst>
          </p:cNvPr>
          <p:cNvSpPr>
            <a:spLocks noGrp="1"/>
          </p:cNvSpPr>
          <p:nvPr>
            <p:ph type="title"/>
          </p:nvPr>
        </p:nvSpPr>
        <p:spPr>
          <a:xfrm>
            <a:off x="677333" y="461818"/>
            <a:ext cx="8596668" cy="1468583"/>
          </a:xfrm>
        </p:spPr>
        <p:txBody>
          <a:bodyPr>
            <a:normAutofit/>
          </a:bodyPr>
          <a:lstStyle/>
          <a:p>
            <a:pPr algn="ctr"/>
            <a:r>
              <a:rPr lang="et-EE" dirty="0"/>
              <a:t> </a:t>
            </a:r>
            <a:r>
              <a:rPr lang="et-EE" sz="24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Toetuse taotleja esitatavad dokumendid (1)</a:t>
            </a:r>
            <a:br>
              <a:rPr lang="et-EE" sz="36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br>
            <a:endParaRPr lang="et-EE" dirty="0"/>
          </a:p>
        </p:txBody>
      </p:sp>
      <p:sp>
        <p:nvSpPr>
          <p:cNvPr id="3" name="Sisu kohatäide 2">
            <a:extLst>
              <a:ext uri="{FF2B5EF4-FFF2-40B4-BE49-F238E27FC236}">
                <a16:creationId xmlns:a16="http://schemas.microsoft.com/office/drawing/2014/main" id="{86546B44-0402-650E-0344-CEDD8010E600}"/>
              </a:ext>
            </a:extLst>
          </p:cNvPr>
          <p:cNvSpPr>
            <a:spLocks noGrp="1"/>
          </p:cNvSpPr>
          <p:nvPr>
            <p:ph idx="1"/>
          </p:nvPr>
        </p:nvSpPr>
        <p:spPr>
          <a:xfrm>
            <a:off x="415637" y="1394691"/>
            <a:ext cx="9208654" cy="4839854"/>
          </a:xfrm>
        </p:spPr>
        <p:txBody>
          <a:bodyPr>
            <a:normAutofit/>
          </a:bodyPr>
          <a:lstStyle/>
          <a:p>
            <a:r>
              <a:rPr lang="et-EE" sz="2000" i="1" dirty="0">
                <a:latin typeface="Calibri" panose="020F0502020204030204" pitchFamily="34" charset="0"/>
                <a:ea typeface="Calibri" panose="020F0502020204030204" pitchFamily="34" charset="0"/>
                <a:cs typeface="Calibri" panose="020F0502020204030204" pitchFamily="34" charset="0"/>
              </a:rPr>
              <a:t>vormikohane </a:t>
            </a:r>
            <a:r>
              <a:rPr lang="et-EE" sz="2000" b="1" i="1" dirty="0">
                <a:latin typeface="Calibri" panose="020F0502020204030204" pitchFamily="34" charset="0"/>
                <a:ea typeface="Calibri" panose="020F0502020204030204" pitchFamily="34" charset="0"/>
                <a:cs typeface="Calibri" panose="020F0502020204030204" pitchFamily="34" charset="0"/>
              </a:rPr>
              <a:t>toetustaotlus e-</a:t>
            </a:r>
            <a:r>
              <a:rPr lang="et-EE" sz="2000" b="1" i="1" dirty="0" err="1">
                <a:latin typeface="Calibri" panose="020F0502020204030204" pitchFamily="34" charset="0"/>
                <a:ea typeface="Calibri" panose="020F0502020204030204" pitchFamily="34" charset="0"/>
                <a:cs typeface="Calibri" panose="020F0502020204030204" pitchFamily="34" charset="0"/>
              </a:rPr>
              <a:t>PRIAs</a:t>
            </a:r>
            <a:r>
              <a:rPr lang="et-EE" sz="2000" b="1" i="1" dirty="0">
                <a:latin typeface="Calibri" panose="020F0502020204030204" pitchFamily="34" charset="0"/>
                <a:ea typeface="Calibri" panose="020F0502020204030204" pitchFamily="34" charset="0"/>
                <a:cs typeface="Calibri" panose="020F0502020204030204" pitchFamily="34" charset="0"/>
              </a:rPr>
              <a:t> </a:t>
            </a:r>
            <a:r>
              <a:rPr lang="et-EE" sz="2000" i="1" dirty="0">
                <a:latin typeface="Calibri" panose="020F0502020204030204" pitchFamily="34" charset="0"/>
                <a:ea typeface="Calibri" panose="020F0502020204030204" pitchFamily="34" charset="0"/>
                <a:cs typeface="Calibri" panose="020F0502020204030204" pitchFamily="34" charset="0"/>
              </a:rPr>
              <a:t>(</a:t>
            </a:r>
            <a:r>
              <a:rPr lang="et-EE" sz="2000" i="1" dirty="0">
                <a:latin typeface="Calibri" panose="020F0502020204030204" pitchFamily="34" charset="0"/>
                <a:ea typeface="Calibri" panose="020F0502020204030204" pitchFamily="34" charset="0"/>
                <a:cs typeface="Calibri" panose="020F0502020204030204" pitchFamily="34" charset="0"/>
                <a:hlinkClick r:id="rId2"/>
              </a:rPr>
              <a:t>e-PRIA juhend </a:t>
            </a:r>
            <a:r>
              <a:rPr lang="et-EE" sz="2000" i="1" dirty="0">
                <a:latin typeface="Calibri" panose="020F0502020204030204" pitchFamily="34" charset="0"/>
                <a:ea typeface="Calibri" panose="020F0502020204030204" pitchFamily="34" charset="0"/>
                <a:cs typeface="Calibri" panose="020F0502020204030204" pitchFamily="34" charset="0"/>
              </a:rPr>
              <a:t>);</a:t>
            </a:r>
          </a:p>
          <a:p>
            <a:r>
              <a:rPr lang="et-EE" sz="2000" b="1" i="1" dirty="0">
                <a:latin typeface="Calibri" panose="020F0502020204030204" pitchFamily="34" charset="0"/>
                <a:ea typeface="Calibri" panose="020F0502020204030204" pitchFamily="34" charset="0"/>
                <a:cs typeface="Calibri" panose="020F0502020204030204" pitchFamily="34" charset="0"/>
              </a:rPr>
              <a:t>projektijuhi CV</a:t>
            </a:r>
            <a:r>
              <a:rPr lang="et-EE" sz="2000" i="1" dirty="0">
                <a:latin typeface="Calibri" panose="020F0502020204030204" pitchFamily="34" charset="0"/>
                <a:ea typeface="Calibri" panose="020F0502020204030204" pitchFamily="34" charset="0"/>
                <a:cs typeface="Calibri" panose="020F0502020204030204" pitchFamily="34" charset="0"/>
              </a:rPr>
              <a:t>, kui taotletakse toetust projektjuhtimise kuludeks;</a:t>
            </a:r>
          </a:p>
          <a:p>
            <a:r>
              <a:rPr lang="et-EE" sz="2000" b="1" i="1" dirty="0">
                <a:latin typeface="Calibri" panose="020F0502020204030204" pitchFamily="34" charset="0"/>
                <a:ea typeface="Calibri" panose="020F0502020204030204" pitchFamily="34" charset="0"/>
                <a:cs typeface="Calibri" panose="020F0502020204030204" pitchFamily="34" charset="0"/>
              </a:rPr>
              <a:t>hinnakalkulatsioon</a:t>
            </a:r>
            <a:r>
              <a:rPr lang="et-EE" sz="2000" i="1" dirty="0">
                <a:latin typeface="Calibri" panose="020F0502020204030204" pitchFamily="34" charset="0"/>
                <a:ea typeface="Calibri" panose="020F0502020204030204" pitchFamily="34" charset="0"/>
                <a:cs typeface="Calibri" panose="020F0502020204030204" pitchFamily="34" charset="0"/>
              </a:rPr>
              <a:t> koos kulude mõistlikkust selgitava põhjendusega, mis vastavad</a:t>
            </a:r>
          </a:p>
          <a:p>
            <a:pPr marL="0" indent="0">
              <a:buNone/>
            </a:pPr>
            <a:r>
              <a:rPr lang="et-EE" sz="2000" i="1" dirty="0">
                <a:latin typeface="Calibri" panose="020F0502020204030204" pitchFamily="34" charset="0"/>
                <a:ea typeface="Calibri" panose="020F0502020204030204" pitchFamily="34" charset="0"/>
                <a:cs typeface="Calibri" panose="020F0502020204030204" pitchFamily="34" charset="0"/>
              </a:rPr>
              <a:t> 	regionaalministri määruse nr 29 </a:t>
            </a:r>
            <a:r>
              <a:rPr lang="et-EE" sz="2000" i="1" dirty="0">
                <a:latin typeface="Calibri" panose="020F0502020204030204" pitchFamily="34" charset="0"/>
                <a:ea typeface="Calibri" panose="020F0502020204030204" pitchFamily="34" charset="0"/>
                <a:cs typeface="Calibri" panose="020F0502020204030204" pitchFamily="34" charset="0"/>
                <a:hlinkClick r:id="rId3"/>
              </a:rPr>
              <a:t>„</a:t>
            </a:r>
            <a:r>
              <a:rPr lang="et-EE" sz="2000" i="1" dirty="0" err="1">
                <a:latin typeface="Calibri" panose="020F0502020204030204" pitchFamily="34" charset="0"/>
                <a:ea typeface="Calibri" panose="020F0502020204030204" pitchFamily="34" charset="0"/>
                <a:cs typeface="Calibri" panose="020F0502020204030204" pitchFamily="34" charset="0"/>
                <a:hlinkClick r:id="rId3"/>
              </a:rPr>
              <a:t>LEADERi</a:t>
            </a:r>
            <a:r>
              <a:rPr lang="et-EE" sz="2000" i="1" dirty="0">
                <a:latin typeface="Calibri" panose="020F0502020204030204" pitchFamily="34" charset="0"/>
                <a:ea typeface="Calibri" panose="020F0502020204030204" pitchFamily="34" charset="0"/>
                <a:cs typeface="Calibri" panose="020F0502020204030204" pitchFamily="34" charset="0"/>
                <a:hlinkClick r:id="rId3"/>
              </a:rPr>
              <a:t> kohaliku arengu strateegia 2023–2027</a:t>
            </a:r>
          </a:p>
          <a:p>
            <a:pPr marL="0" indent="0">
              <a:buNone/>
            </a:pPr>
            <a:r>
              <a:rPr lang="et-EE" sz="2000" i="1" dirty="0">
                <a:latin typeface="Calibri" panose="020F0502020204030204" pitchFamily="34" charset="0"/>
                <a:ea typeface="Calibri" panose="020F0502020204030204" pitchFamily="34" charset="0"/>
                <a:cs typeface="Calibri" panose="020F0502020204030204" pitchFamily="34" charset="0"/>
                <a:hlinkClick r:id="rId3"/>
              </a:rPr>
              <a:t>	rakendamine“ § 26 </a:t>
            </a:r>
            <a:r>
              <a:rPr lang="et-EE" sz="2000" i="1" dirty="0">
                <a:latin typeface="Calibri" panose="020F0502020204030204" pitchFamily="34" charset="0"/>
                <a:ea typeface="Calibri" panose="020F0502020204030204" pitchFamily="34" charset="0"/>
                <a:cs typeface="Calibri" panose="020F0502020204030204" pitchFamily="34" charset="0"/>
              </a:rPr>
              <a:t>välja toodud nõuetele (kui tellitava töö või teenuse või 	soetatava 	vara käibemaksuta maksumus ületab 1000 eurot, küsib 	projektitoetuse taotleja 	vähemalt ühe kulude mõistlikkust tõendava dokumendi);</a:t>
            </a:r>
          </a:p>
          <a:p>
            <a:r>
              <a:rPr lang="et-EE" sz="2000" i="1" dirty="0">
                <a:latin typeface="Calibri" panose="020F0502020204030204" pitchFamily="34" charset="0"/>
                <a:ea typeface="Calibri" panose="020F0502020204030204" pitchFamily="34" charset="0"/>
                <a:cs typeface="Calibri" panose="020F0502020204030204" pitchFamily="34" charset="0"/>
              </a:rPr>
              <a:t>koolitaja või nõustaja (füüsilise isiku) </a:t>
            </a:r>
            <a:r>
              <a:rPr lang="et-EE" sz="2000" b="1" i="1" dirty="0">
                <a:latin typeface="Calibri" panose="020F0502020204030204" pitchFamily="34" charset="0"/>
                <a:ea typeface="Calibri" panose="020F0502020204030204" pitchFamily="34" charset="0"/>
                <a:cs typeface="Calibri" panose="020F0502020204030204" pitchFamily="34" charset="0"/>
              </a:rPr>
              <a:t>pädevust tõendav dokument</a:t>
            </a:r>
            <a:r>
              <a:rPr lang="et-EE" sz="2000" i="1" dirty="0">
                <a:latin typeface="Calibri" panose="020F0502020204030204" pitchFamily="34" charset="0"/>
                <a:ea typeface="Calibri" panose="020F0502020204030204" pitchFamily="34" charset="0"/>
                <a:cs typeface="Calibri" panose="020F0502020204030204" pitchFamily="34" charset="0"/>
              </a:rPr>
              <a:t>;</a:t>
            </a:r>
          </a:p>
          <a:p>
            <a:r>
              <a:rPr lang="et-EE" sz="2000" i="1" dirty="0">
                <a:latin typeface="Calibri" panose="020F0502020204030204" pitchFamily="34" charset="0"/>
                <a:ea typeface="Calibri" panose="020F0502020204030204" pitchFamily="34" charset="0"/>
                <a:cs typeface="Calibri" panose="020F0502020204030204" pitchFamily="34" charset="0"/>
              </a:rPr>
              <a:t> taotlemise aastale eelneva </a:t>
            </a:r>
            <a:r>
              <a:rPr lang="et-EE" sz="2000" b="1" i="1" dirty="0">
                <a:latin typeface="Calibri" panose="020F0502020204030204" pitchFamily="34" charset="0"/>
                <a:ea typeface="Calibri" panose="020F0502020204030204" pitchFamily="34" charset="0"/>
                <a:cs typeface="Calibri" panose="020F0502020204030204" pitchFamily="34" charset="0"/>
              </a:rPr>
              <a:t>majandusaasta aruanne </a:t>
            </a:r>
            <a:r>
              <a:rPr lang="et-EE" sz="2000" i="1" dirty="0">
                <a:latin typeface="Calibri" panose="020F0502020204030204" pitchFamily="34" charset="0"/>
                <a:ea typeface="Calibri" panose="020F0502020204030204" pitchFamily="34" charset="0"/>
                <a:cs typeface="Calibri" panose="020F0502020204030204" pitchFamily="34" charset="0"/>
              </a:rPr>
              <a:t>või prognoositavad andmed jooksva majandusaasta bilansi kogumahu kohta, kui taotlejal ei ole saabunud kohustust esitada majandusaasta aruannet äriregistrile;</a:t>
            </a:r>
          </a:p>
          <a:p>
            <a:r>
              <a:rPr lang="et-EE" sz="2000" b="1" i="1" dirty="0">
                <a:latin typeface="Calibri" panose="020F0502020204030204" pitchFamily="34" charset="0"/>
                <a:ea typeface="Calibri" panose="020F0502020204030204" pitchFamily="34" charset="0"/>
                <a:cs typeface="Calibri" panose="020F0502020204030204" pitchFamily="34" charset="0"/>
              </a:rPr>
              <a:t>ühistegevuste</a:t>
            </a:r>
            <a:r>
              <a:rPr lang="et-EE" sz="2000" i="1" dirty="0">
                <a:latin typeface="Calibri" panose="020F0502020204030204" pitchFamily="34" charset="0"/>
                <a:ea typeface="Calibri" panose="020F0502020204030204" pitchFamily="34" charset="0"/>
                <a:cs typeface="Calibri" panose="020F0502020204030204" pitchFamily="34" charset="0"/>
              </a:rPr>
              <a:t> </a:t>
            </a:r>
            <a:r>
              <a:rPr lang="et-EE" sz="2000" i="1" dirty="0">
                <a:latin typeface="Calibri" panose="020F0502020204030204" pitchFamily="34" charset="0"/>
                <a:ea typeface="Calibri" panose="020F0502020204030204" pitchFamily="34" charset="0"/>
                <a:cs typeface="Calibri" panose="020F0502020204030204" pitchFamily="34" charset="0"/>
                <a:hlinkClick r:id="rId4"/>
              </a:rPr>
              <a:t>tegevuskava </a:t>
            </a:r>
            <a:r>
              <a:rPr lang="et-EE" sz="2000" i="1" dirty="0">
                <a:latin typeface="Calibri" panose="020F0502020204030204" pitchFamily="34" charset="0"/>
                <a:ea typeface="Calibri" panose="020F0502020204030204" pitchFamily="34" charset="0"/>
                <a:cs typeface="Calibri" panose="020F0502020204030204" pitchFamily="34" charset="0"/>
              </a:rPr>
              <a:t> </a:t>
            </a:r>
          </a:p>
          <a:p>
            <a:pPr marL="0" indent="0">
              <a:buNone/>
            </a:pPr>
            <a:endParaRPr lang="et-EE" sz="2000" i="1" dirty="0">
              <a:latin typeface="Calibri" panose="020F0502020204030204" pitchFamily="34" charset="0"/>
              <a:ea typeface="Calibri" panose="020F0502020204030204" pitchFamily="34" charset="0"/>
              <a:cs typeface="Calibri" panose="020F0502020204030204" pitchFamily="34" charset="0"/>
            </a:endParaRPr>
          </a:p>
          <a:p>
            <a:pPr marL="0" indent="0" algn="l">
              <a:buNone/>
            </a:pPr>
            <a:endParaRPr lang="et-EE" sz="2000" i="1" dirty="0">
              <a:latin typeface="Calibri" panose="020F0502020204030204" pitchFamily="34" charset="0"/>
              <a:ea typeface="Calibri" panose="020F0502020204030204" pitchFamily="34" charset="0"/>
              <a:cs typeface="Calibri" panose="020F0502020204030204" pitchFamily="34" charset="0"/>
            </a:endParaRPr>
          </a:p>
          <a:p>
            <a:pPr algn="l"/>
            <a:endParaRPr lang="et-EE" sz="20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t-EE" sz="20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t-EE" dirty="0"/>
          </a:p>
        </p:txBody>
      </p:sp>
      <p:pic>
        <p:nvPicPr>
          <p:cNvPr id="4" name="Pilt 3">
            <a:extLst>
              <a:ext uri="{FF2B5EF4-FFF2-40B4-BE49-F238E27FC236}">
                <a16:creationId xmlns:a16="http://schemas.microsoft.com/office/drawing/2014/main" id="{2894CB9B-DFC4-65EF-70BD-CA4FCBBF1FAB}"/>
              </a:ext>
            </a:extLst>
          </p:cNvPr>
          <p:cNvPicPr>
            <a:picLocks noChangeAspect="1"/>
          </p:cNvPicPr>
          <p:nvPr/>
        </p:nvPicPr>
        <p:blipFill>
          <a:blip r:embed="rId5"/>
          <a:stretch>
            <a:fillRect/>
          </a:stretch>
        </p:blipFill>
        <p:spPr>
          <a:xfrm>
            <a:off x="201480" y="6198045"/>
            <a:ext cx="1597290" cy="396274"/>
          </a:xfrm>
          <a:prstGeom prst="rect">
            <a:avLst/>
          </a:prstGeom>
        </p:spPr>
      </p:pic>
    </p:spTree>
    <p:extLst>
      <p:ext uri="{BB962C8B-B14F-4D97-AF65-F5344CB8AC3E}">
        <p14:creationId xmlns:p14="http://schemas.microsoft.com/office/powerpoint/2010/main" val="1105436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lt 3">
            <a:extLst>
              <a:ext uri="{FF2B5EF4-FFF2-40B4-BE49-F238E27FC236}">
                <a16:creationId xmlns:a16="http://schemas.microsoft.com/office/drawing/2014/main" id="{9C954E5D-CBA8-9FF0-97E4-9C92E047FD14}"/>
              </a:ext>
            </a:extLst>
          </p:cNvPr>
          <p:cNvPicPr>
            <a:picLocks noChangeAspect="1"/>
          </p:cNvPicPr>
          <p:nvPr/>
        </p:nvPicPr>
        <p:blipFill rotWithShape="1">
          <a:blip r:embed="rId2"/>
          <a:srcRect l="9091" t="23391"/>
          <a:stretch/>
        </p:blipFill>
        <p:spPr>
          <a:xfrm>
            <a:off x="1" y="-18515"/>
            <a:ext cx="12191999" cy="6857990"/>
          </a:xfrm>
          <a:prstGeom prst="rect">
            <a:avLst/>
          </a:prstGeom>
        </p:spPr>
      </p:pic>
      <p:sp>
        <p:nvSpPr>
          <p:cNvPr id="14" name="Isosceles Triangle 13">
            <a:extLst>
              <a:ext uri="{FF2B5EF4-FFF2-40B4-BE49-F238E27FC236}">
                <a16:creationId xmlns:a16="http://schemas.microsoft.com/office/drawing/2014/main" id="{DD6B6433-CCD9-42F6-83C5-76BCAA8FE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16" name="Parallelogram 15">
            <a:extLst>
              <a:ext uri="{FF2B5EF4-FFF2-40B4-BE49-F238E27FC236}">
                <a16:creationId xmlns:a16="http://schemas.microsoft.com/office/drawing/2014/main" id="{442B55CB-F27D-4C06-89E5-4EC99A519C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94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48527540-7F01-4C2E-9641-738882048E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D6F60FB6-F855-43F0-A752-3719156C1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70669A81-0E9B-4B42-AFEA-8F672C6CF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2" name="Pealkiri 1">
            <a:extLst>
              <a:ext uri="{FF2B5EF4-FFF2-40B4-BE49-F238E27FC236}">
                <a16:creationId xmlns:a16="http://schemas.microsoft.com/office/drawing/2014/main" id="{35CFB706-B59F-5B77-4C9A-0871EFA50C17}"/>
              </a:ext>
            </a:extLst>
          </p:cNvPr>
          <p:cNvSpPr>
            <a:spLocks noGrp="1"/>
          </p:cNvSpPr>
          <p:nvPr>
            <p:ph type="title"/>
          </p:nvPr>
        </p:nvSpPr>
        <p:spPr>
          <a:xfrm>
            <a:off x="2786047" y="609600"/>
            <a:ext cx="6487955" cy="1320800"/>
          </a:xfrm>
        </p:spPr>
        <p:txBody>
          <a:bodyPr anchor="t">
            <a:normAutofit/>
          </a:bodyPr>
          <a:lstStyle/>
          <a:p>
            <a:pPr>
              <a:lnSpc>
                <a:spcPct val="90000"/>
              </a:lnSpc>
            </a:pPr>
            <a:r>
              <a:rPr lang="et-EE" sz="28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Vormikohane toetustaotlus e-</a:t>
            </a:r>
            <a:r>
              <a:rPr lang="et-EE" sz="2800" b="1" dirty="0" err="1">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PRIAs</a:t>
            </a:r>
            <a:r>
              <a:rPr lang="et-EE" sz="28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 </a:t>
            </a:r>
            <a:br>
              <a:rPr lang="et-EE" sz="2800" b="1" dirty="0">
                <a:latin typeface="Calibri" panose="020F0502020204030204" pitchFamily="34" charset="0"/>
                <a:ea typeface="Calibri" panose="020F0502020204030204" pitchFamily="34" charset="0"/>
                <a:cs typeface="Calibri" panose="020F0502020204030204" pitchFamily="34" charset="0"/>
              </a:rPr>
            </a:br>
            <a:endParaRPr lang="et-EE" sz="2800" dirty="0"/>
          </a:p>
        </p:txBody>
      </p:sp>
      <p:sp>
        <p:nvSpPr>
          <p:cNvPr id="24" name="Rectangle 25">
            <a:extLst>
              <a:ext uri="{FF2B5EF4-FFF2-40B4-BE49-F238E27FC236}">
                <a16:creationId xmlns:a16="http://schemas.microsoft.com/office/drawing/2014/main" id="{8C93E0C6-CF08-4771-B5A9-6018CB3AE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26" name="Isosceles Triangle 25">
            <a:extLst>
              <a:ext uri="{FF2B5EF4-FFF2-40B4-BE49-F238E27FC236}">
                <a16:creationId xmlns:a16="http://schemas.microsoft.com/office/drawing/2014/main" id="{A011F1B8-62C5-4D08-A621-EAD05C7D6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3" name="Sisu kohatäide 2">
            <a:extLst>
              <a:ext uri="{FF2B5EF4-FFF2-40B4-BE49-F238E27FC236}">
                <a16:creationId xmlns:a16="http://schemas.microsoft.com/office/drawing/2014/main" id="{6E6D85DF-52A7-11AF-8D7C-F7F0FBAA9641}"/>
              </a:ext>
            </a:extLst>
          </p:cNvPr>
          <p:cNvSpPr>
            <a:spLocks noGrp="1"/>
          </p:cNvSpPr>
          <p:nvPr>
            <p:ph idx="1"/>
          </p:nvPr>
        </p:nvSpPr>
        <p:spPr>
          <a:xfrm>
            <a:off x="2549235" y="1302328"/>
            <a:ext cx="7513913" cy="5218546"/>
          </a:xfrm>
        </p:spPr>
        <p:txBody>
          <a:bodyPr>
            <a:noAutofit/>
          </a:bodyPr>
          <a:lstStyle/>
          <a:p>
            <a:pPr>
              <a:lnSpc>
                <a:spcPct val="90000"/>
              </a:lnSpc>
            </a:pPr>
            <a:r>
              <a:rPr lang="et-EE" b="1" dirty="0">
                <a:latin typeface="Calibri" panose="020F0502020204030204" pitchFamily="34" charset="0"/>
                <a:ea typeface="Calibri" panose="020F0502020204030204" pitchFamily="34" charset="0"/>
                <a:cs typeface="Calibri" panose="020F0502020204030204" pitchFamily="34" charset="0"/>
              </a:rPr>
              <a:t>e-PRIA toetustaotluse näidisküsimused</a:t>
            </a:r>
            <a:r>
              <a:rPr lang="et-EE" dirty="0">
                <a:latin typeface="Calibri" panose="020F0502020204030204" pitchFamily="34" charset="0"/>
                <a:ea typeface="Calibri" panose="020F0502020204030204" pitchFamily="34" charset="0"/>
                <a:cs typeface="Calibri" panose="020F0502020204030204" pitchFamily="34" charset="0"/>
              </a:rPr>
              <a:t>:</a:t>
            </a:r>
          </a:p>
          <a:p>
            <a:pPr>
              <a:lnSpc>
                <a:spcPct val="90000"/>
              </a:lnSpc>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Projekti nimetus ja eesmärk</a:t>
            </a:r>
          </a:p>
          <a:p>
            <a:pPr>
              <a:lnSpc>
                <a:spcPct val="90000"/>
              </a:lnSpc>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Projekti lühike sisukokkuvõte</a:t>
            </a:r>
          </a:p>
          <a:p>
            <a:pPr>
              <a:lnSpc>
                <a:spcPct val="90000"/>
              </a:lnSpc>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Projekti prioriteetsus kohaliku arengu seisukohalt (seotus strateegia ja arengudokumentidega)</a:t>
            </a:r>
          </a:p>
          <a:p>
            <a:pPr>
              <a:lnSpc>
                <a:spcPct val="90000"/>
              </a:lnSpc>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Projekti vajalikkuse põhjendus, kogukonna ja partnerite kaasamine projekti</a:t>
            </a:r>
          </a:p>
          <a:p>
            <a:pPr>
              <a:lnSpc>
                <a:spcPct val="90000"/>
              </a:lnSpc>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Uuenduslikkus ja lisandväärtuse toomine piirkonda ning projekti mõju kogukonnale</a:t>
            </a:r>
          </a:p>
          <a:p>
            <a:pPr>
              <a:lnSpc>
                <a:spcPct val="90000"/>
              </a:lnSpc>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Kuidas projekt panustab kogukonna </a:t>
            </a:r>
            <a:r>
              <a:rPr lang="et-EE" dirty="0" err="1">
                <a:latin typeface="Calibri" panose="020F0502020204030204" pitchFamily="34" charset="0"/>
                <a:ea typeface="Calibri" panose="020F0502020204030204" pitchFamily="34" charset="0"/>
                <a:cs typeface="Calibri" panose="020F0502020204030204" pitchFamily="34" charset="0"/>
              </a:rPr>
              <a:t>võimestamisse</a:t>
            </a:r>
            <a:r>
              <a:rPr lang="et-EE" dirty="0">
                <a:latin typeface="Calibri" panose="020F0502020204030204" pitchFamily="34" charset="0"/>
                <a:ea typeface="Calibri" panose="020F0502020204030204" pitchFamily="34" charset="0"/>
                <a:cs typeface="Calibri" panose="020F0502020204030204" pitchFamily="34" charset="0"/>
              </a:rPr>
              <a:t>?</a:t>
            </a:r>
          </a:p>
          <a:p>
            <a:pPr>
              <a:lnSpc>
                <a:spcPct val="90000"/>
              </a:lnSpc>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Projekti jätkusuutlikkus (edasine tegevus- ja rahastamiskava)</a:t>
            </a:r>
          </a:p>
          <a:p>
            <a:pPr>
              <a:lnSpc>
                <a:spcPct val="90000"/>
              </a:lnSpc>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Projekti tegevuste kirjeldus (tegevused, ajakava, vastutajad jne)</a:t>
            </a:r>
          </a:p>
          <a:p>
            <a:pPr>
              <a:lnSpc>
                <a:spcPct val="90000"/>
              </a:lnSpc>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Projekti </a:t>
            </a:r>
            <a:r>
              <a:rPr lang="et-EE" dirty="0" err="1">
                <a:latin typeface="Calibri" panose="020F0502020204030204" pitchFamily="34" charset="0"/>
                <a:ea typeface="Calibri" panose="020F0502020204030204" pitchFamily="34" charset="0"/>
                <a:cs typeface="Calibri" panose="020F0502020204030204" pitchFamily="34" charset="0"/>
              </a:rPr>
              <a:t>elluviiva</a:t>
            </a:r>
            <a:r>
              <a:rPr lang="et-EE" dirty="0">
                <a:latin typeface="Calibri" panose="020F0502020204030204" pitchFamily="34" charset="0"/>
                <a:ea typeface="Calibri" panose="020F0502020204030204" pitchFamily="34" charset="0"/>
                <a:cs typeface="Calibri" panose="020F0502020204030204" pitchFamily="34" charset="0"/>
              </a:rPr>
              <a:t> organisatsiooni kirjeldus, kogemused samalaadsete projektide elluviimisel</a:t>
            </a:r>
          </a:p>
          <a:p>
            <a:pPr>
              <a:lnSpc>
                <a:spcPct val="90000"/>
              </a:lnSpc>
              <a:buFont typeface="Wingdings" panose="05000000000000000000" pitchFamily="2" charset="2"/>
              <a:buChar char="§"/>
            </a:pPr>
            <a:r>
              <a:rPr lang="et-EE" i="1" dirty="0">
                <a:latin typeface="Calibri" panose="020F0502020204030204" pitchFamily="34" charset="0"/>
                <a:ea typeface="Calibri" panose="020F0502020204030204" pitchFamily="34" charset="0"/>
                <a:cs typeface="Calibri" panose="020F0502020204030204" pitchFamily="34" charset="0"/>
              </a:rPr>
              <a:t>e-PRIA toetustaotluse täitmise juhend leitav </a:t>
            </a:r>
            <a:r>
              <a:rPr lang="et-EE" i="1" dirty="0">
                <a:latin typeface="Calibri" panose="020F0502020204030204" pitchFamily="34" charset="0"/>
                <a:ea typeface="Calibri" panose="020F0502020204030204" pitchFamily="34" charset="0"/>
                <a:cs typeface="Calibri" panose="020F0502020204030204" pitchFamily="34" charset="0"/>
                <a:hlinkClick r:id="rId3"/>
              </a:rPr>
              <a:t>siit</a:t>
            </a:r>
            <a:endParaRPr lang="et-EE" i="1" dirty="0">
              <a:latin typeface="Calibri" panose="020F0502020204030204" pitchFamily="34" charset="0"/>
              <a:ea typeface="Calibri" panose="020F0502020204030204" pitchFamily="34" charset="0"/>
              <a:cs typeface="Calibri" panose="020F0502020204030204" pitchFamily="34" charset="0"/>
            </a:endParaRPr>
          </a:p>
        </p:txBody>
      </p:sp>
      <p:sp>
        <p:nvSpPr>
          <p:cNvPr id="28" name="Rectangle 27">
            <a:extLst>
              <a:ext uri="{FF2B5EF4-FFF2-40B4-BE49-F238E27FC236}">
                <a16:creationId xmlns:a16="http://schemas.microsoft.com/office/drawing/2014/main" id="{C6A6AECB-428C-4CB4-B65A-359F08B6D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30" name="Rectangle 28">
            <a:extLst>
              <a:ext uri="{FF2B5EF4-FFF2-40B4-BE49-F238E27FC236}">
                <a16:creationId xmlns:a16="http://schemas.microsoft.com/office/drawing/2014/main" id="{28D1A6ED-2AB6-46A3-A315-485B8BF93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32" name="Rectangle 29">
            <a:extLst>
              <a:ext uri="{FF2B5EF4-FFF2-40B4-BE49-F238E27FC236}">
                <a16:creationId xmlns:a16="http://schemas.microsoft.com/office/drawing/2014/main" id="{B61CE46B-8525-46A8-AB7B-DCBCC1B65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34" name="Isosceles Triangle 33">
            <a:extLst>
              <a:ext uri="{FF2B5EF4-FFF2-40B4-BE49-F238E27FC236}">
                <a16:creationId xmlns:a16="http://schemas.microsoft.com/office/drawing/2014/main" id="{4412B991-9935-45FB-A17E-8F30DD832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pic>
        <p:nvPicPr>
          <p:cNvPr id="6" name="Pilt 5">
            <a:extLst>
              <a:ext uri="{FF2B5EF4-FFF2-40B4-BE49-F238E27FC236}">
                <a16:creationId xmlns:a16="http://schemas.microsoft.com/office/drawing/2014/main" id="{EBB4FE52-DEEB-F1EC-CFF7-67DC4B8829A9}"/>
              </a:ext>
            </a:extLst>
          </p:cNvPr>
          <p:cNvPicPr>
            <a:picLocks noChangeAspect="1"/>
          </p:cNvPicPr>
          <p:nvPr/>
        </p:nvPicPr>
        <p:blipFill>
          <a:blip r:embed="rId4"/>
          <a:stretch>
            <a:fillRect/>
          </a:stretch>
        </p:blipFill>
        <p:spPr>
          <a:xfrm>
            <a:off x="421298" y="6124600"/>
            <a:ext cx="1597290" cy="396274"/>
          </a:xfrm>
          <a:prstGeom prst="rect">
            <a:avLst/>
          </a:prstGeom>
        </p:spPr>
      </p:pic>
    </p:spTree>
    <p:extLst>
      <p:ext uri="{BB962C8B-B14F-4D97-AF65-F5344CB8AC3E}">
        <p14:creationId xmlns:p14="http://schemas.microsoft.com/office/powerpoint/2010/main" val="2378173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08A1AE60-8BCA-1EDB-3DE4-9DEB14A07533}"/>
              </a:ext>
            </a:extLst>
          </p:cNvPr>
          <p:cNvSpPr>
            <a:spLocks noGrp="1"/>
          </p:cNvSpPr>
          <p:nvPr>
            <p:ph type="title"/>
          </p:nvPr>
        </p:nvSpPr>
        <p:spPr>
          <a:xfrm>
            <a:off x="677334" y="406400"/>
            <a:ext cx="8596668" cy="720436"/>
          </a:xfrm>
        </p:spPr>
        <p:txBody>
          <a:bodyPr>
            <a:normAutofit/>
          </a:bodyPr>
          <a:lstStyle/>
          <a:p>
            <a:r>
              <a:rPr lang="et-EE" sz="24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Ühistegevuste tegevuskava toetustaotluse esitamisel</a:t>
            </a:r>
            <a:endParaRPr lang="et-EE" sz="2400" dirty="0"/>
          </a:p>
        </p:txBody>
      </p:sp>
      <p:sp>
        <p:nvSpPr>
          <p:cNvPr id="3" name="Sisu kohatäide 2">
            <a:extLst>
              <a:ext uri="{FF2B5EF4-FFF2-40B4-BE49-F238E27FC236}">
                <a16:creationId xmlns:a16="http://schemas.microsoft.com/office/drawing/2014/main" id="{2AAE7C97-B7EB-AB39-DC8F-6BCA7A6FAF16}"/>
              </a:ext>
            </a:extLst>
          </p:cNvPr>
          <p:cNvSpPr>
            <a:spLocks noGrp="1"/>
          </p:cNvSpPr>
          <p:nvPr>
            <p:ph idx="1"/>
          </p:nvPr>
        </p:nvSpPr>
        <p:spPr>
          <a:xfrm>
            <a:off x="677334" y="1422401"/>
            <a:ext cx="8596668" cy="4618962"/>
          </a:xfrm>
        </p:spPr>
        <p:txBody>
          <a:bodyPr/>
          <a:lstStyle/>
          <a:p>
            <a:pPr marL="0" indent="0">
              <a:buNone/>
            </a:pPr>
            <a:endParaRPr lang="et-EE" b="1" dirty="0"/>
          </a:p>
          <a:p>
            <a:pPr marL="0" indent="0">
              <a:buNone/>
            </a:pPr>
            <a:endParaRPr lang="et-EE" dirty="0"/>
          </a:p>
        </p:txBody>
      </p:sp>
      <p:pic>
        <p:nvPicPr>
          <p:cNvPr id="9" name="Pilt 8">
            <a:extLst>
              <a:ext uri="{FF2B5EF4-FFF2-40B4-BE49-F238E27FC236}">
                <a16:creationId xmlns:a16="http://schemas.microsoft.com/office/drawing/2014/main" id="{5319F285-25A6-A081-5929-7969195409B1}"/>
              </a:ext>
            </a:extLst>
          </p:cNvPr>
          <p:cNvPicPr>
            <a:picLocks noChangeAspect="1"/>
          </p:cNvPicPr>
          <p:nvPr/>
        </p:nvPicPr>
        <p:blipFill>
          <a:blip r:embed="rId2"/>
          <a:stretch>
            <a:fillRect/>
          </a:stretch>
        </p:blipFill>
        <p:spPr>
          <a:xfrm>
            <a:off x="485102" y="914400"/>
            <a:ext cx="4631844" cy="5687684"/>
          </a:xfrm>
          <a:prstGeom prst="rect">
            <a:avLst/>
          </a:prstGeom>
        </p:spPr>
      </p:pic>
      <p:pic>
        <p:nvPicPr>
          <p:cNvPr id="11" name="Pilt 10">
            <a:extLst>
              <a:ext uri="{FF2B5EF4-FFF2-40B4-BE49-F238E27FC236}">
                <a16:creationId xmlns:a16="http://schemas.microsoft.com/office/drawing/2014/main" id="{A2066D63-4F50-747F-56B3-A19AAB23E140}"/>
              </a:ext>
            </a:extLst>
          </p:cNvPr>
          <p:cNvPicPr>
            <a:picLocks noChangeAspect="1"/>
          </p:cNvPicPr>
          <p:nvPr/>
        </p:nvPicPr>
        <p:blipFill>
          <a:blip r:embed="rId3"/>
          <a:stretch>
            <a:fillRect/>
          </a:stretch>
        </p:blipFill>
        <p:spPr>
          <a:xfrm>
            <a:off x="4818655" y="1126836"/>
            <a:ext cx="4753638" cy="5353797"/>
          </a:xfrm>
          <a:prstGeom prst="rect">
            <a:avLst/>
          </a:prstGeom>
        </p:spPr>
      </p:pic>
      <p:pic>
        <p:nvPicPr>
          <p:cNvPr id="4" name="Pilt 3">
            <a:extLst>
              <a:ext uri="{FF2B5EF4-FFF2-40B4-BE49-F238E27FC236}">
                <a16:creationId xmlns:a16="http://schemas.microsoft.com/office/drawing/2014/main" id="{E5464345-5077-D509-4312-118D567DBA87}"/>
              </a:ext>
            </a:extLst>
          </p:cNvPr>
          <p:cNvPicPr>
            <a:picLocks noChangeAspect="1"/>
          </p:cNvPicPr>
          <p:nvPr/>
        </p:nvPicPr>
        <p:blipFill>
          <a:blip r:embed="rId4"/>
          <a:stretch>
            <a:fillRect/>
          </a:stretch>
        </p:blipFill>
        <p:spPr>
          <a:xfrm>
            <a:off x="10109608" y="6205810"/>
            <a:ext cx="1597290" cy="396274"/>
          </a:xfrm>
          <a:prstGeom prst="rect">
            <a:avLst/>
          </a:prstGeom>
        </p:spPr>
      </p:pic>
    </p:spTree>
    <p:extLst>
      <p:ext uri="{BB962C8B-B14F-4D97-AF65-F5344CB8AC3E}">
        <p14:creationId xmlns:p14="http://schemas.microsoft.com/office/powerpoint/2010/main" val="4254332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DB02A022-FB6D-1F13-D266-48A5D384CF94}"/>
              </a:ext>
            </a:extLst>
          </p:cNvPr>
          <p:cNvSpPr>
            <a:spLocks noGrp="1"/>
          </p:cNvSpPr>
          <p:nvPr>
            <p:ph type="title"/>
          </p:nvPr>
        </p:nvSpPr>
        <p:spPr>
          <a:xfrm>
            <a:off x="677334" y="609600"/>
            <a:ext cx="8596668" cy="757382"/>
          </a:xfrm>
        </p:spPr>
        <p:txBody>
          <a:bodyPr>
            <a:normAutofit/>
          </a:bodyPr>
          <a:lstStyle/>
          <a:p>
            <a:r>
              <a:rPr lang="et-EE" sz="24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Projektitaotluste hindamine ja kriteeriumid:</a:t>
            </a:r>
          </a:p>
        </p:txBody>
      </p:sp>
      <p:sp>
        <p:nvSpPr>
          <p:cNvPr id="3" name="Sisu kohatäide 2">
            <a:extLst>
              <a:ext uri="{FF2B5EF4-FFF2-40B4-BE49-F238E27FC236}">
                <a16:creationId xmlns:a16="http://schemas.microsoft.com/office/drawing/2014/main" id="{3C3B1EE7-E91C-9C5C-A51D-E027FD3F2B7F}"/>
              </a:ext>
            </a:extLst>
          </p:cNvPr>
          <p:cNvSpPr>
            <a:spLocks noGrp="1"/>
          </p:cNvSpPr>
          <p:nvPr>
            <p:ph idx="1"/>
          </p:nvPr>
        </p:nvSpPr>
        <p:spPr>
          <a:xfrm>
            <a:off x="677334" y="1366983"/>
            <a:ext cx="8596668" cy="4674380"/>
          </a:xfrm>
        </p:spPr>
        <p:txBody>
          <a:bodyPr>
            <a:normAutofit fontScale="92500" lnSpcReduction="10000"/>
          </a:bodyPr>
          <a:lstStyle/>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Hindamiskomisjonile esitatakse Partnerluskogu büroo poolt ainult tehnilistele nõuetele vastavad taotlused (tehniline kontroll koos paranduse võimalusega kestab kuni 30 kalendripäeva). Hindamiskomisjon on 5-9 liikmeline ja koosneb </a:t>
            </a:r>
            <a:r>
              <a:rPr lang="et-EE" dirty="0" err="1">
                <a:latin typeface="Calibri" panose="020F0502020204030204" pitchFamily="34" charset="0"/>
                <a:ea typeface="Calibri" panose="020F0502020204030204" pitchFamily="34" charset="0"/>
                <a:cs typeface="Calibri" panose="020F0502020204030204" pitchFamily="34" charset="0"/>
              </a:rPr>
              <a:t>KOV-de</a:t>
            </a:r>
            <a:r>
              <a:rPr lang="et-EE" dirty="0">
                <a:latin typeface="Calibri" panose="020F0502020204030204" pitchFamily="34" charset="0"/>
                <a:ea typeface="Calibri" panose="020F0502020204030204" pitchFamily="34" charset="0"/>
                <a:cs typeface="Calibri" panose="020F0502020204030204" pitchFamily="34" charset="0"/>
              </a:rPr>
              <a:t>, MTÜ-de ja ettevõtjate esindajatest, kes on Rapla tegevuspiirkonna üheksast sidusrühmast. </a:t>
            </a:r>
          </a:p>
          <a:p>
            <a:pPr marL="0" indent="0">
              <a:buNone/>
            </a:pPr>
            <a:r>
              <a:rPr lang="et-EE" b="1" dirty="0">
                <a:latin typeface="Calibri" panose="020F0502020204030204" pitchFamily="34" charset="0"/>
                <a:ea typeface="Calibri" panose="020F0502020204030204" pitchFamily="34" charset="0"/>
                <a:cs typeface="Calibri" panose="020F0502020204030204" pitchFamily="34" charset="0"/>
              </a:rPr>
              <a:t>Hindamiskriteeriumid: </a:t>
            </a:r>
          </a:p>
          <a:p>
            <a:r>
              <a:rPr lang="et-EE" dirty="0">
                <a:latin typeface="Calibri" panose="020F0502020204030204" pitchFamily="34" charset="0"/>
                <a:ea typeface="Calibri" panose="020F0502020204030204" pitchFamily="34" charset="0"/>
                <a:cs typeface="Calibri" panose="020F0502020204030204" pitchFamily="34" charset="0"/>
              </a:rPr>
              <a:t>projekti vastavus strateegiale ja meetme eesmärkidele (osatähtsus 25%);</a:t>
            </a:r>
          </a:p>
          <a:p>
            <a:r>
              <a:rPr lang="et-EE" dirty="0">
                <a:latin typeface="Calibri" panose="020F0502020204030204" pitchFamily="34" charset="0"/>
                <a:ea typeface="Calibri" panose="020F0502020204030204" pitchFamily="34" charset="0"/>
                <a:cs typeface="Calibri" panose="020F0502020204030204" pitchFamily="34" charset="0"/>
              </a:rPr>
              <a:t>projekti prioriteetsus ja vajalikkuse põhjendatus (15%);</a:t>
            </a:r>
          </a:p>
          <a:p>
            <a:r>
              <a:rPr lang="et-EE" dirty="0">
                <a:latin typeface="Calibri" panose="020F0502020204030204" pitchFamily="34" charset="0"/>
                <a:ea typeface="Calibri" panose="020F0502020204030204" pitchFamily="34" charset="0"/>
                <a:cs typeface="Calibri" panose="020F0502020204030204" pitchFamily="34" charset="0"/>
              </a:rPr>
              <a:t>projekti selgus, korrektsus ja põhjendatus (10%);</a:t>
            </a:r>
          </a:p>
          <a:p>
            <a:r>
              <a:rPr lang="et-EE" dirty="0">
                <a:latin typeface="Calibri" panose="020F0502020204030204" pitchFamily="34" charset="0"/>
                <a:ea typeface="Calibri" panose="020F0502020204030204" pitchFamily="34" charset="0"/>
                <a:cs typeface="Calibri" panose="020F0502020204030204" pitchFamily="34" charset="0"/>
              </a:rPr>
              <a:t>projekti eelarve selgus ja otstarbekus (15%);</a:t>
            </a:r>
          </a:p>
          <a:p>
            <a:r>
              <a:rPr lang="et-EE" dirty="0">
                <a:latin typeface="Calibri" panose="020F0502020204030204" pitchFamily="34" charset="0"/>
                <a:ea typeface="Calibri" panose="020F0502020204030204" pitchFamily="34" charset="0"/>
                <a:cs typeface="Calibri" panose="020F0502020204030204" pitchFamily="34" charset="0"/>
              </a:rPr>
              <a:t>projekti mõju kogukonnale, kogukonna kaasamine (osatähtsus 20%);</a:t>
            </a:r>
          </a:p>
          <a:p>
            <a:r>
              <a:rPr lang="et-EE" dirty="0">
                <a:latin typeface="Calibri" panose="020F0502020204030204" pitchFamily="34" charset="0"/>
                <a:ea typeface="Calibri" panose="020F0502020204030204" pitchFamily="34" charset="0"/>
                <a:cs typeface="Calibri" panose="020F0502020204030204" pitchFamily="34" charset="0"/>
              </a:rPr>
              <a:t>projekti kasusaajate arv, oodatavad tulemused (15%).</a:t>
            </a:r>
          </a:p>
          <a:p>
            <a:pPr marL="0" indent="0">
              <a:buNone/>
            </a:pPr>
            <a:endParaRPr lang="et-EE"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Projektitaotluste hindamine kestab kuni 25 kalendripäeva ning rahastuse saanud projektid kinnitatakse juhatuse poolt juuni lõpuks.</a:t>
            </a:r>
          </a:p>
        </p:txBody>
      </p:sp>
      <p:pic>
        <p:nvPicPr>
          <p:cNvPr id="5" name="Pilt 4">
            <a:extLst>
              <a:ext uri="{FF2B5EF4-FFF2-40B4-BE49-F238E27FC236}">
                <a16:creationId xmlns:a16="http://schemas.microsoft.com/office/drawing/2014/main" id="{6CB082D3-001C-AFFE-0FD5-F648290FC092}"/>
              </a:ext>
            </a:extLst>
          </p:cNvPr>
          <p:cNvPicPr>
            <a:picLocks noChangeAspect="1"/>
          </p:cNvPicPr>
          <p:nvPr/>
        </p:nvPicPr>
        <p:blipFill>
          <a:blip r:embed="rId2"/>
          <a:stretch>
            <a:fillRect/>
          </a:stretch>
        </p:blipFill>
        <p:spPr>
          <a:xfrm>
            <a:off x="258630" y="6248400"/>
            <a:ext cx="1597290" cy="396274"/>
          </a:xfrm>
          <a:prstGeom prst="rect">
            <a:avLst/>
          </a:prstGeom>
        </p:spPr>
      </p:pic>
    </p:spTree>
    <p:extLst>
      <p:ext uri="{BB962C8B-B14F-4D97-AF65-F5344CB8AC3E}">
        <p14:creationId xmlns:p14="http://schemas.microsoft.com/office/powerpoint/2010/main" val="39379601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82E5EC71-FC6D-3BB5-4870-17D306B09652}"/>
              </a:ext>
            </a:extLst>
          </p:cNvPr>
          <p:cNvSpPr>
            <a:spLocks noGrp="1"/>
          </p:cNvSpPr>
          <p:nvPr>
            <p:ph type="title"/>
          </p:nvPr>
        </p:nvSpPr>
        <p:spPr>
          <a:xfrm>
            <a:off x="2438576" y="106680"/>
            <a:ext cx="6644280" cy="1006764"/>
          </a:xfrm>
        </p:spPr>
        <p:txBody>
          <a:bodyPr>
            <a:normAutofit/>
          </a:bodyPr>
          <a:lstStyle/>
          <a:p>
            <a:pPr algn="ctr"/>
            <a:r>
              <a:rPr lang="et-EE" sz="24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LEADER määrusest tulenevad nõuded projektitaotlusele ja olulised muudatused</a:t>
            </a:r>
          </a:p>
        </p:txBody>
      </p:sp>
      <p:sp>
        <p:nvSpPr>
          <p:cNvPr id="3" name="Sisu kohatäide 2">
            <a:extLst>
              <a:ext uri="{FF2B5EF4-FFF2-40B4-BE49-F238E27FC236}">
                <a16:creationId xmlns:a16="http://schemas.microsoft.com/office/drawing/2014/main" id="{D7955C7F-0961-CFCA-D547-F9A3C2D655E1}"/>
              </a:ext>
            </a:extLst>
          </p:cNvPr>
          <p:cNvSpPr>
            <a:spLocks noGrp="1"/>
          </p:cNvSpPr>
          <p:nvPr>
            <p:ph idx="1"/>
          </p:nvPr>
        </p:nvSpPr>
        <p:spPr>
          <a:xfrm>
            <a:off x="2438576" y="1193319"/>
            <a:ext cx="7508703" cy="5138928"/>
          </a:xfrm>
        </p:spPr>
        <p:txBody>
          <a:bodyPr>
            <a:normAutofit fontScale="92500" lnSpcReduction="10000"/>
          </a:bodyPr>
          <a:lstStyle/>
          <a:p>
            <a:pPr>
              <a:lnSpc>
                <a:spcPct val="90000"/>
              </a:lnSpc>
            </a:pPr>
            <a:r>
              <a:rPr lang="et-EE" sz="2000" b="1" dirty="0">
                <a:solidFill>
                  <a:schemeClr val="accent2"/>
                </a:solidFill>
                <a:latin typeface="Calibri" panose="020F0502020204030204" pitchFamily="34" charset="0"/>
                <a:ea typeface="Calibri" panose="020F0502020204030204" pitchFamily="34" charset="0"/>
                <a:cs typeface="Calibri" panose="020F0502020204030204" pitchFamily="34" charset="0"/>
              </a:rPr>
              <a:t>LIHTSUSTATUD KULUMEETOD</a:t>
            </a:r>
          </a:p>
          <a:p>
            <a:pPr marL="0" indent="0">
              <a:lnSpc>
                <a:spcPct val="90000"/>
              </a:lnSpc>
              <a:buNone/>
            </a:pPr>
            <a:r>
              <a:rPr lang="et-EE" sz="2000" dirty="0">
                <a:latin typeface="Calibri" panose="020F0502020204030204" pitchFamily="34" charset="0"/>
                <a:ea typeface="Calibri" panose="020F0502020204030204" pitchFamily="34" charset="0"/>
                <a:cs typeface="Calibri" panose="020F0502020204030204" pitchFamily="34" charset="0"/>
              </a:rPr>
              <a:t>Varem maksti toetust kuludokumentide alusel, nüüd eelarveprojekti (tegevuskava)  alusel </a:t>
            </a:r>
            <a:r>
              <a:rPr lang="et-EE" sz="2000" b="1" dirty="0">
                <a:latin typeface="Calibri" panose="020F0502020204030204" pitchFamily="34" charset="0"/>
                <a:ea typeface="Calibri" panose="020F0502020204030204" pitchFamily="34" charset="0"/>
                <a:cs typeface="Calibri" panose="020F0502020204030204" pitchFamily="34" charset="0"/>
              </a:rPr>
              <a:t>kindlasummalise maksena </a:t>
            </a:r>
            <a:r>
              <a:rPr lang="et-EE" sz="2000" dirty="0">
                <a:latin typeface="Calibri" panose="020F0502020204030204" pitchFamily="34" charset="0"/>
                <a:ea typeface="Calibri" panose="020F0502020204030204" pitchFamily="34" charset="0"/>
                <a:cs typeface="Calibri" panose="020F0502020204030204" pitchFamily="34" charset="0"/>
              </a:rPr>
              <a:t>eesmärki tõestades (fotodega, üleandmise vastuvõtmise aktiga, osalejate nimekirjadega jm.).</a:t>
            </a:r>
            <a:endParaRPr lang="et-EE" sz="2000" b="1"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buFont typeface="Wingdings" panose="05000000000000000000" pitchFamily="2" charset="2"/>
              <a:buChar char="§"/>
            </a:pPr>
            <a:r>
              <a:rPr lang="et-EE" sz="2000" b="1" dirty="0">
                <a:latin typeface="Calibri" panose="020F0502020204030204" pitchFamily="34" charset="0"/>
                <a:ea typeface="Calibri" panose="020F0502020204030204" pitchFamily="34" charset="0"/>
                <a:cs typeface="Calibri" panose="020F0502020204030204" pitchFamily="34" charset="0"/>
              </a:rPr>
              <a:t>Hinnakalkulatsiooni koostamine </a:t>
            </a:r>
            <a:r>
              <a:rPr lang="et-EE" sz="2000" dirty="0">
                <a:latin typeface="Calibri" panose="020F0502020204030204" pitchFamily="34" charset="0"/>
                <a:ea typeface="Calibri" panose="020F0502020204030204" pitchFamily="34" charset="0"/>
                <a:cs typeface="Calibri" panose="020F0502020204030204" pitchFamily="34" charset="0"/>
              </a:rPr>
              <a:t>(kululiikide kaupa tuues välja maksumuse ja kulude selgitusega, vabas vormis) kui tellitava töö või teenuse või soetatava vara käibemaksuta maksumus ületab 1000 eurot, küsib projektitoetuse taotleja vähemalt ühe kulude mõistlikkust tõendava dokumendi (mis sisaldab teavet tellitava töö või teenuse maksumuse ja koguse kohta).</a:t>
            </a:r>
          </a:p>
          <a:p>
            <a:pPr>
              <a:lnSpc>
                <a:spcPct val="90000"/>
              </a:lnSpc>
              <a:buFont typeface="Wingdings" panose="05000000000000000000" pitchFamily="2" charset="2"/>
              <a:buChar char="§"/>
            </a:pPr>
            <a:r>
              <a:rPr lang="et-EE" sz="2000" dirty="0">
                <a:latin typeface="Calibri" panose="020F0502020204030204" pitchFamily="34" charset="0"/>
                <a:ea typeface="Calibri" panose="020F0502020204030204" pitchFamily="34" charset="0"/>
                <a:cs typeface="Calibri" panose="020F0502020204030204" pitchFamily="34" charset="0"/>
              </a:rPr>
              <a:t>Jälgida, et hinnapakkujatega ei oleks seotust </a:t>
            </a:r>
            <a:r>
              <a:rPr lang="et-EE" sz="2000" b="1" dirty="0">
                <a:latin typeface="Calibri" panose="020F0502020204030204" pitchFamily="34" charset="0"/>
                <a:ea typeface="Calibri" panose="020F0502020204030204" pitchFamily="34" charset="0"/>
                <a:cs typeface="Calibri" panose="020F0502020204030204" pitchFamily="34" charset="0"/>
              </a:rPr>
              <a:t>(huvide konflikt</a:t>
            </a:r>
            <a:r>
              <a:rPr lang="et-EE" sz="2000" dirty="0">
                <a:latin typeface="Calibri" panose="020F0502020204030204" pitchFamily="34" charset="0"/>
                <a:ea typeface="Calibri" panose="020F0502020204030204" pitchFamily="34" charset="0"/>
                <a:cs typeface="Calibri" panose="020F0502020204030204" pitchFamily="34" charset="0"/>
              </a:rPr>
              <a:t>)!</a:t>
            </a:r>
          </a:p>
          <a:p>
            <a:pPr>
              <a:lnSpc>
                <a:spcPct val="90000"/>
              </a:lnSpc>
              <a:buFont typeface="Wingdings" panose="05000000000000000000" pitchFamily="2" charset="2"/>
              <a:buChar char="§"/>
            </a:pPr>
            <a:r>
              <a:rPr lang="et-EE" sz="2000" dirty="0">
                <a:latin typeface="Calibri" panose="020F0502020204030204" pitchFamily="34" charset="0"/>
                <a:ea typeface="Calibri" panose="020F0502020204030204" pitchFamily="34" charset="0"/>
                <a:cs typeface="Calibri" panose="020F0502020204030204" pitchFamily="34" charset="0"/>
              </a:rPr>
              <a:t>Kõik kulud peavad olema tehtud sihtotstarbeliselt ja mõistlikult ning majanduslikult soodsaimal viisil ning kõik toetusest hüvitatavad kulud peavad olema abikõlblikud.</a:t>
            </a:r>
          </a:p>
          <a:p>
            <a:pPr>
              <a:lnSpc>
                <a:spcPct val="90000"/>
              </a:lnSpc>
              <a:buFont typeface="Wingdings" panose="05000000000000000000" pitchFamily="2" charset="2"/>
              <a:buChar char="§"/>
            </a:pPr>
            <a:r>
              <a:rPr lang="et-EE" sz="2000" dirty="0">
                <a:latin typeface="Calibri" panose="020F0502020204030204" pitchFamily="34" charset="0"/>
                <a:ea typeface="Calibri" panose="020F0502020204030204" pitchFamily="34" charset="0"/>
                <a:cs typeface="Calibri" panose="020F0502020204030204" pitchFamily="34" charset="0"/>
              </a:rPr>
              <a:t>Ühistegevuse </a:t>
            </a:r>
            <a:r>
              <a:rPr lang="et-EE" sz="2000" b="1" dirty="0">
                <a:latin typeface="Calibri" panose="020F0502020204030204" pitchFamily="34" charset="0"/>
                <a:ea typeface="Calibri" panose="020F0502020204030204" pitchFamily="34" charset="0"/>
                <a:cs typeface="Calibri" panose="020F0502020204030204" pitchFamily="34" charset="0"/>
              </a:rPr>
              <a:t>partneri kulu </a:t>
            </a:r>
            <a:r>
              <a:rPr lang="et-EE" sz="2000" dirty="0">
                <a:latin typeface="Calibri" panose="020F0502020204030204" pitchFamily="34" charset="0"/>
                <a:ea typeface="Calibri" panose="020F0502020204030204" pitchFamily="34" charset="0"/>
                <a:cs typeface="Calibri" panose="020F0502020204030204" pitchFamily="34" charset="0"/>
              </a:rPr>
              <a:t>ei ole abikõlbulik!</a:t>
            </a:r>
          </a:p>
          <a:p>
            <a:pPr>
              <a:lnSpc>
                <a:spcPct val="90000"/>
              </a:lnSpc>
              <a:buFont typeface="Wingdings" panose="05000000000000000000" pitchFamily="2" charset="2"/>
              <a:buChar char="§"/>
            </a:pPr>
            <a:r>
              <a:rPr lang="et-EE" sz="2000" dirty="0">
                <a:latin typeface="Calibri" panose="020F0502020204030204" pitchFamily="34" charset="0"/>
                <a:ea typeface="Calibri" panose="020F0502020204030204" pitchFamily="34" charset="0"/>
                <a:cs typeface="Calibri" panose="020F0502020204030204" pitchFamily="34" charset="0"/>
              </a:rPr>
              <a:t>T</a:t>
            </a:r>
            <a:r>
              <a:rPr lang="fi-FI" sz="2000" dirty="0" err="1">
                <a:latin typeface="Calibri" panose="020F0502020204030204" pitchFamily="34" charset="0"/>
                <a:ea typeface="Calibri" panose="020F0502020204030204" pitchFamily="34" charset="0"/>
                <a:cs typeface="Calibri" panose="020F0502020204030204" pitchFamily="34" charset="0"/>
              </a:rPr>
              <a:t>egevuse</a:t>
            </a:r>
            <a:r>
              <a:rPr lang="fi-FI" sz="2000" dirty="0">
                <a:latin typeface="Calibri" panose="020F0502020204030204" pitchFamily="34" charset="0"/>
                <a:ea typeface="Calibri" panose="020F0502020204030204" pitchFamily="34" charset="0"/>
                <a:cs typeface="Calibri" panose="020F0502020204030204" pitchFamily="34" charset="0"/>
              </a:rPr>
              <a:t> </a:t>
            </a:r>
            <a:r>
              <a:rPr lang="fi-FI" sz="2000" dirty="0" err="1">
                <a:latin typeface="Calibri" panose="020F0502020204030204" pitchFamily="34" charset="0"/>
                <a:ea typeface="Calibri" panose="020F0502020204030204" pitchFamily="34" charset="0"/>
                <a:cs typeface="Calibri" panose="020F0502020204030204" pitchFamily="34" charset="0"/>
              </a:rPr>
              <a:t>elluviimisega</a:t>
            </a:r>
            <a:r>
              <a:rPr lang="fi-FI" sz="2000" dirty="0">
                <a:latin typeface="Calibri" panose="020F0502020204030204" pitchFamily="34" charset="0"/>
                <a:ea typeface="Calibri" panose="020F0502020204030204" pitchFamily="34" charset="0"/>
                <a:cs typeface="Calibri" panose="020F0502020204030204" pitchFamily="34" charset="0"/>
              </a:rPr>
              <a:t> ei </a:t>
            </a:r>
            <a:r>
              <a:rPr lang="fi-FI" sz="2000" dirty="0" err="1">
                <a:latin typeface="Calibri" panose="020F0502020204030204" pitchFamily="34" charset="0"/>
                <a:ea typeface="Calibri" panose="020F0502020204030204" pitchFamily="34" charset="0"/>
                <a:cs typeface="Calibri" panose="020F0502020204030204" pitchFamily="34" charset="0"/>
              </a:rPr>
              <a:t>või</a:t>
            </a:r>
            <a:r>
              <a:rPr lang="fi-FI" sz="2000" dirty="0">
                <a:latin typeface="Calibri" panose="020F0502020204030204" pitchFamily="34" charset="0"/>
                <a:ea typeface="Calibri" panose="020F0502020204030204" pitchFamily="34" charset="0"/>
                <a:cs typeface="Calibri" panose="020F0502020204030204" pitchFamily="34" charset="0"/>
              </a:rPr>
              <a:t> </a:t>
            </a:r>
            <a:r>
              <a:rPr lang="fi-FI" sz="2000" dirty="0" err="1">
                <a:latin typeface="Calibri" panose="020F0502020204030204" pitchFamily="34" charset="0"/>
                <a:ea typeface="Calibri" panose="020F0502020204030204" pitchFamily="34" charset="0"/>
                <a:cs typeface="Calibri" panose="020F0502020204030204" pitchFamily="34" charset="0"/>
              </a:rPr>
              <a:t>alustada</a:t>
            </a:r>
            <a:r>
              <a:rPr lang="fi-FI" sz="2000" dirty="0">
                <a:latin typeface="Calibri" panose="020F0502020204030204" pitchFamily="34" charset="0"/>
                <a:ea typeface="Calibri" panose="020F0502020204030204" pitchFamily="34" charset="0"/>
                <a:cs typeface="Calibri" panose="020F0502020204030204" pitchFamily="34" charset="0"/>
              </a:rPr>
              <a:t> </a:t>
            </a:r>
            <a:r>
              <a:rPr lang="et-EE" sz="2000" dirty="0">
                <a:latin typeface="Calibri" panose="020F0502020204030204" pitchFamily="34" charset="0"/>
                <a:ea typeface="Calibri" panose="020F0502020204030204" pitchFamily="34" charset="0"/>
                <a:cs typeface="Calibri" panose="020F0502020204030204" pitchFamily="34" charset="0"/>
              </a:rPr>
              <a:t> varem kui kohalikule tegevusrühmale </a:t>
            </a:r>
            <a:r>
              <a:rPr lang="et-EE" sz="2000" b="1" dirty="0">
                <a:latin typeface="Calibri" panose="020F0502020204030204" pitchFamily="34" charset="0"/>
                <a:ea typeface="Calibri" panose="020F0502020204030204" pitchFamily="34" charset="0"/>
                <a:cs typeface="Calibri" panose="020F0502020204030204" pitchFamily="34" charset="0"/>
              </a:rPr>
              <a:t>projektitaotluse esitamise päevale järgneval päeval.</a:t>
            </a:r>
          </a:p>
          <a:p>
            <a:pPr>
              <a:lnSpc>
                <a:spcPct val="90000"/>
              </a:lnSpc>
              <a:buFont typeface="Wingdings" panose="05000000000000000000" pitchFamily="2" charset="2"/>
              <a:buChar char="§"/>
            </a:pPr>
            <a:endParaRPr lang="et-EE"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buFont typeface="Wingdings" panose="05000000000000000000" pitchFamily="2" charset="2"/>
              <a:buChar char="§"/>
            </a:pPr>
            <a:endParaRPr lang="et-EE" sz="2000" b="1" dirty="0">
              <a:latin typeface="Calibri" panose="020F0502020204030204" pitchFamily="34" charset="0"/>
              <a:ea typeface="Calibri" panose="020F0502020204030204" pitchFamily="34" charset="0"/>
              <a:cs typeface="Calibri" panose="020F0502020204030204" pitchFamily="34" charset="0"/>
            </a:endParaRPr>
          </a:p>
        </p:txBody>
      </p:sp>
      <p:pic>
        <p:nvPicPr>
          <p:cNvPr id="6" name="Picture 4" descr="Exclamation mark on a yellow background">
            <a:extLst>
              <a:ext uri="{FF2B5EF4-FFF2-40B4-BE49-F238E27FC236}">
                <a16:creationId xmlns:a16="http://schemas.microsoft.com/office/drawing/2014/main" id="{207FEC84-F9A9-969F-5679-D2AA5CDD29C2}"/>
              </a:ext>
            </a:extLst>
          </p:cNvPr>
          <p:cNvPicPr>
            <a:picLocks noChangeAspect="1"/>
          </p:cNvPicPr>
          <p:nvPr/>
        </p:nvPicPr>
        <p:blipFill rotWithShape="1">
          <a:blip r:embed="rId2">
            <a:duotone>
              <a:prstClr val="black"/>
              <a:schemeClr val="tx2">
                <a:tint val="45000"/>
                <a:satMod val="400000"/>
              </a:schemeClr>
            </a:duotone>
          </a:blip>
          <a:srcRect l="41549" r="2863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pic>
        <p:nvPicPr>
          <p:cNvPr id="4" name="Pilt 3">
            <a:extLst>
              <a:ext uri="{FF2B5EF4-FFF2-40B4-BE49-F238E27FC236}">
                <a16:creationId xmlns:a16="http://schemas.microsoft.com/office/drawing/2014/main" id="{FCFD894B-0816-7785-A6A0-E774EA69BD36}"/>
              </a:ext>
            </a:extLst>
          </p:cNvPr>
          <p:cNvPicPr>
            <a:picLocks noChangeAspect="1"/>
          </p:cNvPicPr>
          <p:nvPr/>
        </p:nvPicPr>
        <p:blipFill>
          <a:blip r:embed="rId3"/>
          <a:stretch>
            <a:fillRect/>
          </a:stretch>
        </p:blipFill>
        <p:spPr>
          <a:xfrm>
            <a:off x="163380" y="6221713"/>
            <a:ext cx="1597290" cy="396274"/>
          </a:xfrm>
          <a:prstGeom prst="rect">
            <a:avLst/>
          </a:prstGeom>
        </p:spPr>
      </p:pic>
    </p:spTree>
    <p:extLst>
      <p:ext uri="{BB962C8B-B14F-4D97-AF65-F5344CB8AC3E}">
        <p14:creationId xmlns:p14="http://schemas.microsoft.com/office/powerpoint/2010/main" val="905244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09362FFF-63FF-FF8D-5B69-68272694933D}"/>
              </a:ext>
            </a:extLst>
          </p:cNvPr>
          <p:cNvSpPr>
            <a:spLocks noGrp="1"/>
          </p:cNvSpPr>
          <p:nvPr>
            <p:ph type="title"/>
          </p:nvPr>
        </p:nvSpPr>
        <p:spPr>
          <a:xfrm>
            <a:off x="2513820" y="646546"/>
            <a:ext cx="6424440" cy="896112"/>
          </a:xfrm>
        </p:spPr>
        <p:txBody>
          <a:bodyPr>
            <a:normAutofit/>
          </a:bodyPr>
          <a:lstStyle/>
          <a:p>
            <a:pPr algn="ctr"/>
            <a:r>
              <a:rPr lang="et-EE" sz="24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Fookuses tulemuspõhisus</a:t>
            </a:r>
          </a:p>
        </p:txBody>
      </p:sp>
      <p:pic>
        <p:nvPicPr>
          <p:cNvPr id="5" name="Pilt 4" descr="Pilt, millel on kujutatud puu, ehitis, õues, linnumaja&#10;&#10;Kirjeldus on genereeritud automaatselt">
            <a:extLst>
              <a:ext uri="{FF2B5EF4-FFF2-40B4-BE49-F238E27FC236}">
                <a16:creationId xmlns:a16="http://schemas.microsoft.com/office/drawing/2014/main" id="{D2AB15E2-9BE5-ABC9-C63B-388CA0DECE2B}"/>
              </a:ext>
            </a:extLst>
          </p:cNvPr>
          <p:cNvPicPr>
            <a:picLocks noChangeAspect="1"/>
          </p:cNvPicPr>
          <p:nvPr/>
        </p:nvPicPr>
        <p:blipFill rotWithShape="1">
          <a:blip r:embed="rId2"/>
          <a:srcRect l="21144" r="24227" b="9090"/>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3" name="Sisu kohatäide 2">
            <a:extLst>
              <a:ext uri="{FF2B5EF4-FFF2-40B4-BE49-F238E27FC236}">
                <a16:creationId xmlns:a16="http://schemas.microsoft.com/office/drawing/2014/main" id="{2BE3D908-E9CB-FBA0-9B3B-D9AE63B30A95}"/>
              </a:ext>
            </a:extLst>
          </p:cNvPr>
          <p:cNvSpPr>
            <a:spLocks noGrp="1"/>
          </p:cNvSpPr>
          <p:nvPr>
            <p:ph idx="1"/>
          </p:nvPr>
        </p:nvSpPr>
        <p:spPr>
          <a:xfrm>
            <a:off x="2295041" y="1450202"/>
            <a:ext cx="7345998" cy="4974335"/>
          </a:xfrm>
        </p:spPr>
        <p:txBody>
          <a:bodyPr>
            <a:noAutofit/>
          </a:bodyPr>
          <a:lstStyle/>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Taotlemisel tuleb täpselt läbi mõelda, millist </a:t>
            </a:r>
            <a:r>
              <a:rPr lang="et-EE" sz="2000" b="1" dirty="0">
                <a:latin typeface="Calibri" panose="020F0502020204030204" pitchFamily="34" charset="0"/>
                <a:ea typeface="Calibri" panose="020F0502020204030204" pitchFamily="34" charset="0"/>
                <a:cs typeface="Calibri" panose="020F0502020204030204" pitchFamily="34" charset="0"/>
              </a:rPr>
              <a:t>tulemust </a:t>
            </a:r>
            <a:r>
              <a:rPr lang="et-EE" sz="2000" dirty="0">
                <a:latin typeface="Calibri" panose="020F0502020204030204" pitchFamily="34" charset="0"/>
                <a:ea typeface="Calibri" panose="020F0502020204030204" pitchFamily="34" charset="0"/>
                <a:cs typeface="Calibri" panose="020F0502020204030204" pitchFamily="34" charset="0"/>
              </a:rPr>
              <a:t>soovitakse saavutada ja milles tulemus väljendub ehk kuidas seda saab mõõta.</a:t>
            </a:r>
          </a:p>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Taotluses peab olema selgelt ja konkreetselt sõnastatud </a:t>
            </a:r>
            <a:r>
              <a:rPr lang="et-EE" sz="2000" b="1" dirty="0">
                <a:latin typeface="Calibri" panose="020F0502020204030204" pitchFamily="34" charset="0"/>
                <a:ea typeface="Calibri" panose="020F0502020204030204" pitchFamily="34" charset="0"/>
                <a:cs typeface="Calibri" panose="020F0502020204030204" pitchFamily="34" charset="0"/>
              </a:rPr>
              <a:t>eesmärk</a:t>
            </a:r>
            <a:r>
              <a:rPr lang="et-EE" sz="2000" dirty="0">
                <a:latin typeface="Calibri" panose="020F0502020204030204" pitchFamily="34" charset="0"/>
                <a:ea typeface="Calibri" panose="020F0502020204030204" pitchFamily="34" charset="0"/>
                <a:cs typeface="Calibri" panose="020F0502020204030204" pitchFamily="34" charset="0"/>
              </a:rPr>
              <a:t> ja tulemuse kirjeldus (kui on etapiviisiline elluviimine, siis iga etapi kohta eraldi). Eesmärk tuleb sõnastada realistlikuna, et suudaksid seda ka maksetaotluses tõendada!</a:t>
            </a:r>
          </a:p>
          <a:p>
            <a:pPr>
              <a:lnSpc>
                <a:spcPct val="90000"/>
              </a:lnSpc>
            </a:pPr>
            <a:r>
              <a:rPr lang="et-EE" sz="2000" b="1" dirty="0">
                <a:latin typeface="Calibri" panose="020F0502020204030204" pitchFamily="34" charset="0"/>
                <a:ea typeface="Calibri" panose="020F0502020204030204" pitchFamily="34" charset="0"/>
                <a:cs typeface="Calibri" panose="020F0502020204030204" pitchFamily="34" charset="0"/>
              </a:rPr>
              <a:t>Toetatavat tegevust on võimalik ellu viia mitmes etapis</a:t>
            </a:r>
            <a:r>
              <a:rPr lang="et-EE" sz="2000" dirty="0">
                <a:latin typeface="Calibri" panose="020F0502020204030204" pitchFamily="34" charset="0"/>
                <a:ea typeface="Calibri" panose="020F0502020204030204" pitchFamily="34" charset="0"/>
                <a:cs typeface="Calibri" panose="020F0502020204030204" pitchFamily="34" charset="0"/>
              </a:rPr>
              <a:t>. Tegevuste vaheetappideks jagamise eelduseks on see, et vaheetapp on võimalik täies mahus ellu viia ja ära tuua selle eesmärk. Taotleja saab ise otsustada, mitmes etapis ta tegevused ellu viib. NB! Maksetaotlusel ei ole võimalik vaheetappe osaliselt tõendada. Üks vaheetapp peab olema tõendatud täies mahus.</a:t>
            </a:r>
          </a:p>
          <a:p>
            <a:pPr>
              <a:lnSpc>
                <a:spcPct val="90000"/>
              </a:lnSpc>
            </a:pPr>
            <a:endParaRPr lang="et-EE" sz="2000" dirty="0">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endParaRPr lang="et-EE" sz="2000" dirty="0">
              <a:latin typeface="Calibri" panose="020F0502020204030204" pitchFamily="34" charset="0"/>
              <a:ea typeface="Calibri" panose="020F0502020204030204" pitchFamily="34" charset="0"/>
              <a:cs typeface="Calibri" panose="020F0502020204030204" pitchFamily="34" charset="0"/>
            </a:endParaRPr>
          </a:p>
        </p:txBody>
      </p:sp>
      <p:pic>
        <p:nvPicPr>
          <p:cNvPr id="6" name="Pilt 5">
            <a:extLst>
              <a:ext uri="{FF2B5EF4-FFF2-40B4-BE49-F238E27FC236}">
                <a16:creationId xmlns:a16="http://schemas.microsoft.com/office/drawing/2014/main" id="{1582E6FD-C7B9-4596-BBE6-EBE7CB3397BC}"/>
              </a:ext>
            </a:extLst>
          </p:cNvPr>
          <p:cNvPicPr>
            <a:picLocks noChangeAspect="1"/>
          </p:cNvPicPr>
          <p:nvPr/>
        </p:nvPicPr>
        <p:blipFill>
          <a:blip r:embed="rId3"/>
          <a:stretch>
            <a:fillRect/>
          </a:stretch>
        </p:blipFill>
        <p:spPr>
          <a:xfrm>
            <a:off x="238327" y="6226400"/>
            <a:ext cx="1597290" cy="396274"/>
          </a:xfrm>
          <a:prstGeom prst="rect">
            <a:avLst/>
          </a:prstGeom>
        </p:spPr>
      </p:pic>
    </p:spTree>
    <p:extLst>
      <p:ext uri="{BB962C8B-B14F-4D97-AF65-F5344CB8AC3E}">
        <p14:creationId xmlns:p14="http://schemas.microsoft.com/office/powerpoint/2010/main" val="307920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20B2BA5A-63BD-D391-EABD-BBDEF8340C28}"/>
              </a:ext>
            </a:extLst>
          </p:cNvPr>
          <p:cNvSpPr>
            <a:spLocks noGrp="1"/>
          </p:cNvSpPr>
          <p:nvPr>
            <p:ph type="title"/>
          </p:nvPr>
        </p:nvSpPr>
        <p:spPr>
          <a:xfrm>
            <a:off x="677334" y="433370"/>
            <a:ext cx="8596668" cy="665018"/>
          </a:xfrm>
        </p:spPr>
        <p:txBody>
          <a:bodyPr>
            <a:normAutofit/>
          </a:bodyPr>
          <a:lstStyle/>
          <a:p>
            <a:pPr algn="ctr"/>
            <a:r>
              <a:rPr lang="et-EE" sz="2400" b="1" dirty="0">
                <a:solidFill>
                  <a:schemeClr val="accent2">
                    <a:lumMod val="75000"/>
                  </a:schemeClr>
                </a:solidFill>
              </a:rPr>
              <a:t>Tegevuste etapiviisiline elluviimine</a:t>
            </a:r>
          </a:p>
        </p:txBody>
      </p:sp>
      <p:sp>
        <p:nvSpPr>
          <p:cNvPr id="3" name="Sisu kohatäide 2">
            <a:extLst>
              <a:ext uri="{FF2B5EF4-FFF2-40B4-BE49-F238E27FC236}">
                <a16:creationId xmlns:a16="http://schemas.microsoft.com/office/drawing/2014/main" id="{46B246C1-9E3F-F9CB-5DE3-BE924BAE46F4}"/>
              </a:ext>
            </a:extLst>
          </p:cNvPr>
          <p:cNvSpPr>
            <a:spLocks noGrp="1"/>
          </p:cNvSpPr>
          <p:nvPr>
            <p:ph idx="1"/>
          </p:nvPr>
        </p:nvSpPr>
        <p:spPr>
          <a:xfrm>
            <a:off x="677334" y="933796"/>
            <a:ext cx="8596668" cy="5246255"/>
          </a:xfrm>
        </p:spPr>
        <p:txBody>
          <a:bodyPr>
            <a:noAutofit/>
          </a:bodyPr>
          <a:lstStyle/>
          <a:p>
            <a:r>
              <a:rPr lang="et-EE" sz="2000" dirty="0">
                <a:latin typeface="Calibri" panose="020F0502020204030204" pitchFamily="34" charset="0"/>
                <a:ea typeface="Calibri" panose="020F0502020204030204" pitchFamily="34" charset="0"/>
                <a:cs typeface="Calibri" panose="020F0502020204030204" pitchFamily="34" charset="0"/>
              </a:rPr>
              <a:t>Näide 1</a:t>
            </a:r>
          </a:p>
          <a:p>
            <a:pPr marL="0" indent="0">
              <a:buNone/>
            </a:pPr>
            <a:r>
              <a:rPr lang="et-EE" sz="2000" dirty="0">
                <a:latin typeface="Calibri" panose="020F0502020204030204" pitchFamily="34" charset="0"/>
                <a:ea typeface="Calibri" panose="020F0502020204030204" pitchFamily="34" charset="0"/>
                <a:cs typeface="Calibri" panose="020F0502020204030204" pitchFamily="34" charset="0"/>
              </a:rPr>
              <a:t>Eesmärk: Kogukonna sidususe arendamiseks korraldada </a:t>
            </a:r>
            <a:r>
              <a:rPr lang="et-EE" sz="2000" b="1" dirty="0">
                <a:latin typeface="Calibri" panose="020F0502020204030204" pitchFamily="34" charset="0"/>
                <a:ea typeface="Calibri" panose="020F0502020204030204" pitchFamily="34" charset="0"/>
                <a:cs typeface="Calibri" panose="020F0502020204030204" pitchFamily="34" charset="0"/>
              </a:rPr>
              <a:t>kuni 4 erinevat </a:t>
            </a:r>
            <a:r>
              <a:rPr lang="et-EE" sz="2000" dirty="0">
                <a:latin typeface="Calibri" panose="020F0502020204030204" pitchFamily="34" charset="0"/>
                <a:ea typeface="Calibri" panose="020F0502020204030204" pitchFamily="34" charset="0"/>
                <a:cs typeface="Calibri" panose="020F0502020204030204" pitchFamily="34" charset="0"/>
              </a:rPr>
              <a:t>koolitust erinevatel teemadel. Saab ellu viia </a:t>
            </a:r>
            <a:r>
              <a:rPr lang="et-EE" sz="2000" b="1" dirty="0">
                <a:latin typeface="Calibri" panose="020F0502020204030204" pitchFamily="34" charset="0"/>
                <a:ea typeface="Calibri" panose="020F0502020204030204" pitchFamily="34" charset="0"/>
                <a:cs typeface="Calibri" panose="020F0502020204030204" pitchFamily="34" charset="0"/>
              </a:rPr>
              <a:t>4 etapina</a:t>
            </a:r>
            <a:r>
              <a:rPr lang="et-EE" sz="2000" dirty="0">
                <a:latin typeface="Calibri" panose="020F0502020204030204" pitchFamily="34" charset="0"/>
                <a:ea typeface="Calibri" panose="020F0502020204030204" pitchFamily="34" charset="0"/>
                <a:cs typeface="Calibri" panose="020F0502020204030204" pitchFamily="34" charset="0"/>
              </a:rPr>
              <a:t>. Iga koolituse kohta hinnakalkulatsioon ja üle 1000 euro kulu puhul üks  hinnapakkumus .</a:t>
            </a:r>
          </a:p>
          <a:p>
            <a:pPr marL="0" indent="0">
              <a:buNone/>
            </a:pPr>
            <a:r>
              <a:rPr lang="et-EE" sz="2000" dirty="0">
                <a:latin typeface="Calibri" panose="020F0502020204030204" pitchFamily="34" charset="0"/>
                <a:ea typeface="Calibri" panose="020F0502020204030204" pitchFamily="34" charset="0"/>
                <a:cs typeface="Calibri" panose="020F0502020204030204" pitchFamily="34" charset="0"/>
              </a:rPr>
              <a:t>Tõendamine: iga etapi (koolituse) juurde esitatakse osalejate nimekiri, päevakava, fotod, juhendajate töölepingud, palgalehed.</a:t>
            </a:r>
          </a:p>
          <a:p>
            <a:r>
              <a:rPr lang="et-EE" sz="2000" dirty="0">
                <a:latin typeface="Calibri" panose="020F0502020204030204" pitchFamily="34" charset="0"/>
                <a:ea typeface="Calibri" panose="020F0502020204030204" pitchFamily="34" charset="0"/>
                <a:cs typeface="Calibri" panose="020F0502020204030204" pitchFamily="34" charset="0"/>
              </a:rPr>
              <a:t>Näide 2</a:t>
            </a:r>
          </a:p>
          <a:p>
            <a:pPr marL="0" indent="0">
              <a:buNone/>
            </a:pPr>
            <a:r>
              <a:rPr lang="et-EE" sz="2000" dirty="0">
                <a:latin typeface="Calibri" panose="020F0502020204030204" pitchFamily="34" charset="0"/>
                <a:ea typeface="Calibri" panose="020F0502020204030204" pitchFamily="34" charset="0"/>
                <a:cs typeface="Calibri" panose="020F0502020204030204" pitchFamily="34" charset="0"/>
              </a:rPr>
              <a:t>Eesmärk: Maapiirkonna edendamiseks ja teadlikkuse tõstmiseks korraldada</a:t>
            </a:r>
            <a:r>
              <a:rPr lang="et-EE" sz="2000" b="1" dirty="0">
                <a:latin typeface="Calibri" panose="020F0502020204030204" pitchFamily="34" charset="0"/>
                <a:ea typeface="Calibri" panose="020F0502020204030204" pitchFamily="34" charset="0"/>
                <a:cs typeface="Calibri" panose="020F0502020204030204" pitchFamily="34" charset="0"/>
              </a:rPr>
              <a:t> koolituste sari</a:t>
            </a:r>
            <a:r>
              <a:rPr lang="et-EE" sz="2000" dirty="0">
                <a:latin typeface="Calibri" panose="020F0502020204030204" pitchFamily="34" charset="0"/>
                <a:ea typeface="Calibri" panose="020F0502020204030204" pitchFamily="34" charset="0"/>
                <a:cs typeface="Calibri" panose="020F0502020204030204" pitchFamily="34" charset="0"/>
              </a:rPr>
              <a:t>, mis koosneb </a:t>
            </a:r>
            <a:r>
              <a:rPr lang="et-EE" sz="2000" b="1" dirty="0">
                <a:latin typeface="Calibri" panose="020F0502020204030204" pitchFamily="34" charset="0"/>
                <a:ea typeface="Calibri" panose="020F0502020204030204" pitchFamily="34" charset="0"/>
                <a:cs typeface="Calibri" panose="020F0502020204030204" pitchFamily="34" charset="0"/>
              </a:rPr>
              <a:t>4 koolitusest. </a:t>
            </a:r>
            <a:r>
              <a:rPr lang="et-EE" sz="2000" dirty="0">
                <a:latin typeface="Calibri" panose="020F0502020204030204" pitchFamily="34" charset="0"/>
                <a:ea typeface="Calibri" panose="020F0502020204030204" pitchFamily="34" charset="0"/>
                <a:cs typeface="Calibri" panose="020F0502020204030204" pitchFamily="34" charset="0"/>
              </a:rPr>
              <a:t>Tuleb ellu viia </a:t>
            </a:r>
            <a:r>
              <a:rPr lang="et-EE" sz="2000" b="1" dirty="0">
                <a:latin typeface="Calibri" panose="020F0502020204030204" pitchFamily="34" charset="0"/>
                <a:ea typeface="Calibri" panose="020F0502020204030204" pitchFamily="34" charset="0"/>
                <a:cs typeface="Calibri" panose="020F0502020204030204" pitchFamily="34" charset="0"/>
              </a:rPr>
              <a:t>1 etapis</a:t>
            </a:r>
            <a:r>
              <a:rPr lang="et-EE" sz="2000" dirty="0">
                <a:latin typeface="Calibri" panose="020F0502020204030204" pitchFamily="34" charset="0"/>
                <a:ea typeface="Calibri" panose="020F0502020204030204" pitchFamily="34" charset="0"/>
                <a:cs typeface="Calibri" panose="020F0502020204030204" pitchFamily="34" charset="0"/>
              </a:rPr>
              <a:t>, sest tegemist koolituste sarjana. Koostatakse hinnakalkulatsioon ja vajadusel küsitakse üks hinnapakkumus (üle 1000 euro kulu).</a:t>
            </a:r>
            <a:endParaRPr lang="et-EE" sz="2000" b="1"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t-EE" sz="2000" dirty="0">
                <a:latin typeface="Calibri" panose="020F0502020204030204" pitchFamily="34" charset="0"/>
                <a:ea typeface="Calibri" panose="020F0502020204030204" pitchFamily="34" charset="0"/>
                <a:cs typeface="Calibri" panose="020F0502020204030204" pitchFamily="34" charset="0"/>
              </a:rPr>
              <a:t>Tõendamine: iga etapi (koolituse) juurde esitatakse osalejate nimekiri, päevakava, fotod, juhendajate töölepingud, palgalehed.</a:t>
            </a:r>
          </a:p>
        </p:txBody>
      </p:sp>
      <p:pic>
        <p:nvPicPr>
          <p:cNvPr id="4" name="Pilt 3">
            <a:extLst>
              <a:ext uri="{FF2B5EF4-FFF2-40B4-BE49-F238E27FC236}">
                <a16:creationId xmlns:a16="http://schemas.microsoft.com/office/drawing/2014/main" id="{C851E28F-2076-F025-E9D1-69D8CC960E36}"/>
              </a:ext>
            </a:extLst>
          </p:cNvPr>
          <p:cNvPicPr>
            <a:picLocks noChangeAspect="1"/>
          </p:cNvPicPr>
          <p:nvPr/>
        </p:nvPicPr>
        <p:blipFill>
          <a:blip r:embed="rId2"/>
          <a:stretch>
            <a:fillRect/>
          </a:stretch>
        </p:blipFill>
        <p:spPr>
          <a:xfrm>
            <a:off x="198882" y="6284203"/>
            <a:ext cx="1597290" cy="396274"/>
          </a:xfrm>
          <a:prstGeom prst="rect">
            <a:avLst/>
          </a:prstGeom>
        </p:spPr>
      </p:pic>
    </p:spTree>
    <p:extLst>
      <p:ext uri="{BB962C8B-B14F-4D97-AF65-F5344CB8AC3E}">
        <p14:creationId xmlns:p14="http://schemas.microsoft.com/office/powerpoint/2010/main" val="3877486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20B2BA5A-63BD-D391-EABD-BBDEF8340C28}"/>
              </a:ext>
            </a:extLst>
          </p:cNvPr>
          <p:cNvSpPr>
            <a:spLocks noGrp="1"/>
          </p:cNvSpPr>
          <p:nvPr>
            <p:ph type="title"/>
          </p:nvPr>
        </p:nvSpPr>
        <p:spPr>
          <a:xfrm>
            <a:off x="677334" y="433370"/>
            <a:ext cx="8596668" cy="665018"/>
          </a:xfrm>
        </p:spPr>
        <p:txBody>
          <a:bodyPr>
            <a:normAutofit/>
          </a:bodyPr>
          <a:lstStyle/>
          <a:p>
            <a:pPr algn="ctr"/>
            <a:r>
              <a:rPr lang="et-EE" sz="2400" b="1" dirty="0">
                <a:solidFill>
                  <a:schemeClr val="accent2">
                    <a:lumMod val="75000"/>
                  </a:schemeClr>
                </a:solidFill>
              </a:rPr>
              <a:t>Tegevuste etapiviisiline elluviimine</a:t>
            </a:r>
          </a:p>
        </p:txBody>
      </p:sp>
      <p:sp>
        <p:nvSpPr>
          <p:cNvPr id="3" name="Sisu kohatäide 2">
            <a:extLst>
              <a:ext uri="{FF2B5EF4-FFF2-40B4-BE49-F238E27FC236}">
                <a16:creationId xmlns:a16="http://schemas.microsoft.com/office/drawing/2014/main" id="{46B246C1-9E3F-F9CB-5DE3-BE924BAE46F4}"/>
              </a:ext>
            </a:extLst>
          </p:cNvPr>
          <p:cNvSpPr>
            <a:spLocks noGrp="1"/>
          </p:cNvSpPr>
          <p:nvPr>
            <p:ph idx="1"/>
          </p:nvPr>
        </p:nvSpPr>
        <p:spPr>
          <a:xfrm>
            <a:off x="677334" y="646545"/>
            <a:ext cx="9076266" cy="5957455"/>
          </a:xfrm>
        </p:spPr>
        <p:txBody>
          <a:bodyPr>
            <a:noAutofit/>
          </a:bodyPr>
          <a:lstStyle/>
          <a:p>
            <a:r>
              <a:rPr lang="et-EE" dirty="0">
                <a:latin typeface="Calibri" panose="020F0502020204030204" pitchFamily="34" charset="0"/>
                <a:ea typeface="Calibri" panose="020F0502020204030204" pitchFamily="34" charset="0"/>
                <a:cs typeface="Calibri" panose="020F0502020204030204" pitchFamily="34" charset="0"/>
              </a:rPr>
              <a:t>Näide 3</a:t>
            </a:r>
          </a:p>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Eesmärk: Korraldada teadmiste laiendamiseks </a:t>
            </a:r>
            <a:r>
              <a:rPr lang="et-EE" b="1" dirty="0">
                <a:latin typeface="Calibri" panose="020F0502020204030204" pitchFamily="34" charset="0"/>
                <a:ea typeface="Calibri" panose="020F0502020204030204" pitchFamily="34" charset="0"/>
                <a:cs typeface="Calibri" panose="020F0502020204030204" pitchFamily="34" charset="0"/>
              </a:rPr>
              <a:t>õppereis ja töötuba</a:t>
            </a:r>
            <a:r>
              <a:rPr lang="et-EE" dirty="0">
                <a:latin typeface="Calibri" panose="020F0502020204030204" pitchFamily="34" charset="0"/>
                <a:ea typeface="Calibri" panose="020F0502020204030204" pitchFamily="34" charset="0"/>
                <a:cs typeface="Calibri" panose="020F0502020204030204" pitchFamily="34" charset="0"/>
              </a:rPr>
              <a:t>. Tuleb ellu viia </a:t>
            </a:r>
            <a:r>
              <a:rPr lang="et-EE" b="1" dirty="0">
                <a:latin typeface="Calibri" panose="020F0502020204030204" pitchFamily="34" charset="0"/>
                <a:ea typeface="Calibri" panose="020F0502020204030204" pitchFamily="34" charset="0"/>
                <a:cs typeface="Calibri" panose="020F0502020204030204" pitchFamily="34" charset="0"/>
              </a:rPr>
              <a:t>1 etapis</a:t>
            </a:r>
            <a:r>
              <a:rPr lang="et-EE"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Tõendamine: osalejate nimekiri, päevakava, fotod, juhendaja tööleping või arve.</a:t>
            </a:r>
          </a:p>
          <a:p>
            <a:r>
              <a:rPr lang="et-EE" dirty="0">
                <a:latin typeface="Calibri" panose="020F0502020204030204" pitchFamily="34" charset="0"/>
                <a:ea typeface="Calibri" panose="020F0502020204030204" pitchFamily="34" charset="0"/>
                <a:cs typeface="Calibri" panose="020F0502020204030204" pitchFamily="34" charset="0"/>
              </a:rPr>
              <a:t>Näide 4</a:t>
            </a:r>
          </a:p>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Eesmärk: Kompetentsi tõstmiseks korraldada </a:t>
            </a:r>
            <a:r>
              <a:rPr lang="et-EE" b="1" dirty="0">
                <a:latin typeface="Calibri" panose="020F0502020204030204" pitchFamily="34" charset="0"/>
                <a:ea typeface="Calibri" panose="020F0502020204030204" pitchFamily="34" charset="0"/>
                <a:cs typeface="Calibri" panose="020F0502020204030204" pitchFamily="34" charset="0"/>
              </a:rPr>
              <a:t>õppereis ja koolitus Saaremaale</a:t>
            </a:r>
            <a:r>
              <a:rPr lang="et-EE" dirty="0">
                <a:latin typeface="Calibri" panose="020F0502020204030204" pitchFamily="34" charset="0"/>
                <a:ea typeface="Calibri" panose="020F0502020204030204" pitchFamily="34" charset="0"/>
                <a:cs typeface="Calibri" panose="020F0502020204030204" pitchFamily="34" charset="0"/>
              </a:rPr>
              <a:t>. Peale õppereisi korraldatakse kuuldust-nähtust </a:t>
            </a:r>
            <a:r>
              <a:rPr lang="et-EE" b="1" dirty="0">
                <a:latin typeface="Calibri" panose="020F0502020204030204" pitchFamily="34" charset="0"/>
                <a:ea typeface="Calibri" panose="020F0502020204030204" pitchFamily="34" charset="0"/>
                <a:cs typeface="Calibri" panose="020F0502020204030204" pitchFamily="34" charset="0"/>
              </a:rPr>
              <a:t>seminar Raplamaal</a:t>
            </a:r>
            <a:r>
              <a:rPr lang="et-EE" dirty="0">
                <a:latin typeface="Calibri" panose="020F0502020204030204" pitchFamily="34" charset="0"/>
                <a:ea typeface="Calibri" panose="020F0502020204030204" pitchFamily="34" charset="0"/>
                <a:cs typeface="Calibri" panose="020F0502020204030204" pitchFamily="34" charset="0"/>
              </a:rPr>
              <a:t>. Saab ellu viia </a:t>
            </a:r>
            <a:r>
              <a:rPr lang="et-EE" b="1" dirty="0">
                <a:latin typeface="Calibri" panose="020F0502020204030204" pitchFamily="34" charset="0"/>
                <a:ea typeface="Calibri" panose="020F0502020204030204" pitchFamily="34" charset="0"/>
                <a:cs typeface="Calibri" panose="020F0502020204030204" pitchFamily="34" charset="0"/>
              </a:rPr>
              <a:t>2. etapis</a:t>
            </a:r>
            <a:r>
              <a:rPr lang="et-EE" dirty="0">
                <a:latin typeface="Calibri" panose="020F0502020204030204" pitchFamily="34" charset="0"/>
                <a:ea typeface="Calibri" panose="020F0502020204030204" pitchFamily="34" charset="0"/>
                <a:cs typeface="Calibri" panose="020F0502020204030204" pitchFamily="34" charset="0"/>
              </a:rPr>
              <a:t>. 1. etapp – õppereis Saaremaale, 2. etapp seminar Raplas.</a:t>
            </a:r>
            <a:endParaRPr lang="et-EE" b="1"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Tõendamine: iga etapi juurde esitatakse osalejate nimekiri, päevakava, fotod.</a:t>
            </a:r>
          </a:p>
          <a:p>
            <a:r>
              <a:rPr lang="et-EE" dirty="0">
                <a:latin typeface="Calibri" panose="020F0502020204030204" pitchFamily="34" charset="0"/>
                <a:ea typeface="Calibri" panose="020F0502020204030204" pitchFamily="34" charset="0"/>
                <a:cs typeface="Calibri" panose="020F0502020204030204" pitchFamily="34" charset="0"/>
              </a:rPr>
              <a:t>Näide 5</a:t>
            </a:r>
          </a:p>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Eesmärk: </a:t>
            </a:r>
            <a:r>
              <a:rPr lang="et-EE" b="1" dirty="0">
                <a:latin typeface="Calibri" panose="020F0502020204030204" pitchFamily="34" charset="0"/>
                <a:ea typeface="Calibri" panose="020F0502020204030204" pitchFamily="34" charset="0"/>
                <a:cs typeface="Calibri" panose="020F0502020204030204" pitchFamily="34" charset="0"/>
              </a:rPr>
              <a:t>Uurimustöö läbiviimine, kogukonnaseminaride korraldamine  ja  väiksesemahulise trükise avaldamine. </a:t>
            </a:r>
            <a:r>
              <a:rPr lang="et-EE" dirty="0">
                <a:latin typeface="Calibri" panose="020F0502020204030204" pitchFamily="34" charset="0"/>
                <a:ea typeface="Calibri" panose="020F0502020204030204" pitchFamily="34" charset="0"/>
                <a:cs typeface="Calibri" panose="020F0502020204030204" pitchFamily="34" charset="0"/>
              </a:rPr>
              <a:t>Ajaloolise </a:t>
            </a:r>
            <a:r>
              <a:rPr lang="et-EE" dirty="0" err="1">
                <a:latin typeface="Calibri" panose="020F0502020204030204" pitchFamily="34" charset="0"/>
                <a:ea typeface="Calibri" panose="020F0502020204030204" pitchFamily="34" charset="0"/>
                <a:cs typeface="Calibri" panose="020F0502020204030204" pitchFamily="34" charset="0"/>
              </a:rPr>
              <a:t>uurismustöö</a:t>
            </a:r>
            <a:r>
              <a:rPr lang="et-EE" dirty="0">
                <a:latin typeface="Calibri" panose="020F0502020204030204" pitchFamily="34" charset="0"/>
                <a:ea typeface="Calibri" panose="020F0502020204030204" pitchFamily="34" charset="0"/>
                <a:cs typeface="Calibri" panose="020F0502020204030204" pitchFamily="34" charset="0"/>
              </a:rPr>
              <a:t> läbiviimine, digitaalselt talletamine, väiksesemahulise trükise (infostendid, brošüürid) avaldamine  ning  kogukonnas seminaride korraldamine. Saab ellu  viia </a:t>
            </a:r>
            <a:r>
              <a:rPr lang="et-EE" b="1" dirty="0">
                <a:latin typeface="Calibri" panose="020F0502020204030204" pitchFamily="34" charset="0"/>
                <a:ea typeface="Calibri" panose="020F0502020204030204" pitchFamily="34" charset="0"/>
                <a:cs typeface="Calibri" panose="020F0502020204030204" pitchFamily="34" charset="0"/>
              </a:rPr>
              <a:t>2-3.etapis</a:t>
            </a:r>
            <a:r>
              <a:rPr lang="et-EE" dirty="0">
                <a:latin typeface="Calibri" panose="020F0502020204030204" pitchFamily="34" charset="0"/>
                <a:ea typeface="Calibri" panose="020F0502020204030204" pitchFamily="34" charset="0"/>
                <a:cs typeface="Calibri" panose="020F0502020204030204" pitchFamily="34" charset="0"/>
              </a:rPr>
              <a:t>. </a:t>
            </a:r>
            <a:r>
              <a:rPr lang="et-EE" b="1" dirty="0">
                <a:latin typeface="Calibri" panose="020F0502020204030204" pitchFamily="34" charset="0"/>
                <a:ea typeface="Calibri" panose="020F0502020204030204" pitchFamily="34" charset="0"/>
                <a:cs typeface="Calibri" panose="020F0502020204030204" pitchFamily="34" charset="0"/>
              </a:rPr>
              <a:t>1. etapp </a:t>
            </a:r>
            <a:r>
              <a:rPr lang="et-EE" dirty="0">
                <a:latin typeface="Calibri" panose="020F0502020204030204" pitchFamily="34" charset="0"/>
                <a:ea typeface="Calibri" panose="020F0502020204030204" pitchFamily="34" charset="0"/>
                <a:cs typeface="Calibri" panose="020F0502020204030204" pitchFamily="34" charset="0"/>
              </a:rPr>
              <a:t>uurimuse teemaliste seminaride korraldamine kogukonnas (infokogumine ning kajastamine) </a:t>
            </a:r>
            <a:r>
              <a:rPr lang="et-EE" b="1" dirty="0">
                <a:latin typeface="Calibri" panose="020F0502020204030204" pitchFamily="34" charset="0"/>
                <a:ea typeface="Calibri" panose="020F0502020204030204" pitchFamily="34" charset="0"/>
                <a:cs typeface="Calibri" panose="020F0502020204030204" pitchFamily="34" charset="0"/>
              </a:rPr>
              <a:t>, 2. etapp</a:t>
            </a:r>
            <a:r>
              <a:rPr lang="et-EE" dirty="0">
                <a:latin typeface="Calibri" panose="020F0502020204030204" pitchFamily="34" charset="0"/>
                <a:ea typeface="Calibri" panose="020F0502020204030204" pitchFamily="34" charset="0"/>
                <a:cs typeface="Calibri" panose="020F0502020204030204" pitchFamily="34" charset="0"/>
              </a:rPr>
              <a:t>-uurimustöö läbiviimine ja talletamine </a:t>
            </a:r>
            <a:r>
              <a:rPr lang="et-EE" b="1" dirty="0">
                <a:latin typeface="Calibri" panose="020F0502020204030204" pitchFamily="34" charset="0"/>
                <a:ea typeface="Calibri" panose="020F0502020204030204" pitchFamily="34" charset="0"/>
                <a:cs typeface="Calibri" panose="020F0502020204030204" pitchFamily="34" charset="0"/>
              </a:rPr>
              <a:t>, 3.etapp- trükise(</a:t>
            </a:r>
            <a:r>
              <a:rPr lang="et-EE" dirty="0">
                <a:latin typeface="Calibri" panose="020F0502020204030204" pitchFamily="34" charset="0"/>
                <a:ea typeface="Calibri" panose="020F0502020204030204" pitchFamily="34" charset="0"/>
                <a:cs typeface="Calibri" panose="020F0502020204030204" pitchFamily="34" charset="0"/>
              </a:rPr>
              <a:t>brošüür, infotahvlid, kogumik jm.) avaldamine ja tutvustusüritus kogukonnale (avalikkusele). </a:t>
            </a:r>
          </a:p>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Tõendamine: digitaalne uurimustöö, fotod, üleandmise vastuvõtmise aktid, päevakavad ja seminaride osalejate nimekirjad.</a:t>
            </a:r>
            <a:endParaRPr lang="et-EE" b="1" dirty="0">
              <a:latin typeface="Calibri" panose="020F0502020204030204" pitchFamily="34" charset="0"/>
              <a:ea typeface="Calibri" panose="020F0502020204030204" pitchFamily="34" charset="0"/>
              <a:cs typeface="Calibri" panose="020F0502020204030204" pitchFamily="34" charset="0"/>
            </a:endParaRPr>
          </a:p>
        </p:txBody>
      </p:sp>
      <p:pic>
        <p:nvPicPr>
          <p:cNvPr id="4" name="Pilt 3">
            <a:extLst>
              <a:ext uri="{FF2B5EF4-FFF2-40B4-BE49-F238E27FC236}">
                <a16:creationId xmlns:a16="http://schemas.microsoft.com/office/drawing/2014/main" id="{95B04F3C-E219-EF88-FCC4-6891656B882B}"/>
              </a:ext>
            </a:extLst>
          </p:cNvPr>
          <p:cNvPicPr>
            <a:picLocks noChangeAspect="1"/>
          </p:cNvPicPr>
          <p:nvPr/>
        </p:nvPicPr>
        <p:blipFill>
          <a:blip r:embed="rId2"/>
          <a:stretch>
            <a:fillRect/>
          </a:stretch>
        </p:blipFill>
        <p:spPr>
          <a:xfrm>
            <a:off x="10238810" y="6207726"/>
            <a:ext cx="1597290" cy="396274"/>
          </a:xfrm>
          <a:prstGeom prst="rect">
            <a:avLst/>
          </a:prstGeom>
        </p:spPr>
      </p:pic>
    </p:spTree>
    <p:extLst>
      <p:ext uri="{BB962C8B-B14F-4D97-AF65-F5344CB8AC3E}">
        <p14:creationId xmlns:p14="http://schemas.microsoft.com/office/powerpoint/2010/main" val="1614989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20B2BA5A-63BD-D391-EABD-BBDEF8340C28}"/>
              </a:ext>
            </a:extLst>
          </p:cNvPr>
          <p:cNvSpPr>
            <a:spLocks noGrp="1"/>
          </p:cNvSpPr>
          <p:nvPr>
            <p:ph type="title"/>
          </p:nvPr>
        </p:nvSpPr>
        <p:spPr>
          <a:xfrm>
            <a:off x="558462" y="113330"/>
            <a:ext cx="8596668" cy="665018"/>
          </a:xfrm>
        </p:spPr>
        <p:txBody>
          <a:bodyPr>
            <a:normAutofit/>
          </a:bodyPr>
          <a:lstStyle/>
          <a:p>
            <a:pPr algn="ctr"/>
            <a:r>
              <a:rPr lang="et-EE" sz="2400" b="1" dirty="0">
                <a:solidFill>
                  <a:schemeClr val="accent2">
                    <a:lumMod val="75000"/>
                  </a:schemeClr>
                </a:solidFill>
              </a:rPr>
              <a:t>Tegevuste elluviimine</a:t>
            </a:r>
          </a:p>
        </p:txBody>
      </p:sp>
      <p:sp>
        <p:nvSpPr>
          <p:cNvPr id="3" name="Sisu kohatäide 2">
            <a:extLst>
              <a:ext uri="{FF2B5EF4-FFF2-40B4-BE49-F238E27FC236}">
                <a16:creationId xmlns:a16="http://schemas.microsoft.com/office/drawing/2014/main" id="{46B246C1-9E3F-F9CB-5DE3-BE924BAE46F4}"/>
              </a:ext>
            </a:extLst>
          </p:cNvPr>
          <p:cNvSpPr>
            <a:spLocks noGrp="1"/>
          </p:cNvSpPr>
          <p:nvPr>
            <p:ph idx="1"/>
          </p:nvPr>
        </p:nvSpPr>
        <p:spPr>
          <a:xfrm>
            <a:off x="649902" y="622900"/>
            <a:ext cx="8596668" cy="5583936"/>
          </a:xfrm>
        </p:spPr>
        <p:txBody>
          <a:bodyPr>
            <a:noAutofit/>
          </a:bodyPr>
          <a:lstStyle/>
          <a:p>
            <a:r>
              <a:rPr lang="et-EE" sz="2000" b="1" dirty="0">
                <a:latin typeface="Calibri" panose="020F0502020204030204" pitchFamily="34" charset="0"/>
                <a:ea typeface="Calibri" panose="020F0502020204030204" pitchFamily="34" charset="0"/>
                <a:cs typeface="Calibri" panose="020F0502020204030204" pitchFamily="34" charset="0"/>
              </a:rPr>
              <a:t>Taotluse vormistamisel tuleb esitada</a:t>
            </a:r>
            <a:r>
              <a:rPr lang="et-EE" sz="2000" dirty="0">
                <a:latin typeface="Calibri" panose="020F0502020204030204" pitchFamily="34" charset="0"/>
                <a:ea typeface="Calibri" panose="020F0502020204030204" pitchFamily="34" charset="0"/>
                <a:cs typeface="Calibri" panose="020F0502020204030204" pitchFamily="34" charset="0"/>
              </a:rPr>
              <a:t>: iga etapi nimetus, kirjeldus, elluviimise asukoht ja tähtaeg ning selge ja konkreetselt sõnastatud eesmärgi ja tulemuse kirjeldus; iga etapi raames taotletav projektitoetuse suurus; iga etapi kohta hinnakalkulatsioon ja tegevuskava kululiikide kaupa ja kogumaksumus (sh hinnapakkumused).</a:t>
            </a:r>
          </a:p>
          <a:p>
            <a:r>
              <a:rPr lang="et-EE" sz="2000" b="1" dirty="0">
                <a:latin typeface="Calibri" panose="020F0502020204030204" pitchFamily="34" charset="0"/>
                <a:ea typeface="Calibri" panose="020F0502020204030204" pitchFamily="34" charset="0"/>
                <a:cs typeface="Calibri" panose="020F0502020204030204" pitchFamily="34" charset="0"/>
              </a:rPr>
              <a:t>Esimese etapiga tuleb alustada hiljemalt 9 kuu </a:t>
            </a:r>
            <a:r>
              <a:rPr lang="et-EE" sz="2000" dirty="0">
                <a:latin typeface="Calibri" panose="020F0502020204030204" pitchFamily="34" charset="0"/>
                <a:ea typeface="Calibri" panose="020F0502020204030204" pitchFamily="34" charset="0"/>
                <a:cs typeface="Calibri" panose="020F0502020204030204" pitchFamily="34" charset="0"/>
              </a:rPr>
              <a:t>jooksul arvates PRIA otsusest. E-PRIA süsteem saadab automaatse meeldetuletuse, et toetatava tegevusega tuleb alustada hiljemalt 9 kuu jooksul ja tähtaeg on saabumas. </a:t>
            </a:r>
          </a:p>
          <a:p>
            <a:r>
              <a:rPr lang="et-EE" sz="2000" dirty="0">
                <a:latin typeface="Calibri" panose="020F0502020204030204" pitchFamily="34" charset="0"/>
                <a:ea typeface="Calibri" panose="020F0502020204030204" pitchFamily="34" charset="0"/>
                <a:cs typeface="Calibri" panose="020F0502020204030204" pitchFamily="34" charset="0"/>
              </a:rPr>
              <a:t>Kui ühe etapi tulemused on saavutatud, saab kohe </a:t>
            </a:r>
            <a:r>
              <a:rPr lang="et-EE" sz="2000" b="1" dirty="0">
                <a:latin typeface="Calibri" panose="020F0502020204030204" pitchFamily="34" charset="0"/>
                <a:ea typeface="Calibri" panose="020F0502020204030204" pitchFamily="34" charset="0"/>
                <a:cs typeface="Calibri" panose="020F0502020204030204" pitchFamily="34" charset="0"/>
              </a:rPr>
              <a:t>maksetaotluse esitada </a:t>
            </a:r>
            <a:r>
              <a:rPr lang="et-EE" sz="2000" dirty="0">
                <a:latin typeface="Calibri" panose="020F0502020204030204" pitchFamily="34" charset="0"/>
                <a:ea typeface="Calibri" panose="020F0502020204030204" pitchFamily="34" charset="0"/>
                <a:cs typeface="Calibri" panose="020F0502020204030204" pitchFamily="34" charset="0"/>
              </a:rPr>
              <a:t>ning laekunud raha kasutada uue etapi tegevuste rahastamiseks. Samal ajal saavad menetluses olla maksetaotlused ka näiteks kahe vaheetapi kohta (mõlemad täielikult ellu viidud ja eesmärgid saavutatud).</a:t>
            </a:r>
          </a:p>
          <a:p>
            <a:r>
              <a:rPr lang="et-EE" sz="2000" dirty="0">
                <a:latin typeface="Calibri" panose="020F0502020204030204" pitchFamily="34" charset="0"/>
                <a:ea typeface="Calibri" panose="020F0502020204030204" pitchFamily="34" charset="0"/>
                <a:cs typeface="Calibri" panose="020F0502020204030204" pitchFamily="34" charset="0"/>
              </a:rPr>
              <a:t>Projektitoetuse taotleja peab viima toetatava tegevuse ellu</a:t>
            </a:r>
            <a:r>
              <a:rPr lang="et-EE" sz="2000" b="1" dirty="0">
                <a:latin typeface="Calibri" panose="020F0502020204030204" pitchFamily="34" charset="0"/>
                <a:ea typeface="Calibri" panose="020F0502020204030204" pitchFamily="34" charset="0"/>
                <a:cs typeface="Calibri" panose="020F0502020204030204" pitchFamily="34" charset="0"/>
              </a:rPr>
              <a:t> tegevuskava kohaselt </a:t>
            </a:r>
            <a:r>
              <a:rPr lang="et-EE" sz="2000" dirty="0">
                <a:latin typeface="Calibri" panose="020F0502020204030204" pitchFamily="34" charset="0"/>
                <a:ea typeface="Calibri" panose="020F0502020204030204" pitchFamily="34" charset="0"/>
                <a:cs typeface="Calibri" panose="020F0502020204030204" pitchFamily="34" charset="0"/>
              </a:rPr>
              <a:t>ning saavutama toetatava tegevuse eesmärgi ja tulemuse. </a:t>
            </a:r>
          </a:p>
          <a:p>
            <a:r>
              <a:rPr lang="et-EE" sz="2000" b="1" dirty="0">
                <a:latin typeface="Calibri" panose="020F0502020204030204" pitchFamily="34" charset="0"/>
                <a:ea typeface="Calibri" panose="020F0502020204030204" pitchFamily="34" charset="0"/>
                <a:cs typeface="Calibri" panose="020F0502020204030204" pitchFamily="34" charset="0"/>
              </a:rPr>
              <a:t>Toetatava tegevuse elluviimine</a:t>
            </a:r>
            <a:r>
              <a:rPr lang="et-EE" sz="2000" dirty="0">
                <a:latin typeface="Calibri" panose="020F0502020204030204" pitchFamily="34" charset="0"/>
                <a:ea typeface="Calibri" panose="020F0502020204030204" pitchFamily="34" charset="0"/>
                <a:cs typeface="Calibri" panose="020F0502020204030204" pitchFamily="34" charset="0"/>
              </a:rPr>
              <a:t>, sh selle etapi elluviimine </a:t>
            </a:r>
            <a:r>
              <a:rPr lang="et-EE" sz="2000" b="1" dirty="0">
                <a:latin typeface="Calibri" panose="020F0502020204030204" pitchFamily="34" charset="0"/>
                <a:ea typeface="Calibri" panose="020F0502020204030204" pitchFamily="34" charset="0"/>
                <a:cs typeface="Calibri" panose="020F0502020204030204" pitchFamily="34" charset="0"/>
              </a:rPr>
              <a:t>ei tohi erineda </a:t>
            </a:r>
            <a:r>
              <a:rPr lang="et-EE" sz="2000" dirty="0">
                <a:latin typeface="Calibri" panose="020F0502020204030204" pitchFamily="34" charset="0"/>
                <a:ea typeface="Calibri" panose="020F0502020204030204" pitchFamily="34" charset="0"/>
                <a:cs typeface="Calibri" panose="020F0502020204030204" pitchFamily="34" charset="0"/>
              </a:rPr>
              <a:t>sellest, mis on algselt projektitaotluse raames, sh eelarveprojekti ja ühistegevuste tegevuskava kohaselt kokku lepitud. </a:t>
            </a:r>
          </a:p>
          <a:p>
            <a:endParaRPr lang="et-EE"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lt 4">
            <a:extLst>
              <a:ext uri="{FF2B5EF4-FFF2-40B4-BE49-F238E27FC236}">
                <a16:creationId xmlns:a16="http://schemas.microsoft.com/office/drawing/2014/main" id="{E369A831-A176-D82D-5EE6-BD3A9187E96A}"/>
              </a:ext>
            </a:extLst>
          </p:cNvPr>
          <p:cNvPicPr>
            <a:picLocks noChangeAspect="1"/>
          </p:cNvPicPr>
          <p:nvPr/>
        </p:nvPicPr>
        <p:blipFill>
          <a:blip r:embed="rId2"/>
          <a:stretch>
            <a:fillRect/>
          </a:stretch>
        </p:blipFill>
        <p:spPr>
          <a:xfrm>
            <a:off x="0" y="6409004"/>
            <a:ext cx="2299855" cy="448996"/>
          </a:xfrm>
          <a:prstGeom prst="rect">
            <a:avLst/>
          </a:prstGeom>
        </p:spPr>
      </p:pic>
      <p:pic>
        <p:nvPicPr>
          <p:cNvPr id="4" name="Pilt 3">
            <a:extLst>
              <a:ext uri="{FF2B5EF4-FFF2-40B4-BE49-F238E27FC236}">
                <a16:creationId xmlns:a16="http://schemas.microsoft.com/office/drawing/2014/main" id="{CA18C63B-A996-8EEF-5FC0-955F4C906CC8}"/>
              </a:ext>
            </a:extLst>
          </p:cNvPr>
          <p:cNvPicPr>
            <a:picLocks noChangeAspect="1"/>
          </p:cNvPicPr>
          <p:nvPr/>
        </p:nvPicPr>
        <p:blipFill>
          <a:blip r:embed="rId3"/>
          <a:stretch>
            <a:fillRect/>
          </a:stretch>
        </p:blipFill>
        <p:spPr>
          <a:xfrm>
            <a:off x="10303464" y="6206836"/>
            <a:ext cx="1597290" cy="396274"/>
          </a:xfrm>
          <a:prstGeom prst="rect">
            <a:avLst/>
          </a:prstGeom>
        </p:spPr>
      </p:pic>
    </p:spTree>
    <p:extLst>
      <p:ext uri="{BB962C8B-B14F-4D97-AF65-F5344CB8AC3E}">
        <p14:creationId xmlns:p14="http://schemas.microsoft.com/office/powerpoint/2010/main" val="1470793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6AAC0175-449A-3237-FF67-3C1E95D1511F}"/>
              </a:ext>
            </a:extLst>
          </p:cNvPr>
          <p:cNvSpPr>
            <a:spLocks noGrp="1"/>
          </p:cNvSpPr>
          <p:nvPr>
            <p:ph type="title"/>
          </p:nvPr>
        </p:nvSpPr>
        <p:spPr>
          <a:xfrm>
            <a:off x="1935160" y="498515"/>
            <a:ext cx="7421535" cy="503383"/>
          </a:xfrm>
        </p:spPr>
        <p:txBody>
          <a:bodyPr>
            <a:normAutofit/>
          </a:bodyPr>
          <a:lstStyle/>
          <a:p>
            <a:pPr algn="ctr"/>
            <a:r>
              <a:rPr lang="et-EE" sz="2400" b="1" dirty="0">
                <a:solidFill>
                  <a:schemeClr val="accent2">
                    <a:lumMod val="75000"/>
                  </a:schemeClr>
                </a:solidFill>
                <a:hlinkClick r:id="rId2">
                  <a:extLst>
                    <a:ext uri="{A12FA001-AC4F-418D-AE19-62706E023703}">
                      <ahyp:hlinkClr xmlns:ahyp="http://schemas.microsoft.com/office/drawing/2018/hyperlinkcolor" val="tx"/>
                    </a:ext>
                  </a:extLst>
                </a:hlinkClick>
              </a:rPr>
              <a:t>Tegevuste elluviimise aeg</a:t>
            </a:r>
            <a:endParaRPr lang="et-EE" sz="2400" b="1" dirty="0">
              <a:solidFill>
                <a:schemeClr val="accent2">
                  <a:lumMod val="75000"/>
                </a:schemeClr>
              </a:solidFill>
            </a:endParaRPr>
          </a:p>
        </p:txBody>
      </p:sp>
      <p:pic>
        <p:nvPicPr>
          <p:cNvPr id="5" name="Pilt 4">
            <a:extLst>
              <a:ext uri="{FF2B5EF4-FFF2-40B4-BE49-F238E27FC236}">
                <a16:creationId xmlns:a16="http://schemas.microsoft.com/office/drawing/2014/main" id="{F399DE1D-AF38-BE09-1308-749CA3EB4338}"/>
              </a:ext>
            </a:extLst>
          </p:cNvPr>
          <p:cNvPicPr>
            <a:picLocks noChangeAspect="1"/>
          </p:cNvPicPr>
          <p:nvPr/>
        </p:nvPicPr>
        <p:blipFill rotWithShape="1">
          <a:blip r:embed="rId3"/>
          <a:srcRect l="31183" t="9091" r="41675"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sp>
        <p:nvSpPr>
          <p:cNvPr id="3" name="Sisu kohatäide 2">
            <a:extLst>
              <a:ext uri="{FF2B5EF4-FFF2-40B4-BE49-F238E27FC236}">
                <a16:creationId xmlns:a16="http://schemas.microsoft.com/office/drawing/2014/main" id="{5FF309A1-66E3-580D-E3FB-2A93B616E08C}"/>
              </a:ext>
            </a:extLst>
          </p:cNvPr>
          <p:cNvSpPr>
            <a:spLocks noGrp="1"/>
          </p:cNvSpPr>
          <p:nvPr>
            <p:ph idx="1"/>
          </p:nvPr>
        </p:nvSpPr>
        <p:spPr>
          <a:xfrm>
            <a:off x="2285841" y="1717964"/>
            <a:ext cx="7873144" cy="4257962"/>
          </a:xfrm>
        </p:spPr>
        <p:txBody>
          <a:bodyPr>
            <a:noAutofit/>
          </a:bodyPr>
          <a:lstStyle/>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Ühistegevuse korral viib tegevuskava ellu kuni 2 aasta jooksul arvates PRIA otsusest, ent esitatud tegevuskava järgi.</a:t>
            </a:r>
          </a:p>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Tegevuse etapiviisilisel elluviimisel tuleb esimese etapiga tuleb alustada hiljemalt 9 kuu jooksul (arvates PRIA otsusest). E-PRIA süsteem saadab automaatse meeldetuletuse, et toetatava tegevusega tuleb alustada hiljemalt 9 kuu jooksul ja tähtaeg on saabumas. Taotleja peab teavitusele etteantud ajaks vastama, st esitama kinnituse, et tegevustega on alustatud. Tegevuse etapiga alustamise tõendamiseks sobib näiteks tellimuse kinnitus, akt või muu asjakohane dokument. Kui taotleja ei ole tegevustega alustanud 9 kuu jooksul, tunnistatakse toetuse määramise otsus kehtetuks (§ 29).</a:t>
            </a:r>
          </a:p>
          <a:p>
            <a:pPr>
              <a:lnSpc>
                <a:spcPct val="90000"/>
              </a:lnSpc>
            </a:pPr>
            <a:r>
              <a:rPr lang="et-EE" sz="2000" dirty="0">
                <a:latin typeface="Calibri" panose="020F0502020204030204" pitchFamily="34" charset="0"/>
                <a:ea typeface="Calibri" panose="020F0502020204030204" pitchFamily="34" charset="0"/>
                <a:cs typeface="Calibri" panose="020F0502020204030204" pitchFamily="34" charset="0"/>
              </a:rPr>
              <a:t>PRIA järelevalve periood arvates PRIA poolt viimase toetusosa maksmisest vähemalt 3 aastat kui taotleja on  MTÜ, SA, KOV</a:t>
            </a:r>
          </a:p>
        </p:txBody>
      </p:sp>
      <p:pic>
        <p:nvPicPr>
          <p:cNvPr id="6" name="Pilt 5">
            <a:extLst>
              <a:ext uri="{FF2B5EF4-FFF2-40B4-BE49-F238E27FC236}">
                <a16:creationId xmlns:a16="http://schemas.microsoft.com/office/drawing/2014/main" id="{D2BD37A9-ECD3-A1EA-ED51-1B566BB7E873}"/>
              </a:ext>
            </a:extLst>
          </p:cNvPr>
          <p:cNvPicPr>
            <a:picLocks noChangeAspect="1"/>
          </p:cNvPicPr>
          <p:nvPr/>
        </p:nvPicPr>
        <p:blipFill>
          <a:blip r:embed="rId4"/>
          <a:stretch>
            <a:fillRect/>
          </a:stretch>
        </p:blipFill>
        <p:spPr>
          <a:xfrm>
            <a:off x="238327" y="6193138"/>
            <a:ext cx="1597290" cy="396274"/>
          </a:xfrm>
          <a:prstGeom prst="rect">
            <a:avLst/>
          </a:prstGeom>
        </p:spPr>
      </p:pic>
    </p:spTree>
    <p:extLst>
      <p:ext uri="{BB962C8B-B14F-4D97-AF65-F5344CB8AC3E}">
        <p14:creationId xmlns:p14="http://schemas.microsoft.com/office/powerpoint/2010/main" val="2930655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FAC60780-A499-13EC-ECEA-286D0ED98471}"/>
              </a:ext>
            </a:extLst>
          </p:cNvPr>
          <p:cNvSpPr>
            <a:spLocks noGrp="1"/>
          </p:cNvSpPr>
          <p:nvPr>
            <p:ph type="title"/>
          </p:nvPr>
        </p:nvSpPr>
        <p:spPr>
          <a:xfrm>
            <a:off x="580568" y="335256"/>
            <a:ext cx="8596668" cy="634008"/>
          </a:xfrm>
        </p:spPr>
        <p:txBody>
          <a:bodyPr>
            <a:normAutofit/>
          </a:bodyPr>
          <a:lstStyle/>
          <a:p>
            <a:pPr algn="ctr"/>
            <a:r>
              <a:rPr lang="et-EE" sz="2400" b="1">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Maksetaotlus (§ 35) ja toetuse saaja kohustused (§ 34)</a:t>
            </a:r>
            <a:endParaRPr lang="et-EE" sz="24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3" name="Sisu kohatäide 2">
            <a:extLst>
              <a:ext uri="{FF2B5EF4-FFF2-40B4-BE49-F238E27FC236}">
                <a16:creationId xmlns:a16="http://schemas.microsoft.com/office/drawing/2014/main" id="{F4C9651B-F5FA-0AA3-A976-233675E6FC88}"/>
              </a:ext>
            </a:extLst>
          </p:cNvPr>
          <p:cNvSpPr>
            <a:spLocks noGrp="1"/>
          </p:cNvSpPr>
          <p:nvPr>
            <p:ph idx="1"/>
          </p:nvPr>
        </p:nvSpPr>
        <p:spPr>
          <a:xfrm>
            <a:off x="790880" y="906537"/>
            <a:ext cx="8831979" cy="5044926"/>
          </a:xfrm>
        </p:spPr>
        <p:txBody>
          <a:bodyPr>
            <a:normAutofit fontScale="92500" lnSpcReduction="20000"/>
          </a:bodyPr>
          <a:lstStyle/>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Projektitoetus makstakse kindlasummalise maksena taotluses esitatud eelarveprojekti (tegevuskava) alusel.</a:t>
            </a:r>
          </a:p>
          <a:p>
            <a:r>
              <a:rPr lang="et-EE" dirty="0">
                <a:latin typeface="Calibri" panose="020F0502020204030204" pitchFamily="34" charset="0"/>
                <a:ea typeface="Calibri" panose="020F0502020204030204" pitchFamily="34" charset="0"/>
                <a:cs typeface="Calibri" panose="020F0502020204030204" pitchFamily="34" charset="0"/>
              </a:rPr>
              <a:t> </a:t>
            </a:r>
            <a:r>
              <a:rPr lang="et-EE" b="1" dirty="0">
                <a:latin typeface="Calibri" panose="020F0502020204030204" pitchFamily="34" charset="0"/>
                <a:ea typeface="Calibri" panose="020F0502020204030204" pitchFamily="34" charset="0"/>
                <a:cs typeface="Calibri" panose="020F0502020204030204" pitchFamily="34" charset="0"/>
              </a:rPr>
              <a:t>Maksetaotluses vajalikud dokumendid:</a:t>
            </a:r>
          </a:p>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 1) aruanne, mis sisaldab </a:t>
            </a:r>
            <a:r>
              <a:rPr lang="et-EE" dirty="0" err="1">
                <a:latin typeface="Calibri" panose="020F0502020204030204" pitchFamily="34" charset="0"/>
                <a:ea typeface="Calibri" panose="020F0502020204030204" pitchFamily="34" charset="0"/>
                <a:cs typeface="Calibri" panose="020F0502020204030204" pitchFamily="34" charset="0"/>
              </a:rPr>
              <a:t>elluviidud</a:t>
            </a:r>
            <a:r>
              <a:rPr lang="et-EE" dirty="0">
                <a:latin typeface="Calibri" panose="020F0502020204030204" pitchFamily="34" charset="0"/>
                <a:ea typeface="Calibri" panose="020F0502020204030204" pitchFamily="34" charset="0"/>
                <a:cs typeface="Calibri" panose="020F0502020204030204" pitchFamily="34" charset="0"/>
              </a:rPr>
              <a:t> tegevuse või selle etapi ning eesmärgi täitmise ja tulemuse saavutamise kirjeldust;</a:t>
            </a:r>
          </a:p>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 2) dokument, mis tõendab, et tegevus või selle etapp on ellu viidud ning eesmärk on täidetud ja tulemus on saavutatud; Tegevuse elluviimist tõendavad dokumendid: (tõendusviis valitakse juba taotlust esitades) fotod, lähetusaruanne, osalejate nimekiri, päevakava, palgaleht, vastuvõtmis/üleandmisakt jm </a:t>
            </a:r>
          </a:p>
          <a:p>
            <a:pPr marL="0" indent="0">
              <a:buNone/>
            </a:pPr>
            <a:r>
              <a:rPr lang="et-EE" dirty="0">
                <a:latin typeface="Calibri" panose="020F0502020204030204" pitchFamily="34" charset="0"/>
                <a:ea typeface="Calibri" panose="020F0502020204030204" pitchFamily="34" charset="0"/>
                <a:cs typeface="Calibri" panose="020F0502020204030204" pitchFamily="34" charset="0"/>
              </a:rPr>
              <a:t>Nõuetekohase maksetaotluse ja dokumentide esitamisel teeb PRIA projektitoetuse maksmise otsuse sellise aja jooksul, et toetusraha oleks võimalik kanda projektitoetuse saaja arvelduskontole 40 tööpäeva jooksul arvates kõigi §-s 35 sätestatud nõuetekohaste dokumentide ja andmete esitamisest.</a:t>
            </a:r>
          </a:p>
          <a:p>
            <a:r>
              <a:rPr lang="et-EE" b="1" dirty="0">
                <a:latin typeface="Calibri" panose="020F0502020204030204" pitchFamily="34" charset="0"/>
                <a:ea typeface="Calibri" panose="020F0502020204030204" pitchFamily="34" charset="0"/>
                <a:cs typeface="Calibri" panose="020F0502020204030204" pitchFamily="34" charset="0"/>
              </a:rPr>
              <a:t>Toetuse saaja kohustub</a:t>
            </a:r>
            <a:r>
              <a:rPr lang="et-EE" dirty="0">
                <a:latin typeface="Calibri" panose="020F0502020204030204" pitchFamily="34" charset="0"/>
                <a:ea typeface="Calibri" panose="020F0502020204030204" pitchFamily="34" charset="0"/>
                <a:cs typeface="Calibri" panose="020F0502020204030204" pitchFamily="34" charset="0"/>
              </a:rPr>
              <a:t>:  </a:t>
            </a:r>
          </a:p>
          <a:p>
            <a:pPr>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Säilitama kõiki projektitoetusega seotud dokumente!</a:t>
            </a:r>
          </a:p>
          <a:p>
            <a:pPr>
              <a:buFont typeface="Wingdings" panose="05000000000000000000" pitchFamily="2" charset="2"/>
              <a:buChar char="§"/>
            </a:pPr>
            <a:r>
              <a:rPr lang="et-EE" dirty="0">
                <a:latin typeface="Calibri" panose="020F0502020204030204" pitchFamily="34" charset="0"/>
                <a:ea typeface="Calibri" panose="020F0502020204030204" pitchFamily="34" charset="0"/>
                <a:cs typeface="Calibri" panose="020F0502020204030204" pitchFamily="34" charset="0"/>
              </a:rPr>
              <a:t>Avalikkuse teavitamise kohustus! Avalik teavitus, et tegevus on </a:t>
            </a:r>
            <a:r>
              <a:rPr lang="et-EE" dirty="0" err="1">
                <a:latin typeface="Calibri" panose="020F0502020204030204" pitchFamily="34" charset="0"/>
                <a:ea typeface="Calibri" panose="020F0502020204030204" pitchFamily="34" charset="0"/>
                <a:cs typeface="Calibri" panose="020F0502020204030204" pitchFamily="34" charset="0"/>
              </a:rPr>
              <a:t>elluviidud</a:t>
            </a:r>
            <a:r>
              <a:rPr lang="et-EE" dirty="0">
                <a:latin typeface="Calibri" panose="020F0502020204030204" pitchFamily="34" charset="0"/>
                <a:ea typeface="Calibri" panose="020F0502020204030204" pitchFamily="34" charset="0"/>
                <a:cs typeface="Calibri" panose="020F0502020204030204" pitchFamily="34" charset="0"/>
              </a:rPr>
              <a:t> EAFRD toetuse abil, ning kasutab selleks ettenähtud sümboleid ja teavitustegevusi (</a:t>
            </a:r>
            <a:r>
              <a:rPr lang="et-EE" dirty="0">
                <a:latin typeface="Calibri" panose="020F0502020204030204" pitchFamily="34" charset="0"/>
                <a:ea typeface="Calibri" panose="020F0502020204030204" pitchFamily="34" charset="0"/>
                <a:cs typeface="Calibri" panose="020F0502020204030204" pitchFamily="34" charset="0"/>
                <a:hlinkClick r:id="rId2"/>
              </a:rPr>
              <a:t>https://raplaleader.ee/elluviijale/</a:t>
            </a:r>
            <a:r>
              <a:rPr lang="et-EE" dirty="0">
                <a:latin typeface="Calibri" panose="020F0502020204030204" pitchFamily="34" charset="0"/>
                <a:ea typeface="Calibri" panose="020F0502020204030204" pitchFamily="34" charset="0"/>
                <a:cs typeface="Calibri" panose="020F0502020204030204" pitchFamily="34" charset="0"/>
              </a:rPr>
              <a:t>).</a:t>
            </a:r>
          </a:p>
          <a:p>
            <a:pPr>
              <a:buFont typeface="Wingdings" panose="05000000000000000000" pitchFamily="2" charset="2"/>
              <a:buChar char="§"/>
            </a:pPr>
            <a:endParaRPr lang="et-EE" dirty="0">
              <a:latin typeface="Calibri" panose="020F0502020204030204" pitchFamily="34" charset="0"/>
              <a:ea typeface="Calibri" panose="020F0502020204030204" pitchFamily="34" charset="0"/>
              <a:cs typeface="Calibri" panose="020F0502020204030204" pitchFamily="34" charset="0"/>
            </a:endParaRPr>
          </a:p>
          <a:p>
            <a:endParaRPr lang="et-EE" dirty="0">
              <a:latin typeface="Calibri" panose="020F0502020204030204" pitchFamily="34" charset="0"/>
              <a:ea typeface="Calibri" panose="020F0502020204030204" pitchFamily="34" charset="0"/>
              <a:cs typeface="Calibri" panose="020F0502020204030204" pitchFamily="34" charset="0"/>
            </a:endParaRPr>
          </a:p>
          <a:p>
            <a:endParaRPr lang="et-EE" dirty="0">
              <a:latin typeface="Calibri" panose="020F0502020204030204" pitchFamily="34" charset="0"/>
              <a:ea typeface="Calibri" panose="020F0502020204030204" pitchFamily="34" charset="0"/>
              <a:cs typeface="Calibri" panose="020F0502020204030204" pitchFamily="34" charset="0"/>
            </a:endParaRPr>
          </a:p>
        </p:txBody>
      </p:sp>
      <p:pic>
        <p:nvPicPr>
          <p:cNvPr id="4" name="Pilt 3">
            <a:extLst>
              <a:ext uri="{FF2B5EF4-FFF2-40B4-BE49-F238E27FC236}">
                <a16:creationId xmlns:a16="http://schemas.microsoft.com/office/drawing/2014/main" id="{86346B15-53CD-5405-7F73-600F727383E5}"/>
              </a:ext>
            </a:extLst>
          </p:cNvPr>
          <p:cNvPicPr>
            <a:picLocks noChangeAspect="1"/>
          </p:cNvPicPr>
          <p:nvPr/>
        </p:nvPicPr>
        <p:blipFill>
          <a:blip r:embed="rId3"/>
          <a:stretch>
            <a:fillRect/>
          </a:stretch>
        </p:blipFill>
        <p:spPr>
          <a:xfrm>
            <a:off x="10183680" y="6097888"/>
            <a:ext cx="1597290" cy="396274"/>
          </a:xfrm>
          <a:prstGeom prst="rect">
            <a:avLst/>
          </a:prstGeom>
        </p:spPr>
      </p:pic>
    </p:spTree>
    <p:extLst>
      <p:ext uri="{BB962C8B-B14F-4D97-AF65-F5344CB8AC3E}">
        <p14:creationId xmlns:p14="http://schemas.microsoft.com/office/powerpoint/2010/main" val="21417016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ealkiri 1">
            <a:extLst>
              <a:ext uri="{FF2B5EF4-FFF2-40B4-BE49-F238E27FC236}">
                <a16:creationId xmlns:a16="http://schemas.microsoft.com/office/drawing/2014/main" id="{033BA9B1-9FA9-790E-3ECB-E97FAC424FEE}"/>
              </a:ext>
            </a:extLst>
          </p:cNvPr>
          <p:cNvSpPr>
            <a:spLocks noGrp="1"/>
          </p:cNvSpPr>
          <p:nvPr>
            <p:ph type="title"/>
          </p:nvPr>
        </p:nvSpPr>
        <p:spPr>
          <a:xfrm>
            <a:off x="1043950" y="1179151"/>
            <a:ext cx="3300646" cy="4463889"/>
          </a:xfrm>
        </p:spPr>
        <p:txBody>
          <a:bodyPr anchor="ctr">
            <a:normAutofit/>
          </a:bodyPr>
          <a:lstStyle/>
          <a:p>
            <a:r>
              <a:rPr lang="et-EE"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Taotlejale olulised materjalid</a:t>
            </a:r>
          </a:p>
        </p:txBody>
      </p:sp>
      <p:sp>
        <p:nvSpPr>
          <p:cNvPr id="3" name="Sisu kohatäide 2">
            <a:extLst>
              <a:ext uri="{FF2B5EF4-FFF2-40B4-BE49-F238E27FC236}">
                <a16:creationId xmlns:a16="http://schemas.microsoft.com/office/drawing/2014/main" id="{9E257092-3E95-BCAD-034A-A33431B35CF2}"/>
              </a:ext>
            </a:extLst>
          </p:cNvPr>
          <p:cNvSpPr>
            <a:spLocks noGrp="1"/>
          </p:cNvSpPr>
          <p:nvPr>
            <p:ph idx="1"/>
          </p:nvPr>
        </p:nvSpPr>
        <p:spPr>
          <a:xfrm>
            <a:off x="3398982" y="711200"/>
            <a:ext cx="6308436" cy="5458691"/>
          </a:xfrm>
        </p:spPr>
        <p:txBody>
          <a:bodyPr anchor="ctr">
            <a:normAutofit/>
          </a:bodyPr>
          <a:lstStyle/>
          <a:p>
            <a:r>
              <a:rPr lang="et-EE" sz="2000" dirty="0"/>
              <a:t>Kehtiv regionaalministri määrus nr 29 </a:t>
            </a:r>
            <a:r>
              <a:rPr lang="et-EE" sz="2000" dirty="0">
                <a:hlinkClick r:id="rId2"/>
              </a:rPr>
              <a:t>LEADER kohaliku arengu strateegia 2023– 2027 </a:t>
            </a:r>
            <a:r>
              <a:rPr lang="et-EE" sz="2000" dirty="0"/>
              <a:t>rakendamine Taotlejale oluline info alates peatükist 6! </a:t>
            </a:r>
          </a:p>
          <a:p>
            <a:r>
              <a:rPr lang="et-EE" sz="2000" dirty="0">
                <a:hlinkClick r:id="rId3"/>
              </a:rPr>
              <a:t>Raplamaa Partnerluskogu strateegia 2023-2029 </a:t>
            </a:r>
            <a:endParaRPr lang="et-EE" sz="2000" dirty="0"/>
          </a:p>
          <a:p>
            <a:r>
              <a:rPr lang="et-EE" sz="2000" dirty="0">
                <a:hlinkClick r:id="rId4"/>
              </a:rPr>
              <a:t>Meetmelehed</a:t>
            </a:r>
            <a:r>
              <a:rPr lang="et-EE" sz="2000" dirty="0">
                <a:hlinkClick r:id="rId5"/>
              </a:rPr>
              <a:t> </a:t>
            </a:r>
            <a:r>
              <a:rPr lang="et-EE" sz="2000" dirty="0"/>
              <a:t>ja </a:t>
            </a:r>
            <a:r>
              <a:rPr lang="et-EE" sz="2000" dirty="0">
                <a:hlinkClick r:id="rId6"/>
              </a:rPr>
              <a:t>hindamiskriteeriumid </a:t>
            </a:r>
            <a:endParaRPr lang="et-EE" sz="2000" dirty="0"/>
          </a:p>
          <a:p>
            <a:r>
              <a:rPr lang="et-EE" sz="2000" dirty="0">
                <a:hlinkClick r:id="rId7"/>
              </a:rPr>
              <a:t>PRIA nõutavad vormid </a:t>
            </a:r>
            <a:endParaRPr lang="et-EE" sz="2000" dirty="0"/>
          </a:p>
          <a:p>
            <a:r>
              <a:rPr lang="et-EE" sz="2000" dirty="0"/>
              <a:t>Pria.ee </a:t>
            </a:r>
            <a:r>
              <a:rPr lang="et-EE" sz="2000" dirty="0">
                <a:hlinkClick r:id="rId8"/>
              </a:rPr>
              <a:t>LEADER-projektitoetuse info</a:t>
            </a:r>
            <a:endParaRPr lang="et-EE" sz="2000" dirty="0"/>
          </a:p>
          <a:p>
            <a:r>
              <a:rPr lang="et-EE" sz="2000" dirty="0"/>
              <a:t>Abiks taotlejale (</a:t>
            </a:r>
            <a:r>
              <a:rPr lang="et-EE" sz="2000" dirty="0">
                <a:hlinkClick r:id="rId9"/>
              </a:rPr>
              <a:t>Raplamaa Partnerluskogu </a:t>
            </a:r>
            <a:r>
              <a:rPr lang="et-EE" sz="2000" dirty="0"/>
              <a:t>vormid ühisprojektidele)</a:t>
            </a:r>
          </a:p>
        </p:txBody>
      </p:sp>
      <p:pic>
        <p:nvPicPr>
          <p:cNvPr id="4" name="Pilt 3">
            <a:extLst>
              <a:ext uri="{FF2B5EF4-FFF2-40B4-BE49-F238E27FC236}">
                <a16:creationId xmlns:a16="http://schemas.microsoft.com/office/drawing/2014/main" id="{42F5D57A-8F4A-5045-4FA4-10067430565D}"/>
              </a:ext>
            </a:extLst>
          </p:cNvPr>
          <p:cNvPicPr>
            <a:picLocks noChangeAspect="1"/>
          </p:cNvPicPr>
          <p:nvPr/>
        </p:nvPicPr>
        <p:blipFill>
          <a:blip r:embed="rId10"/>
          <a:stretch>
            <a:fillRect/>
          </a:stretch>
        </p:blipFill>
        <p:spPr>
          <a:xfrm>
            <a:off x="245305" y="6293716"/>
            <a:ext cx="1597290" cy="396274"/>
          </a:xfrm>
          <a:prstGeom prst="rect">
            <a:avLst/>
          </a:prstGeom>
        </p:spPr>
      </p:pic>
    </p:spTree>
    <p:extLst>
      <p:ext uri="{BB962C8B-B14F-4D97-AF65-F5344CB8AC3E}">
        <p14:creationId xmlns:p14="http://schemas.microsoft.com/office/powerpoint/2010/main" val="3527233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isu kohatäide 2">
            <a:extLst>
              <a:ext uri="{FF2B5EF4-FFF2-40B4-BE49-F238E27FC236}">
                <a16:creationId xmlns:a16="http://schemas.microsoft.com/office/drawing/2014/main" id="{0C9C94B9-2392-45D5-9B6E-CB409F30B075}"/>
              </a:ext>
            </a:extLst>
          </p:cNvPr>
          <p:cNvSpPr>
            <a:spLocks noGrp="1"/>
          </p:cNvSpPr>
          <p:nvPr>
            <p:ph idx="1"/>
          </p:nvPr>
        </p:nvSpPr>
        <p:spPr>
          <a:xfrm>
            <a:off x="3759200" y="600364"/>
            <a:ext cx="6710679" cy="6048915"/>
          </a:xfrm>
        </p:spPr>
        <p:txBody>
          <a:bodyPr>
            <a:normAutofit fontScale="92500" lnSpcReduction="10000"/>
          </a:bodyPr>
          <a:lstStyle/>
          <a:p>
            <a:pPr marL="68580" indent="0" algn="ctr">
              <a:lnSpc>
                <a:spcPct val="90000"/>
              </a:lnSpc>
              <a:buNone/>
            </a:pPr>
            <a:endParaRPr lang="et-EE" sz="2000" b="1" dirty="0">
              <a:latin typeface="Calibri" panose="020F0502020204030204" pitchFamily="34" charset="0"/>
              <a:ea typeface="Calibri" panose="020F0502020204030204" pitchFamily="34" charset="0"/>
              <a:cs typeface="Calibri" panose="020F0502020204030204" pitchFamily="34" charset="0"/>
            </a:endParaRPr>
          </a:p>
          <a:p>
            <a:pPr marL="68580" indent="0">
              <a:lnSpc>
                <a:spcPct val="90000"/>
              </a:lnSpc>
              <a:buNone/>
            </a:pPr>
            <a:r>
              <a:rPr lang="et-EE" sz="2000" b="1" dirty="0">
                <a:solidFill>
                  <a:schemeClr val="accent2"/>
                </a:solidFill>
                <a:latin typeface="Calibri" panose="020F0502020204030204" pitchFamily="34" charset="0"/>
                <a:ea typeface="Calibri" panose="020F0502020204030204" pitchFamily="34" charset="0"/>
                <a:cs typeface="Calibri" panose="020F0502020204030204" pitchFamily="34" charset="0"/>
              </a:rPr>
              <a:t>Taotluste menetlemine</a:t>
            </a:r>
            <a:r>
              <a:rPr lang="et-EE" sz="2000" b="1" dirty="0">
                <a:latin typeface="Calibri" panose="020F0502020204030204" pitchFamily="34" charset="0"/>
                <a:ea typeface="Calibri" panose="020F0502020204030204" pitchFamily="34" charset="0"/>
                <a:cs typeface="Calibri" panose="020F0502020204030204" pitchFamily="34" charset="0"/>
              </a:rPr>
              <a:t>: 19.05.-08.06 menetleb büroo</a:t>
            </a:r>
          </a:p>
          <a:p>
            <a:pPr marL="68580" indent="0">
              <a:lnSpc>
                <a:spcPct val="90000"/>
              </a:lnSpc>
              <a:buNone/>
            </a:pPr>
            <a:r>
              <a:rPr lang="et-EE" sz="2000" b="1" dirty="0">
                <a:latin typeface="Calibri" panose="020F0502020204030204" pitchFamily="34" charset="0"/>
                <a:ea typeface="Calibri" panose="020F0502020204030204" pitchFamily="34" charset="0"/>
                <a:cs typeface="Calibri" panose="020F0502020204030204" pitchFamily="34" charset="0"/>
              </a:rPr>
              <a:t>					     09.06.-22.06 hindamine</a:t>
            </a:r>
          </a:p>
          <a:p>
            <a:pPr marL="68580" indent="0">
              <a:lnSpc>
                <a:spcPct val="90000"/>
              </a:lnSpc>
              <a:buNone/>
            </a:pPr>
            <a:r>
              <a:rPr lang="et-EE" sz="2000" b="1" dirty="0">
                <a:latin typeface="Calibri" panose="020F0502020204030204" pitchFamily="34" charset="0"/>
                <a:ea typeface="Calibri" panose="020F0502020204030204" pitchFamily="34" charset="0"/>
                <a:cs typeface="Calibri" panose="020F0502020204030204" pitchFamily="34" charset="0"/>
              </a:rPr>
              <a:t>					     22.-29.06 juhatus kinnitab        								paremusjärjestuse	</a:t>
            </a:r>
          </a:p>
          <a:p>
            <a:pPr marL="68580" indent="0">
              <a:lnSpc>
                <a:spcPct val="90000"/>
              </a:lnSpc>
              <a:buNone/>
            </a:pPr>
            <a:r>
              <a:rPr lang="et-EE" sz="2000" b="1" dirty="0">
                <a:latin typeface="Calibri" panose="020F0502020204030204" pitchFamily="34" charset="0"/>
                <a:ea typeface="Calibri" panose="020F0502020204030204" pitchFamily="34" charset="0"/>
                <a:cs typeface="Calibri" panose="020F0502020204030204" pitchFamily="34" charset="0"/>
              </a:rPr>
              <a:t>					      30.06. tegevusrühm esitab </a:t>
            </a:r>
            <a:r>
              <a:rPr lang="et-EE" sz="2000" b="1" dirty="0" err="1">
                <a:latin typeface="Calibri" panose="020F0502020204030204" pitchFamily="34" charset="0"/>
                <a:ea typeface="Calibri" panose="020F0502020204030204" pitchFamily="34" charset="0"/>
                <a:cs typeface="Calibri" panose="020F0502020204030204" pitchFamily="34" charset="0"/>
              </a:rPr>
              <a:t>PRIAle</a:t>
            </a:r>
            <a:r>
              <a:rPr lang="et-EE" sz="2000" b="1" dirty="0">
                <a:latin typeface="Calibri" panose="020F0502020204030204" pitchFamily="34" charset="0"/>
                <a:ea typeface="Calibri" panose="020F0502020204030204" pitchFamily="34" charset="0"/>
                <a:cs typeface="Calibri" panose="020F0502020204030204" pitchFamily="34" charset="0"/>
              </a:rPr>
              <a:t> 					                  paremusjärjestuse </a:t>
            </a:r>
          </a:p>
          <a:p>
            <a:pPr marL="68580" indent="0" algn="ctr">
              <a:lnSpc>
                <a:spcPct val="90000"/>
              </a:lnSpc>
              <a:buNone/>
            </a:pPr>
            <a:r>
              <a:rPr lang="et-EE" b="1" dirty="0">
                <a:latin typeface="Calibri" panose="020F0502020204030204" pitchFamily="34" charset="0"/>
                <a:ea typeface="Calibri" panose="020F0502020204030204" pitchFamily="34" charset="0"/>
                <a:cs typeface="Calibri" panose="020F0502020204030204" pitchFamily="34" charset="0"/>
              </a:rPr>
              <a:t> PRIA teeb projektitaotluse osalise või täieliku rahuldamise otsuse või projektitaotluse rahuldamata jätmise otsuse 70 tööpäeva jooksul </a:t>
            </a:r>
          </a:p>
          <a:p>
            <a:pPr marL="68580" marR="0" lvl="0" indent="0" algn="ctr" defTabSz="457200" rtl="0" eaLnBrk="1" fontAlgn="auto" latinLnBrk="0" hangingPunct="1">
              <a:lnSpc>
                <a:spcPct val="90000"/>
              </a:lnSpc>
              <a:spcBef>
                <a:spcPts val="1000"/>
              </a:spcBef>
              <a:spcAft>
                <a:spcPts val="0"/>
              </a:spcAft>
              <a:buClr>
                <a:srgbClr val="90C226"/>
              </a:buClr>
              <a:buSzPct val="80000"/>
              <a:buFont typeface="Wingdings 3" charset="2"/>
              <a:buNone/>
              <a:tabLst/>
              <a:defRPr/>
            </a:pPr>
            <a:endParaRPr kumimoji="0" lang="et-EE" sz="3300" b="1" i="0" u="none" strike="noStrike" kern="1200" cap="none" spc="0" normalizeH="0" baseline="0" noProof="0" dirty="0">
              <a:ln>
                <a:noFill/>
              </a:ln>
              <a:solidFill>
                <a:srgbClr val="54A021">
                  <a:lumMod val="75000"/>
                </a:srgbClr>
              </a:solidFill>
              <a:effectLst/>
              <a:uLnTx/>
              <a:uFillTx/>
              <a:latin typeface="Calibri" panose="020F0502020204030204" pitchFamily="34" charset="0"/>
              <a:ea typeface="Calibri" panose="020F0502020204030204" pitchFamily="34" charset="0"/>
              <a:cs typeface="Calibri" panose="020F0502020204030204" pitchFamily="34" charset="0"/>
            </a:endParaRPr>
          </a:p>
          <a:p>
            <a:pPr marL="68580" marR="0" lvl="0" indent="0" algn="ctr" defTabSz="457200" rtl="0" eaLnBrk="1" fontAlgn="auto" latinLnBrk="0" hangingPunct="1">
              <a:lnSpc>
                <a:spcPct val="90000"/>
              </a:lnSpc>
              <a:spcBef>
                <a:spcPts val="1000"/>
              </a:spcBef>
              <a:spcAft>
                <a:spcPts val="0"/>
              </a:spcAft>
              <a:buClr>
                <a:srgbClr val="90C226"/>
              </a:buClr>
              <a:buSzPct val="80000"/>
              <a:buFont typeface="Wingdings 3" charset="2"/>
              <a:buNone/>
              <a:tabLst/>
              <a:defRPr/>
            </a:pPr>
            <a:r>
              <a:rPr kumimoji="0" lang="et-EE" sz="3300" b="1" i="0" u="none" strike="noStrike" kern="1200" cap="none" spc="0" normalizeH="0" baseline="0" noProof="0" dirty="0">
                <a:ln>
                  <a:noFill/>
                </a:ln>
                <a:solidFill>
                  <a:srgbClr val="54A021">
                    <a:lumMod val="75000"/>
                  </a:srgbClr>
                </a:solidFill>
                <a:effectLst/>
                <a:uLnTx/>
                <a:uFillTx/>
                <a:latin typeface="Calibri" panose="020F0502020204030204" pitchFamily="34" charset="0"/>
                <a:ea typeface="Calibri" panose="020F0502020204030204" pitchFamily="34" charset="0"/>
                <a:cs typeface="Calibri" panose="020F0502020204030204" pitchFamily="34" charset="0"/>
              </a:rPr>
              <a:t>Lennukaid ideid ja edukat   taotlemist!</a:t>
            </a:r>
            <a:endParaRPr kumimoji="0" lang="et-EE" sz="1900" b="1"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endParaRPr>
          </a:p>
          <a:p>
            <a:pPr marL="68580" indent="0" algn="ctr">
              <a:lnSpc>
                <a:spcPct val="90000"/>
              </a:lnSpc>
              <a:buNone/>
            </a:pPr>
            <a:endParaRPr lang="et-EE" b="1" dirty="0">
              <a:latin typeface="Calibri" panose="020F0502020204030204" pitchFamily="34" charset="0"/>
              <a:ea typeface="Calibri" panose="020F0502020204030204" pitchFamily="34" charset="0"/>
              <a:cs typeface="Calibri" panose="020F0502020204030204" pitchFamily="34" charset="0"/>
            </a:endParaRPr>
          </a:p>
          <a:p>
            <a:pPr marL="68580" indent="0">
              <a:lnSpc>
                <a:spcPct val="90000"/>
              </a:lnSpc>
              <a:buNone/>
            </a:pPr>
            <a:r>
              <a:rPr lang="et-EE" b="1" dirty="0">
                <a:latin typeface="Calibri" panose="020F0502020204030204" pitchFamily="34" charset="0"/>
                <a:ea typeface="Calibri" panose="020F0502020204030204" pitchFamily="34" charset="0"/>
                <a:cs typeface="Calibri" panose="020F0502020204030204" pitchFamily="34" charset="0"/>
              </a:rPr>
              <a:t>        Andra Liibek		</a:t>
            </a:r>
          </a:p>
          <a:p>
            <a:pPr marL="68580" indent="0">
              <a:lnSpc>
                <a:spcPct val="90000"/>
              </a:lnSpc>
              <a:buNone/>
            </a:pPr>
            <a:r>
              <a:rPr lang="et-EE" sz="1600" b="1" dirty="0">
                <a:latin typeface="Calibri" panose="020F0502020204030204" pitchFamily="34" charset="0"/>
                <a:ea typeface="Calibri" panose="020F0502020204030204" pitchFamily="34" charset="0"/>
                <a:cs typeface="Calibri" panose="020F0502020204030204" pitchFamily="34" charset="0"/>
              </a:rPr>
              <a:t>         projektinõustaja		</a:t>
            </a:r>
          </a:p>
          <a:p>
            <a:pPr marL="68580" indent="0">
              <a:lnSpc>
                <a:spcPct val="90000"/>
              </a:lnSpc>
              <a:buNone/>
            </a:pPr>
            <a:r>
              <a:rPr lang="et-EE" sz="1600" b="1" dirty="0">
                <a:latin typeface="Calibri" panose="020F0502020204030204" pitchFamily="34" charset="0"/>
                <a:ea typeface="Calibri" panose="020F0502020204030204" pitchFamily="34" charset="0"/>
                <a:cs typeface="Calibri" panose="020F0502020204030204" pitchFamily="34" charset="0"/>
              </a:rPr>
              <a:t>         517 4051						</a:t>
            </a:r>
          </a:p>
          <a:p>
            <a:pPr marL="68580" indent="0">
              <a:lnSpc>
                <a:spcPct val="90000"/>
              </a:lnSpc>
              <a:buNone/>
            </a:pPr>
            <a:r>
              <a:rPr lang="et-EE" sz="1600" b="1" dirty="0">
                <a:latin typeface="Calibri" panose="020F0502020204030204" pitchFamily="34" charset="0"/>
                <a:ea typeface="Calibri" panose="020F0502020204030204" pitchFamily="34" charset="0"/>
                <a:cs typeface="Calibri" panose="020F0502020204030204" pitchFamily="34" charset="0"/>
              </a:rPr>
              <a:t>         andra.liibek@raplaleader.ee</a:t>
            </a:r>
            <a:r>
              <a:rPr lang="et-EE" b="1" dirty="0">
                <a:latin typeface="Calibri" panose="020F0502020204030204" pitchFamily="34" charset="0"/>
                <a:ea typeface="Calibri" panose="020F0502020204030204" pitchFamily="34" charset="0"/>
                <a:cs typeface="Calibri" panose="020F0502020204030204" pitchFamily="34" charset="0"/>
              </a:rPr>
              <a:t>			</a:t>
            </a:r>
          </a:p>
          <a:p>
            <a:pPr marL="68580" indent="0">
              <a:lnSpc>
                <a:spcPct val="90000"/>
              </a:lnSpc>
              <a:buNone/>
            </a:pPr>
            <a:r>
              <a:rPr lang="et-EE" sz="1600" b="1" dirty="0">
                <a:solidFill>
                  <a:schemeClr val="accent2">
                    <a:lumMod val="75000"/>
                  </a:schemeClr>
                </a:solidFill>
                <a:latin typeface="Calibri" panose="020F0502020204030204" pitchFamily="34" charset="0"/>
                <a:ea typeface="Calibri" panose="020F0502020204030204" pitchFamily="34" charset="0"/>
                <a:cs typeface="Calibri" panose="020F0502020204030204" pitchFamily="34" charset="0"/>
              </a:rPr>
              <a:t>         www.raplaleader.ee</a:t>
            </a:r>
          </a:p>
          <a:p>
            <a:pPr marL="68580" indent="0" algn="ctr">
              <a:lnSpc>
                <a:spcPct val="90000"/>
              </a:lnSpc>
              <a:buNone/>
            </a:pPr>
            <a:endParaRPr lang="et-EE" sz="20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t-EE" sz="1100" dirty="0"/>
          </a:p>
        </p:txBody>
      </p:sp>
      <p:pic>
        <p:nvPicPr>
          <p:cNvPr id="5" name="Pilt 4">
            <a:extLst>
              <a:ext uri="{FF2B5EF4-FFF2-40B4-BE49-F238E27FC236}">
                <a16:creationId xmlns:a16="http://schemas.microsoft.com/office/drawing/2014/main" id="{06242758-BCC1-A5EC-D908-E66DEFA74193}"/>
              </a:ext>
            </a:extLst>
          </p:cNvPr>
          <p:cNvPicPr>
            <a:picLocks noChangeAspect="1"/>
          </p:cNvPicPr>
          <p:nvPr/>
        </p:nvPicPr>
        <p:blipFill rotWithShape="1">
          <a:blip r:embed="rId2"/>
          <a:srcRect l="18259" r="29230" b="-2"/>
          <a:stretch/>
        </p:blipFill>
        <p:spPr>
          <a:xfrm>
            <a:off x="20" y="-1"/>
            <a:ext cx="3904468"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t-EE"/>
          </a:p>
        </p:txBody>
      </p:sp>
      <p:pic>
        <p:nvPicPr>
          <p:cNvPr id="2" name="Pilt 1">
            <a:extLst>
              <a:ext uri="{FF2B5EF4-FFF2-40B4-BE49-F238E27FC236}">
                <a16:creationId xmlns:a16="http://schemas.microsoft.com/office/drawing/2014/main" id="{72FDA580-9CDB-A5CE-954C-1E537BFF3519}"/>
              </a:ext>
            </a:extLst>
          </p:cNvPr>
          <p:cNvPicPr>
            <a:picLocks noChangeAspect="1"/>
          </p:cNvPicPr>
          <p:nvPr/>
        </p:nvPicPr>
        <p:blipFill>
          <a:blip r:embed="rId3"/>
          <a:stretch>
            <a:fillRect/>
          </a:stretch>
        </p:blipFill>
        <p:spPr>
          <a:xfrm>
            <a:off x="354964" y="6073465"/>
            <a:ext cx="1597290" cy="396274"/>
          </a:xfrm>
          <a:prstGeom prst="rect">
            <a:avLst/>
          </a:prstGeom>
        </p:spPr>
      </p:pic>
    </p:spTree>
    <p:extLst>
      <p:ext uri="{BB962C8B-B14F-4D97-AF65-F5344CB8AC3E}">
        <p14:creationId xmlns:p14="http://schemas.microsoft.com/office/powerpoint/2010/main" val="3883168630"/>
      </p:ext>
    </p:extLst>
  </p:cSld>
  <p:clrMapOvr>
    <a:masterClrMapping/>
  </p:clrMapOvr>
</p:sld>
</file>

<file path=ppt/theme/theme1.xml><?xml version="1.0" encoding="utf-8"?>
<a:theme xmlns:a="http://schemas.openxmlformats.org/drawingml/2006/main" name="Fassett">
  <a:themeElements>
    <a:clrScheme name="Fasset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sset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sset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i kujundu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7988</TotalTime>
  <Words>2212</Words>
  <Application>Microsoft Office PowerPoint</Application>
  <PresentationFormat>Laiekraan</PresentationFormat>
  <Paragraphs>155</Paragraphs>
  <Slides>21</Slides>
  <Notes>1</Notes>
  <HiddenSlides>0</HiddenSlides>
  <MMClips>0</MMClips>
  <ScaleCrop>false</ScaleCrop>
  <HeadingPairs>
    <vt:vector size="6" baseType="variant">
      <vt:variant>
        <vt:lpstr>Kasutatud fondid</vt:lpstr>
      </vt:variant>
      <vt:variant>
        <vt:i4>5</vt:i4>
      </vt:variant>
      <vt:variant>
        <vt:lpstr>Kujundus</vt:lpstr>
      </vt:variant>
      <vt:variant>
        <vt:i4>1</vt:i4>
      </vt:variant>
      <vt:variant>
        <vt:lpstr>Slaidipealkirjad</vt:lpstr>
      </vt:variant>
      <vt:variant>
        <vt:i4>21</vt:i4>
      </vt:variant>
    </vt:vector>
  </HeadingPairs>
  <TitlesOfParts>
    <vt:vector size="27" baseType="lpstr">
      <vt:lpstr>Arial</vt:lpstr>
      <vt:lpstr>Calibri</vt:lpstr>
      <vt:lpstr>Trebuchet MS</vt:lpstr>
      <vt:lpstr>Wingdings</vt:lpstr>
      <vt:lpstr>Wingdings 3</vt:lpstr>
      <vt:lpstr>Fassett</vt:lpstr>
      <vt:lpstr>Raplamaa Partnerluskogu LEADER meetme „Kogukonna edendamine“ infotund  14.aprillil kell 15.00  veebikeskkonnas     </vt:lpstr>
      <vt:lpstr>Uue perioodi strateegia (2023-2027) elluviimiseks on Raplamaa Partnerluskogu LEADER meetmete toetuseks  2,5 miljonit eurot  Mis see LEADER on? LEADER on Euroopa Liidu ühenduse algatusprogramm. Programmi eesmärk on edendada kohalikku elu maapiirkonnas läbi kohaliku tasandi koostöö- kohaliku elu arendamine, maaelu ja külade ning  kohaliku ettevõtluse säilimine ja arendamine.</vt:lpstr>
      <vt:lpstr>Kogukonna edendamine (ühisprojektid)  Taotlusvoor avatud e-PRIAs  04.-18.05.2026</vt:lpstr>
      <vt:lpstr> </vt:lpstr>
      <vt:lpstr> </vt:lpstr>
      <vt:lpstr> Mittetoetatavad tegevused </vt:lpstr>
      <vt:lpstr> Toetuse taotleja</vt:lpstr>
      <vt:lpstr> Toetuse määr ja summad </vt:lpstr>
      <vt:lpstr> Toetuse taotleja esitatavad dokumendid (1) </vt:lpstr>
      <vt:lpstr>Vormikohane toetustaotlus e-PRIAs  </vt:lpstr>
      <vt:lpstr>Ühistegevuste tegevuskava toetustaotluse esitamisel</vt:lpstr>
      <vt:lpstr>Projektitaotluste hindamine ja kriteeriumid:</vt:lpstr>
      <vt:lpstr>LEADER määrusest tulenevad nõuded projektitaotlusele ja olulised muudatused</vt:lpstr>
      <vt:lpstr>Fookuses tulemuspõhisus</vt:lpstr>
      <vt:lpstr>Tegevuste etapiviisiline elluviimine</vt:lpstr>
      <vt:lpstr>Tegevuste etapiviisiline elluviimine</vt:lpstr>
      <vt:lpstr>Tegevuste elluviimine</vt:lpstr>
      <vt:lpstr>Tegevuste elluviimise aeg</vt:lpstr>
      <vt:lpstr>Maksetaotlus (§ 35) ja toetuse saaja kohustused (§ 34)</vt:lpstr>
      <vt:lpstr>Taotlejale olulised materjalid</vt:lpstr>
      <vt:lpstr>PowerPointi esitlus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Raplamaa Partnerluskogu Meede 3 Kogukonna edendamine</dc:title>
  <dc:creator>Andra Liibek</dc:creator>
  <cp:lastModifiedBy>Andra Liibek</cp:lastModifiedBy>
  <cp:revision>10</cp:revision>
  <cp:lastPrinted>2021-03-24T15:08:36Z</cp:lastPrinted>
  <dcterms:created xsi:type="dcterms:W3CDTF">2021-03-18T13:26:29Z</dcterms:created>
  <dcterms:modified xsi:type="dcterms:W3CDTF">2026-04-14T08:59:46Z</dcterms:modified>
</cp:coreProperties>
</file>